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8" r:id="rId3"/>
    <p:sldId id="276" r:id="rId4"/>
    <p:sldId id="282" r:id="rId5"/>
    <p:sldId id="27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tz.Colwell" initials="C"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DD"/>
    <a:srgbClr val="FFE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8043" autoAdjust="0"/>
  </p:normalViewPr>
  <p:slideViewPr>
    <p:cSldViewPr snapToGrid="0">
      <p:cViewPr varScale="1">
        <p:scale>
          <a:sx n="75" d="100"/>
          <a:sy n="75" d="100"/>
        </p:scale>
        <p:origin x="1872" y="72"/>
      </p:cViewPr>
      <p:guideLst>
        <p:guide orient="horz" pos="2160"/>
        <p:guide pos="3840"/>
      </p:guideLst>
    </p:cSldViewPr>
  </p:slid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2325B-2B55-496E-A606-8CD754F5B3A2}" type="datetimeFigureOut">
              <a:rPr lang="en-GB" smtClean="0"/>
              <a:t>09/10/2018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7B87B-DFC1-4D50-A2BE-CF5E075BF77B}" type="slidenum">
              <a:rPr lang="en-GB" smtClean="0"/>
              <a:t>‹#›</a:t>
            </a:fld>
            <a:endParaRPr lang="en-GB"/>
          </a:p>
        </p:txBody>
      </p:sp>
    </p:spTree>
    <p:extLst>
      <p:ext uri="{BB962C8B-B14F-4D97-AF65-F5344CB8AC3E}">
        <p14:creationId xmlns:p14="http://schemas.microsoft.com/office/powerpoint/2010/main" val="2874390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a:t>
            </a:r>
            <a:r>
              <a:rPr lang="en-GB" baseline="0" dirty="0" smtClean="0"/>
              <a:t> morning everyone.</a:t>
            </a:r>
          </a:p>
          <a:p>
            <a:endParaRPr lang="en-GB" baseline="0" dirty="0" smtClean="0"/>
          </a:p>
          <a:p>
            <a:r>
              <a:rPr lang="en-GB" baseline="0" dirty="0" smtClean="0"/>
              <a:t>My name is Jane Seale. I am a professor of education at the Open University in the UK and leader of the project called ED-ICT that has organised this two-day event.</a:t>
            </a:r>
          </a:p>
          <a:p>
            <a:endParaRPr lang="en-GB" baseline="0" dirty="0" smtClean="0"/>
          </a:p>
          <a:p>
            <a:r>
              <a:rPr lang="en-GB" baseline="0" dirty="0" smtClean="0"/>
              <a:t>It is my pleasure to welcome you to this symposium being hosted by Bjorn Fisseler and </a:t>
            </a:r>
            <a:r>
              <a:rPr lang="en-GB" baseline="0" dirty="0" err="1" smtClean="0"/>
              <a:t>Fernuniversitat</a:t>
            </a:r>
            <a:r>
              <a:rPr lang="en-GB" baseline="0" dirty="0" smtClean="0"/>
              <a:t>. </a:t>
            </a:r>
          </a:p>
          <a:p>
            <a:endParaRPr lang="en-GB" baseline="0" dirty="0" smtClean="0"/>
          </a:p>
          <a:p>
            <a:r>
              <a:rPr lang="en-GB" baseline="0" dirty="0" smtClean="0"/>
              <a:t>The focus of this symposium is transition, the practices that might support the transition of disabled students to and from post compulsory education.</a:t>
            </a:r>
          </a:p>
          <a:p>
            <a:endParaRPr lang="en-GB" baseline="0" dirty="0" smtClean="0"/>
          </a:p>
          <a:p>
            <a:r>
              <a:rPr lang="en-GB" baseline="0" dirty="0" smtClean="0"/>
              <a:t>Before I introduce you to the aims of the symposium I wanted to explain why I am speaking in German. </a:t>
            </a:r>
          </a:p>
          <a:p>
            <a:endParaRPr lang="en-GB" baseline="0" dirty="0" smtClean="0"/>
          </a:p>
          <a:p>
            <a:r>
              <a:rPr lang="en-GB" baseline="0" dirty="0" smtClean="0"/>
              <a:t>When I was a little girl I lived in Germany for about five years and this began my love affair with the German language. When I returned to the UK I studied German at school but sadly I forgot it all when I left. </a:t>
            </a:r>
          </a:p>
          <a:p>
            <a:r>
              <a:rPr lang="en-GB" baseline="0" dirty="0" smtClean="0"/>
              <a:t>This is the first time I have been in Germany since I left in the 1970’s and I wanted to take the chance to practice my German. So I hope you forgive me if my pronunciation is awful, but hopefully you will be able to understand me!</a:t>
            </a:r>
            <a:endParaRPr lang="en-GB" dirty="0" smtClean="0"/>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1</a:t>
            </a:fld>
            <a:endParaRPr lang="en-GB"/>
          </a:p>
        </p:txBody>
      </p:sp>
    </p:spTree>
    <p:extLst>
      <p:ext uri="{BB962C8B-B14F-4D97-AF65-F5344CB8AC3E}">
        <p14:creationId xmlns:p14="http://schemas.microsoft.com/office/powerpoint/2010/main" val="380078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ED-ICT</a:t>
            </a:r>
            <a:r>
              <a:rPr lang="en-GB" sz="1200" kern="1200" baseline="0" dirty="0" smtClean="0">
                <a:solidFill>
                  <a:schemeClr val="tx1"/>
                </a:solidFill>
                <a:effectLst/>
                <a:latin typeface="+mn-lt"/>
                <a:ea typeface="+mn-ea"/>
                <a:cs typeface="+mn-cs"/>
              </a:rPr>
              <a:t> International </a:t>
            </a:r>
            <a:r>
              <a:rPr lang="en-GB" sz="1200" kern="1200" dirty="0" smtClean="0">
                <a:solidFill>
                  <a:schemeClr val="tx1"/>
                </a:solidFill>
                <a:effectLst/>
                <a:latin typeface="+mn-lt"/>
                <a:ea typeface="+mn-ea"/>
                <a:cs typeface="+mn-cs"/>
              </a:rPr>
              <a:t>network consist of partners from</a:t>
            </a:r>
            <a:r>
              <a:rPr lang="en-GB" sz="1200" kern="1200" baseline="0" dirty="0" smtClean="0">
                <a:solidFill>
                  <a:schemeClr val="tx1"/>
                </a:solidFill>
                <a:effectLst/>
                <a:latin typeface="+mn-lt"/>
                <a:ea typeface="+mn-ea"/>
                <a:cs typeface="+mn-cs"/>
              </a:rPr>
              <a:t> five countries, Germany, UK, Israel, Canada and the US. You will get to hear from the partners later on today in the International Panel.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t>
            </a:r>
            <a:r>
              <a:rPr lang="en-GB" sz="1200" kern="1200" dirty="0" smtClean="0">
                <a:solidFill>
                  <a:schemeClr val="tx1"/>
                </a:solidFill>
                <a:effectLst/>
                <a:latin typeface="+mn-lt"/>
                <a:ea typeface="+mn-ea"/>
                <a:cs typeface="+mn-cs"/>
              </a:rPr>
              <a:t>aim of the Ed-ICT International network is to explore the role that ICTs—including computers, mobile devices, assistive technologies, online learning, and social networking sites—play or could play in creating barriers and mitigating disadvantages that students with disabilities in post-compulsory education experience both generally and specifically in relation to social, emotional and educational outcomes. </a:t>
            </a:r>
            <a:r>
              <a:rPr lang="en-GB" sz="1200" kern="1200" baseline="0" dirty="0" smtClean="0">
                <a:solidFill>
                  <a:schemeClr val="tx1"/>
                </a:solidFill>
                <a:effectLst/>
                <a:latin typeface="+mn-lt"/>
                <a:ea typeface="+mn-ea"/>
                <a:cs typeface="+mn-cs"/>
              </a:rPr>
              <a:t> It is also</a:t>
            </a:r>
            <a:r>
              <a:rPr lang="en-GB" sz="1200" kern="1200" dirty="0" smtClean="0">
                <a:solidFill>
                  <a:schemeClr val="tx1"/>
                </a:solidFill>
                <a:effectLst/>
                <a:latin typeface="+mn-lt"/>
                <a:ea typeface="+mn-ea"/>
                <a:cs typeface="+mn-cs"/>
              </a:rPr>
              <a:t> examining how practices of educators and other stakeholders can craft successful and supportive relationships between learners with disabilities and ICT. </a:t>
            </a:r>
            <a:endParaRPr lang="en-GB" dirty="0" smtClean="0"/>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a:t>
            </a:r>
            <a:r>
              <a:rPr lang="en-GB" sz="1200" kern="1200" baseline="0" dirty="0" smtClean="0">
                <a:solidFill>
                  <a:schemeClr val="tx1"/>
                </a:solidFill>
                <a:effectLst/>
                <a:latin typeface="+mn-lt"/>
                <a:ea typeface="+mn-ea"/>
                <a:cs typeface="+mn-cs"/>
              </a:rPr>
              <a:t> are doing this by organising a symposium in each of the 5 partner countries. For each symposium we invite a range of stakeholders including: </a:t>
            </a:r>
            <a:r>
              <a:rPr lang="en-GB" sz="1200" kern="1200" dirty="0" smtClean="0">
                <a:solidFill>
                  <a:schemeClr val="tx1"/>
                </a:solidFill>
                <a:effectLst/>
                <a:latin typeface="+mn-lt"/>
                <a:ea typeface="+mn-ea"/>
                <a:cs typeface="+mn-cs"/>
              </a:rPr>
              <a:t>students with disabilities; faculty and professionals responsible for faculty/staff development; professionals responsible for support services for students with disabilities; campus information technology staff; digital textbook and resource publishers; and senior institutional administrators.</a:t>
            </a:r>
            <a:r>
              <a:rPr lang="en-GB" sz="1200" kern="1200" baseline="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2</a:t>
            </a:fld>
            <a:endParaRPr lang="en-GB"/>
          </a:p>
        </p:txBody>
      </p:sp>
    </p:spTree>
    <p:extLst>
      <p:ext uri="{BB962C8B-B14F-4D97-AF65-F5344CB8AC3E}">
        <p14:creationId xmlns:p14="http://schemas.microsoft.com/office/powerpoint/2010/main" val="3769895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ED-ICT Network has three objectives: </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Firstly</a:t>
            </a:r>
            <a:r>
              <a:rPr lang="en-GB" sz="1200" b="1" kern="1200" baseline="0" dirty="0" smtClean="0">
                <a:solidFill>
                  <a:schemeClr val="tx1"/>
                </a:solidFill>
                <a:effectLst/>
                <a:latin typeface="+mn-lt"/>
                <a:ea typeface="+mn-ea"/>
                <a:cs typeface="+mn-cs"/>
              </a:rPr>
              <a:t> to </a:t>
            </a:r>
            <a:r>
              <a:rPr lang="en-GB" sz="1200" b="1" kern="1200" dirty="0" smtClean="0">
                <a:solidFill>
                  <a:schemeClr val="tx1"/>
                </a:solidFill>
                <a:effectLst/>
                <a:latin typeface="+mn-lt"/>
                <a:ea typeface="+mn-ea"/>
                <a:cs typeface="+mn-cs"/>
              </a:rPr>
              <a:t>Synthesise </a:t>
            </a:r>
            <a:r>
              <a:rPr lang="en-GB" sz="1200" b="1" kern="1200" dirty="0" smtClean="0">
                <a:solidFill>
                  <a:schemeClr val="tx1"/>
                </a:solidFill>
                <a:effectLst/>
                <a:latin typeface="+mn-lt"/>
                <a:ea typeface="+mn-ea"/>
                <a:cs typeface="+mn-cs"/>
              </a:rPr>
              <a:t>and compare</a:t>
            </a:r>
            <a:r>
              <a:rPr lang="en-GB" sz="1200" kern="1200" dirty="0" smtClean="0">
                <a:solidFill>
                  <a:schemeClr val="tx1"/>
                </a:solidFill>
                <a:effectLst/>
                <a:latin typeface="+mn-lt"/>
                <a:ea typeface="+mn-ea"/>
                <a:cs typeface="+mn-cs"/>
              </a:rPr>
              <a:t> the available research evidence across the five countries regarding the relationship between students with disabilities, ICTs and post-compulsory education;</a:t>
            </a:r>
          </a:p>
          <a:p>
            <a:pPr lvl="0"/>
            <a:endParaRPr lang="en-GB" sz="1200" b="1"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Secondly to Construct </a:t>
            </a:r>
            <a:r>
              <a:rPr lang="en-GB" sz="1200" b="1" kern="1200" dirty="0" smtClean="0">
                <a:solidFill>
                  <a:schemeClr val="tx1"/>
                </a:solidFill>
                <a:effectLst/>
                <a:latin typeface="+mn-lt"/>
                <a:ea typeface="+mn-ea"/>
                <a:cs typeface="+mn-cs"/>
              </a:rPr>
              <a:t>theoretical explanations </a:t>
            </a:r>
            <a:r>
              <a:rPr lang="en-GB" sz="1200" kern="1200" dirty="0" smtClean="0">
                <a:solidFill>
                  <a:schemeClr val="tx1"/>
                </a:solidFill>
                <a:effectLst/>
                <a:latin typeface="+mn-lt"/>
                <a:ea typeface="+mn-ea"/>
                <a:cs typeface="+mn-cs"/>
              </a:rPr>
              <a:t>for why ICTs have not achieved the dramatic reductions in discrimination, disadvantage and exclusion hoped for when equality and discrimination related laws were published across the five countries;</a:t>
            </a:r>
          </a:p>
          <a:p>
            <a:pPr lvl="0"/>
            <a:endParaRPr lang="en-GB" sz="1200" b="1"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Thirdly to Provide </a:t>
            </a:r>
            <a:r>
              <a:rPr lang="en-GB" sz="1200" b="1" kern="1200" dirty="0" smtClean="0">
                <a:solidFill>
                  <a:schemeClr val="tx1"/>
                </a:solidFill>
                <a:effectLst/>
                <a:latin typeface="+mn-lt"/>
                <a:ea typeface="+mn-ea"/>
                <a:cs typeface="+mn-cs"/>
              </a:rPr>
              <a:t>new perspectives about potential future solutions </a:t>
            </a:r>
            <a:r>
              <a:rPr lang="en-GB" sz="1200" kern="1200" dirty="0" smtClean="0">
                <a:solidFill>
                  <a:schemeClr val="tx1"/>
                </a:solidFill>
                <a:effectLst/>
                <a:latin typeface="+mn-lt"/>
                <a:ea typeface="+mn-ea"/>
                <a:cs typeface="+mn-cs"/>
              </a:rPr>
              <a:t>regarding how post-compulsory education institutions can better use ICTs to remove the ongoing problems of disadvantage and exclusion of students with disabilities.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order to meet these objectives we </a:t>
            </a:r>
            <a:r>
              <a:rPr lang="en-GB" sz="1200" kern="1200" dirty="0" smtClean="0">
                <a:solidFill>
                  <a:schemeClr val="tx1"/>
                </a:solidFill>
                <a:effectLst/>
                <a:latin typeface="+mn-lt"/>
                <a:ea typeface="+mn-ea"/>
                <a:cs typeface="+mn-cs"/>
              </a:rPr>
              <a:t>have</a:t>
            </a:r>
            <a:r>
              <a:rPr lang="en-GB" sz="1200" kern="1200" baseline="0" dirty="0" smtClean="0">
                <a:solidFill>
                  <a:schemeClr val="tx1"/>
                </a:solidFill>
                <a:effectLst/>
                <a:latin typeface="+mn-lt"/>
                <a:ea typeface="+mn-ea"/>
                <a:cs typeface="+mn-cs"/>
              </a:rPr>
              <a:t> been focusing on five main themes: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Effective models and </a:t>
            </a:r>
            <a:r>
              <a:rPr lang="en-GB" sz="1200" kern="1200" dirty="0" smtClean="0">
                <a:solidFill>
                  <a:schemeClr val="tx1"/>
                </a:solidFill>
                <a:effectLst/>
                <a:latin typeface="+mn-lt"/>
                <a:ea typeface="+mn-ea"/>
                <a:cs typeface="+mn-cs"/>
              </a:rPr>
              <a:t>frameworks,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New perspectives, New designs, Effective practices and New </a:t>
            </a:r>
            <a:r>
              <a:rPr lang="en-GB" sz="1200" kern="1200" dirty="0" smtClean="0">
                <a:solidFill>
                  <a:schemeClr val="tx1"/>
                </a:solidFill>
                <a:effectLst/>
                <a:latin typeface="+mn-lt"/>
                <a:ea typeface="+mn-ea"/>
                <a:cs typeface="+mn-cs"/>
              </a:rPr>
              <a:t>solutions. </a:t>
            </a:r>
          </a:p>
          <a:p>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3</a:t>
            </a:fld>
            <a:endParaRPr lang="en-GB"/>
          </a:p>
        </p:txBody>
      </p:sp>
    </p:spTree>
    <p:extLst>
      <p:ext uri="{BB962C8B-B14F-4D97-AF65-F5344CB8AC3E}">
        <p14:creationId xmlns:p14="http://schemas.microsoft.com/office/powerpoint/2010/main" val="3004251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the focus of this symposium</a:t>
            </a:r>
            <a:r>
              <a:rPr lang="en-GB" baseline="0" dirty="0" smtClean="0"/>
              <a:t> in Hagan is transition. The kinds of questions we are interested in exploring with you over two days are: </a:t>
            </a:r>
          </a:p>
          <a:p>
            <a:endParaRPr lang="en-GB" baseline="0" dirty="0" smtClean="0"/>
          </a:p>
          <a:p>
            <a:r>
              <a:rPr lang="en-GB" dirty="0" smtClean="0"/>
              <a:t>How can technology help disabled students with transitions in the education system?</a:t>
            </a:r>
          </a:p>
          <a:p>
            <a:r>
              <a:rPr lang="en-GB" dirty="0" smtClean="0"/>
              <a:t>What are typical problems that disabled students experience with technology and the accessibility of technology during transitions?</a:t>
            </a:r>
          </a:p>
          <a:p>
            <a:r>
              <a:rPr lang="en-GB" dirty="0" smtClean="0"/>
              <a:t>Who are the different stakeholders involved, and do we need other or different stakeholders?</a:t>
            </a:r>
          </a:p>
          <a:p>
            <a:r>
              <a:rPr lang="en-GB" dirty="0" smtClean="0"/>
              <a:t>What role does technology play in the different settings of the education system?</a:t>
            </a:r>
          </a:p>
          <a:p>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4</a:t>
            </a:fld>
            <a:endParaRPr lang="en-GB"/>
          </a:p>
        </p:txBody>
      </p:sp>
    </p:spTree>
    <p:extLst>
      <p:ext uri="{BB962C8B-B14F-4D97-AF65-F5344CB8AC3E}">
        <p14:creationId xmlns:p14="http://schemas.microsoft.com/office/powerpoint/2010/main" val="1035070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In</a:t>
            </a:r>
            <a:r>
              <a:rPr lang="en-GB" baseline="0" dirty="0" smtClean="0"/>
              <a:t> considering the potential answers to these questions I want to encourage you to adopt a critical approach. </a:t>
            </a:r>
          </a:p>
          <a:p>
            <a:endParaRPr lang="en-GB" baseline="0" dirty="0" smtClean="0"/>
          </a:p>
          <a:p>
            <a:r>
              <a:rPr lang="en-GB" baseline="0" dirty="0" smtClean="0"/>
              <a:t>By this I mean that we need to </a:t>
            </a:r>
            <a:r>
              <a:rPr lang="en-GB" sz="1200" dirty="0" smtClean="0"/>
              <a:t>question those things that are ‘taken-for granted’ as truth or fact in the field in order to give voice to new possibilities and future directions in both our research and our practice. </a:t>
            </a:r>
          </a:p>
          <a:p>
            <a:endParaRPr lang="en-GB" sz="1200" dirty="0" smtClean="0"/>
          </a:p>
          <a:p>
            <a:r>
              <a:rPr lang="en-GB" sz="1200" dirty="0" smtClean="0"/>
              <a:t>OK, now it is time for</a:t>
            </a:r>
            <a:r>
              <a:rPr lang="en-GB" sz="1200" baseline="0" dirty="0" smtClean="0"/>
              <a:t> me to hand over to our hosts. I hope you enjoy the two days, but also that it challenges you in some way. </a:t>
            </a:r>
            <a:endParaRPr lang="en-GB" dirty="0"/>
          </a:p>
        </p:txBody>
      </p:sp>
      <p:sp>
        <p:nvSpPr>
          <p:cNvPr id="4" name="Slide Number Placeholder 3"/>
          <p:cNvSpPr>
            <a:spLocks noGrp="1"/>
          </p:cNvSpPr>
          <p:nvPr>
            <p:ph type="sldNum" sz="quarter" idx="10"/>
          </p:nvPr>
        </p:nvSpPr>
        <p:spPr/>
        <p:txBody>
          <a:bodyPr/>
          <a:lstStyle/>
          <a:p>
            <a:fld id="{4527B87B-DFC1-4D50-A2BE-CF5E075BF77B}" type="slidenum">
              <a:rPr lang="en-GB" smtClean="0"/>
              <a:t>5</a:t>
            </a:fld>
            <a:endParaRPr lang="en-GB"/>
          </a:p>
        </p:txBody>
      </p:sp>
    </p:spTree>
    <p:extLst>
      <p:ext uri="{BB962C8B-B14F-4D97-AF65-F5344CB8AC3E}">
        <p14:creationId xmlns:p14="http://schemas.microsoft.com/office/powerpoint/2010/main" val="4080611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252180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175093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BAF0CA-4769-47D2-B9A6-B510EAFFD315}"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115004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BAF0CA-4769-47D2-B9A6-B510EAFFD315}" type="datetimeFigureOut">
              <a:rPr lang="en-GB" smtClean="0"/>
              <a:t>09/10/2018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2233406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CBAF0CA-4769-47D2-B9A6-B510EAFFD315}" type="datetimeFigureOut">
              <a:rPr lang="en-GB" smtClean="0"/>
              <a:t>09/10/2018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921727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BAF0CA-4769-47D2-B9A6-B510EAFFD315}" type="datetimeFigureOut">
              <a:rPr lang="en-GB" smtClean="0"/>
              <a:t>09/10/2018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3639829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AF0CA-4769-47D2-B9A6-B510EAFFD315}" type="datetimeFigureOut">
              <a:rPr lang="en-GB" smtClean="0"/>
              <a:t>09/10/2018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4219294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BAF0CA-4769-47D2-B9A6-B510EAFFD315}" type="datetimeFigureOut">
              <a:rPr lang="en-GB" smtClean="0"/>
              <a:t>09/10/2018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3801514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BAF0CA-4769-47D2-B9A6-B510EAFFD315}" type="datetimeFigureOut">
              <a:rPr lang="en-GB" smtClean="0"/>
              <a:t>09/10/2018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3120967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3747974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AF0CA-4769-47D2-B9A6-B510EAFFD315}"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5CFE9D-3727-4BC5-B479-779525AC6F9F}" type="slidenum">
              <a:rPr lang="en-GB" smtClean="0"/>
              <a:t>‹#›</a:t>
            </a:fld>
            <a:endParaRPr lang="en-GB"/>
          </a:p>
        </p:txBody>
      </p:sp>
    </p:spTree>
    <p:extLst>
      <p:ext uri="{BB962C8B-B14F-4D97-AF65-F5344CB8AC3E}">
        <p14:creationId xmlns:p14="http://schemas.microsoft.com/office/powerpoint/2010/main" val="3200232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4D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AF0CA-4769-47D2-B9A6-B510EAFFD315}" type="datetimeFigureOut">
              <a:rPr lang="en-GB" smtClean="0"/>
              <a:t>09/10/2018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5CFE9D-3727-4BC5-B479-779525AC6F9F}" type="slidenum">
              <a:rPr lang="en-GB" smtClean="0"/>
              <a:t>‹#›</a:t>
            </a:fld>
            <a:endParaRPr lang="en-GB"/>
          </a:p>
        </p:txBody>
      </p:sp>
    </p:spTree>
    <p:extLst>
      <p:ext uri="{BB962C8B-B14F-4D97-AF65-F5344CB8AC3E}">
        <p14:creationId xmlns:p14="http://schemas.microsoft.com/office/powerpoint/2010/main" val="742821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9000" y="1886586"/>
            <a:ext cx="10083800" cy="3936999"/>
          </a:xfrm>
        </p:spPr>
        <p:txBody>
          <a:bodyPr>
            <a:noAutofit/>
          </a:bodyPr>
          <a:lstStyle/>
          <a:p>
            <a:r>
              <a:rPr lang="en-GB" sz="5400" b="1" dirty="0" smtClean="0"/>
              <a:t>What </a:t>
            </a:r>
            <a:r>
              <a:rPr lang="en-GB" sz="5400" b="1" dirty="0"/>
              <a:t>individual and institutional practices can support the transition </a:t>
            </a:r>
            <a:r>
              <a:rPr lang="en-GB" sz="5400" b="1" dirty="0" smtClean="0"/>
              <a:t>of disabled students to and </a:t>
            </a:r>
            <a:r>
              <a:rPr lang="en-GB" sz="5400" b="1" dirty="0"/>
              <a:t>from PCE and from PCE to employment? </a:t>
            </a:r>
            <a:r>
              <a:rPr lang="en-GB" sz="5400" b="1" dirty="0" smtClean="0"/>
              <a:t/>
            </a:r>
            <a:br>
              <a:rPr lang="en-GB" sz="5400" b="1" dirty="0" smtClean="0"/>
            </a:br>
            <a:r>
              <a:rPr lang="en-GB" sz="5400" b="1" dirty="0" smtClean="0"/>
              <a:t>-and what role does technology play</a:t>
            </a:r>
            <a:endParaRPr lang="en-GB" sz="5400" b="1" dirty="0"/>
          </a:p>
        </p:txBody>
      </p:sp>
      <p:sp>
        <p:nvSpPr>
          <p:cNvPr id="3" name="Subtitle 2"/>
          <p:cNvSpPr>
            <a:spLocks noGrp="1"/>
          </p:cNvSpPr>
          <p:nvPr>
            <p:ph type="subTitle" idx="1"/>
          </p:nvPr>
        </p:nvSpPr>
        <p:spPr>
          <a:xfrm>
            <a:off x="1066800" y="5676900"/>
            <a:ext cx="9131300" cy="1016000"/>
          </a:xfrm>
        </p:spPr>
        <p:txBody>
          <a:bodyPr/>
          <a:lstStyle/>
          <a:p>
            <a:endParaRPr lang="en-GB" dirty="0" smtClean="0"/>
          </a:p>
          <a:p>
            <a:r>
              <a:rPr lang="en-GB" dirty="0" smtClean="0"/>
              <a:t>Professor Jane Seale, Open University, UK</a:t>
            </a:r>
            <a:endParaRPr lang="en-GB" dirty="0"/>
          </a:p>
        </p:txBody>
      </p:sp>
      <p:pic>
        <p:nvPicPr>
          <p:cNvPr id="4" name="Picture 3" descr="Globe showing connections between five partner countries of US, UK, Canada, Germany and Israel" title="Logo"/>
          <p:cNvPicPr/>
          <p:nvPr/>
        </p:nvPicPr>
        <p:blipFill>
          <a:blip r:embed="rId3" cstate="print">
            <a:extLst>
              <a:ext uri="{28A0092B-C50C-407E-A947-70E740481C1C}">
                <a14:useLocalDpi xmlns:a14="http://schemas.microsoft.com/office/drawing/2010/main" val="0"/>
              </a:ext>
            </a:extLst>
          </a:blip>
          <a:stretch>
            <a:fillRect/>
          </a:stretch>
        </p:blipFill>
        <p:spPr>
          <a:xfrm>
            <a:off x="8601075" y="161607"/>
            <a:ext cx="3219450" cy="1226185"/>
          </a:xfrm>
          <a:prstGeom prst="rect">
            <a:avLst/>
          </a:prstGeom>
        </p:spPr>
      </p:pic>
      <p:pic>
        <p:nvPicPr>
          <p:cNvPr id="5" name="Picture 4" descr="side ways view of Lord leverhulme- the benefactor of the Leverhulme Trus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0830" y="123507"/>
            <a:ext cx="2390140" cy="1410970"/>
          </a:xfrm>
          <a:prstGeom prst="rect">
            <a:avLst/>
          </a:prstGeom>
          <a:noFill/>
          <a:ln>
            <a:noFill/>
          </a:ln>
        </p:spPr>
      </p:pic>
    </p:spTree>
    <p:extLst>
      <p:ext uri="{BB962C8B-B14F-4D97-AF65-F5344CB8AC3E}">
        <p14:creationId xmlns:p14="http://schemas.microsoft.com/office/powerpoint/2010/main" val="154810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161607"/>
            <a:ext cx="7543800" cy="1325563"/>
          </a:xfrm>
        </p:spPr>
        <p:txBody>
          <a:bodyPr/>
          <a:lstStyle/>
          <a:p>
            <a:r>
              <a:rPr lang="en-GB" b="1" dirty="0" smtClean="0"/>
              <a:t>The Ed-ICT International </a:t>
            </a:r>
            <a:r>
              <a:rPr lang="en-GB" b="1" dirty="0" smtClean="0"/>
              <a:t>Network</a:t>
            </a:r>
            <a:endParaRPr lang="en-GB" b="1" dirty="0"/>
          </a:p>
        </p:txBody>
      </p:sp>
      <p:sp>
        <p:nvSpPr>
          <p:cNvPr id="3" name="Content Placeholder 2"/>
          <p:cNvSpPr>
            <a:spLocks noGrp="1"/>
          </p:cNvSpPr>
          <p:nvPr>
            <p:ph idx="1"/>
          </p:nvPr>
        </p:nvSpPr>
        <p:spPr>
          <a:xfrm>
            <a:off x="469900" y="2082800"/>
            <a:ext cx="11264900" cy="4343400"/>
          </a:xfrm>
        </p:spPr>
        <p:txBody>
          <a:bodyPr>
            <a:normAutofit/>
          </a:bodyPr>
          <a:lstStyle/>
          <a:p>
            <a:r>
              <a:rPr lang="en-GB" sz="3600" dirty="0" smtClean="0"/>
              <a:t>To </a:t>
            </a:r>
            <a:r>
              <a:rPr lang="en-GB" sz="3600" dirty="0"/>
              <a:t>explore the role that </a:t>
            </a:r>
            <a:r>
              <a:rPr lang="en-GB" sz="3600" dirty="0" smtClean="0"/>
              <a:t>ICTs play </a:t>
            </a:r>
            <a:r>
              <a:rPr lang="en-GB" sz="3600" dirty="0"/>
              <a:t>or could play in creating barriers and mitigating disadvantages that students with disabilities in </a:t>
            </a:r>
            <a:r>
              <a:rPr lang="en-GB" sz="3600" dirty="0" smtClean="0"/>
              <a:t>post-secondary education (PSE) experience</a:t>
            </a:r>
          </a:p>
          <a:p>
            <a:pPr marL="0" indent="0">
              <a:buNone/>
            </a:pPr>
            <a:r>
              <a:rPr lang="en-GB" sz="3600" dirty="0" smtClean="0"/>
              <a:t> </a:t>
            </a:r>
          </a:p>
          <a:p>
            <a:r>
              <a:rPr lang="en-GB" sz="3600" dirty="0" smtClean="0"/>
              <a:t>To examine </a:t>
            </a:r>
            <a:r>
              <a:rPr lang="en-GB" sz="3600" dirty="0"/>
              <a:t>how practices of educators and other stakeholders can craft successful and supportive relationships between learners with disabilities and </a:t>
            </a:r>
            <a:r>
              <a:rPr lang="en-GB" sz="3600" dirty="0" smtClean="0"/>
              <a:t>ICT</a:t>
            </a:r>
          </a:p>
          <a:p>
            <a:pPr marL="0" indent="0">
              <a:buNone/>
            </a:pPr>
            <a:endParaRPr lang="en-GB" dirty="0" smtClean="0"/>
          </a:p>
        </p:txBody>
      </p:sp>
      <p:pic>
        <p:nvPicPr>
          <p:cNvPr id="4" name="Picture 3" descr="Globe showing connections between five partner countries of US, UK, Canada, Germany and Israel" title="Logo"/>
          <p:cNvPicPr/>
          <p:nvPr/>
        </p:nvPicPr>
        <p:blipFill>
          <a:blip r:embed="rId3" cstate="print">
            <a:extLst>
              <a:ext uri="{28A0092B-C50C-407E-A947-70E740481C1C}">
                <a14:useLocalDpi xmlns:a14="http://schemas.microsoft.com/office/drawing/2010/main" val="0"/>
              </a:ext>
            </a:extLst>
          </a:blip>
          <a:stretch>
            <a:fillRect/>
          </a:stretch>
        </p:blipFill>
        <p:spPr>
          <a:xfrm>
            <a:off x="8601075" y="161607"/>
            <a:ext cx="3219450" cy="1226185"/>
          </a:xfrm>
          <a:prstGeom prst="rect">
            <a:avLst/>
          </a:prstGeom>
        </p:spPr>
      </p:pic>
    </p:spTree>
    <p:extLst>
      <p:ext uri="{BB962C8B-B14F-4D97-AF65-F5344CB8AC3E}">
        <p14:creationId xmlns:p14="http://schemas.microsoft.com/office/powerpoint/2010/main" val="2203227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161607"/>
            <a:ext cx="7543800" cy="1325563"/>
          </a:xfrm>
        </p:spPr>
        <p:txBody>
          <a:bodyPr/>
          <a:lstStyle/>
          <a:p>
            <a:r>
              <a:rPr lang="en-GB" b="1" dirty="0" smtClean="0"/>
              <a:t>The Ed-ICT International Network</a:t>
            </a:r>
            <a:endParaRPr lang="en-GB" b="1" dirty="0"/>
          </a:p>
        </p:txBody>
      </p:sp>
      <p:sp>
        <p:nvSpPr>
          <p:cNvPr id="3" name="Content Placeholder 2"/>
          <p:cNvSpPr>
            <a:spLocks noGrp="1"/>
          </p:cNvSpPr>
          <p:nvPr>
            <p:ph idx="1"/>
          </p:nvPr>
        </p:nvSpPr>
        <p:spPr>
          <a:xfrm>
            <a:off x="190500" y="1701800"/>
            <a:ext cx="11722100" cy="5257800"/>
          </a:xfrm>
        </p:spPr>
        <p:txBody>
          <a:bodyPr>
            <a:normAutofit lnSpcReduction="10000"/>
          </a:bodyPr>
          <a:lstStyle/>
          <a:p>
            <a:r>
              <a:rPr lang="en-GB" sz="3600" b="1" dirty="0" smtClean="0"/>
              <a:t>Synthesise </a:t>
            </a:r>
            <a:r>
              <a:rPr lang="en-GB" sz="3600" b="1" dirty="0"/>
              <a:t>and compare</a:t>
            </a:r>
            <a:r>
              <a:rPr lang="en-GB" sz="3600" dirty="0"/>
              <a:t> the available research evidence across the five countries regarding the relationship between students with disabilities, ICTs </a:t>
            </a:r>
            <a:r>
              <a:rPr lang="en-GB" sz="3600" dirty="0" smtClean="0"/>
              <a:t>and PSE</a:t>
            </a:r>
            <a:endParaRPr lang="en-GB" sz="3600" dirty="0"/>
          </a:p>
          <a:p>
            <a:r>
              <a:rPr lang="en-GB" sz="3600" b="1" dirty="0"/>
              <a:t>Construct theoretical explanations </a:t>
            </a:r>
            <a:r>
              <a:rPr lang="en-GB" sz="3600" dirty="0"/>
              <a:t>for why ICTs have not achieved the dramatic reductions in discrimination, disadvantage and exclusion hoped </a:t>
            </a:r>
            <a:r>
              <a:rPr lang="en-GB" sz="3600" dirty="0" smtClean="0"/>
              <a:t>for</a:t>
            </a:r>
            <a:endParaRPr lang="en-GB" sz="3600" dirty="0"/>
          </a:p>
          <a:p>
            <a:r>
              <a:rPr lang="en-GB" sz="3600" b="1" dirty="0"/>
              <a:t>Provide new perspectives about potential future solutions </a:t>
            </a:r>
            <a:r>
              <a:rPr lang="en-GB" sz="3600" dirty="0"/>
              <a:t>regarding </a:t>
            </a:r>
            <a:r>
              <a:rPr lang="en-GB" sz="3600" dirty="0" smtClean="0"/>
              <a:t>how PSE institutions </a:t>
            </a:r>
            <a:r>
              <a:rPr lang="en-GB" sz="3600" dirty="0"/>
              <a:t>can better use ICTs to remove the ongoing problems of disadvantage and exclusion of students with disabilities.</a:t>
            </a:r>
          </a:p>
          <a:p>
            <a:endParaRPr lang="en-GB" dirty="0" smtClean="0"/>
          </a:p>
        </p:txBody>
      </p:sp>
      <p:pic>
        <p:nvPicPr>
          <p:cNvPr id="4" name="Picture 3" descr="Globe showing connections between five partner countries of US, UK, Canada, Germany and Israel" title="Logo"/>
          <p:cNvPicPr/>
          <p:nvPr/>
        </p:nvPicPr>
        <p:blipFill>
          <a:blip r:embed="rId3" cstate="print">
            <a:extLst>
              <a:ext uri="{28A0092B-C50C-407E-A947-70E740481C1C}">
                <a14:useLocalDpi xmlns:a14="http://schemas.microsoft.com/office/drawing/2010/main" val="0"/>
              </a:ext>
            </a:extLst>
          </a:blip>
          <a:stretch>
            <a:fillRect/>
          </a:stretch>
        </p:blipFill>
        <p:spPr>
          <a:xfrm>
            <a:off x="8601075" y="161607"/>
            <a:ext cx="3219450" cy="1226185"/>
          </a:xfrm>
          <a:prstGeom prst="rect">
            <a:avLst/>
          </a:prstGeom>
        </p:spPr>
      </p:pic>
    </p:spTree>
    <p:extLst>
      <p:ext uri="{BB962C8B-B14F-4D97-AF65-F5344CB8AC3E}">
        <p14:creationId xmlns:p14="http://schemas.microsoft.com/office/powerpoint/2010/main" val="3608373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Transition and technology</a:t>
            </a:r>
            <a:endParaRPr lang="en-GB" b="1" dirty="0"/>
          </a:p>
        </p:txBody>
      </p:sp>
      <p:sp>
        <p:nvSpPr>
          <p:cNvPr id="3" name="Content Placeholder 2"/>
          <p:cNvSpPr>
            <a:spLocks noGrp="1"/>
          </p:cNvSpPr>
          <p:nvPr>
            <p:ph idx="1"/>
          </p:nvPr>
        </p:nvSpPr>
        <p:spPr/>
        <p:txBody>
          <a:bodyPr/>
          <a:lstStyle/>
          <a:p>
            <a:r>
              <a:rPr lang="en-GB" dirty="0"/>
              <a:t>How can technology </a:t>
            </a:r>
            <a:r>
              <a:rPr lang="en-GB" dirty="0" smtClean="0"/>
              <a:t>help disabled students with </a:t>
            </a:r>
            <a:r>
              <a:rPr lang="en-GB" dirty="0"/>
              <a:t>transitions in the education system?</a:t>
            </a:r>
          </a:p>
          <a:p>
            <a:r>
              <a:rPr lang="en-GB" dirty="0"/>
              <a:t>What are typical problems that </a:t>
            </a:r>
            <a:r>
              <a:rPr lang="en-GB" dirty="0" smtClean="0"/>
              <a:t>disabled students experience </a:t>
            </a:r>
            <a:r>
              <a:rPr lang="en-GB" dirty="0"/>
              <a:t>with technology and the accessibility of technology during transitions?</a:t>
            </a:r>
          </a:p>
          <a:p>
            <a:r>
              <a:rPr lang="en-GB" dirty="0"/>
              <a:t>Who are the different stakeholders involved, and do we need other or different stakeholders?</a:t>
            </a:r>
          </a:p>
          <a:p>
            <a:r>
              <a:rPr lang="en-GB" dirty="0"/>
              <a:t>What role does technology play in the different settings of the education system?</a:t>
            </a:r>
          </a:p>
          <a:p>
            <a:endParaRPr lang="en-GB" dirty="0"/>
          </a:p>
        </p:txBody>
      </p:sp>
    </p:spTree>
    <p:extLst>
      <p:ext uri="{BB962C8B-B14F-4D97-AF65-F5344CB8AC3E}">
        <p14:creationId xmlns:p14="http://schemas.microsoft.com/office/powerpoint/2010/main" val="3092933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 critical approach: The ED-ICT way</a:t>
            </a:r>
            <a:endParaRPr lang="en-GB" b="1" dirty="0"/>
          </a:p>
        </p:txBody>
      </p:sp>
      <p:sp>
        <p:nvSpPr>
          <p:cNvPr id="3" name="Content Placeholder 2"/>
          <p:cNvSpPr>
            <a:spLocks noGrp="1"/>
          </p:cNvSpPr>
          <p:nvPr>
            <p:ph idx="1"/>
          </p:nvPr>
        </p:nvSpPr>
        <p:spPr/>
        <p:txBody>
          <a:bodyPr/>
          <a:lstStyle/>
          <a:p>
            <a:r>
              <a:rPr lang="en-GB" sz="3600" dirty="0" smtClean="0"/>
              <a:t>We need to question </a:t>
            </a:r>
            <a:r>
              <a:rPr lang="en-GB" sz="3600" dirty="0"/>
              <a:t>those things that are ‘taken-for granted’ as truth or fact in the field in order </a:t>
            </a:r>
            <a:r>
              <a:rPr lang="en-GB" sz="3600" dirty="0" smtClean="0"/>
              <a:t>to give </a:t>
            </a:r>
            <a:r>
              <a:rPr lang="en-GB" sz="3600" dirty="0"/>
              <a:t>voice to new possibilities and future directions in both our research and our practice.</a:t>
            </a:r>
          </a:p>
          <a:p>
            <a:endParaRPr lang="en-GB" sz="3600" dirty="0"/>
          </a:p>
          <a:p>
            <a:endParaRPr lang="en-GB" dirty="0"/>
          </a:p>
        </p:txBody>
      </p:sp>
    </p:spTree>
    <p:extLst>
      <p:ext uri="{BB962C8B-B14F-4D97-AF65-F5344CB8AC3E}">
        <p14:creationId xmlns:p14="http://schemas.microsoft.com/office/powerpoint/2010/main" val="2421963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657</TotalTime>
  <Words>846</Words>
  <Application>Microsoft Office PowerPoint</Application>
  <PresentationFormat>Widescreen</PresentationFormat>
  <Paragraphs>69</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What individual and institutional practices can support the transition of disabled students to and from PCE and from PCE to employment?  -and what role does technology play</vt:lpstr>
      <vt:lpstr>The Ed-ICT International Network</vt:lpstr>
      <vt:lpstr>The Ed-ICT International Network</vt:lpstr>
      <vt:lpstr>Transition and technology</vt:lpstr>
      <vt:lpstr>A critical approach: The ED-ICT way</vt:lpstr>
    </vt:vector>
  </TitlesOfParts>
  <Company>The Open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Chetz.Colwell</dc:creator>
  <cp:lastModifiedBy>jane seale</cp:lastModifiedBy>
  <cp:revision>54</cp:revision>
  <dcterms:created xsi:type="dcterms:W3CDTF">2017-02-24T10:01:30Z</dcterms:created>
  <dcterms:modified xsi:type="dcterms:W3CDTF">2018-10-09T21:21:24Z</dcterms:modified>
</cp:coreProperties>
</file>