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15" r:id="rId1"/>
  </p:sldMasterIdLst>
  <p:notesMasterIdLst>
    <p:notesMasterId r:id="rId9"/>
  </p:notesMasterIdLst>
  <p:sldIdLst>
    <p:sldId id="256" r:id="rId2"/>
    <p:sldId id="344" r:id="rId3"/>
    <p:sldId id="339" r:id="rId4"/>
    <p:sldId id="343" r:id="rId5"/>
    <p:sldId id="341" r:id="rId6"/>
    <p:sldId id="340" r:id="rId7"/>
    <p:sldId id="34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85976" autoAdjust="0"/>
  </p:normalViewPr>
  <p:slideViewPr>
    <p:cSldViewPr snapToGrid="0" snapToObjects="1">
      <p:cViewPr>
        <p:scale>
          <a:sx n="94" d="100"/>
          <a:sy n="94" d="100"/>
        </p:scale>
        <p:origin x="-1140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3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87745-B433-5348-A385-6CC5C4F62833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CC36-0F5A-734D-AF3D-237966C496F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61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Academic</a:t>
            </a:r>
            <a:r>
              <a:rPr lang="en-US" baseline="0" dirty="0" smtClean="0"/>
              <a:t> materials may be acquired from many sources. Some times parents are heavily involved. There is much inconsistency as far as  effectiveness and appropriateness of accommodations K-12 viewed nationally.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CC36-0F5A-734D-AF3D-237966C496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83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  <a:r>
              <a:rPr lang="en-US" baseline="0" dirty="0" smtClean="0"/>
              <a:t> for students changes dramatically once they have completed K-12 schooling. </a:t>
            </a:r>
          </a:p>
          <a:p>
            <a:r>
              <a:rPr lang="en-US" baseline="0" dirty="0" smtClean="0"/>
              <a:t>Services must be initiated by the students and they are responsible for initiating and maintaining the arrangements throughout their college career.</a:t>
            </a:r>
          </a:p>
          <a:p>
            <a:r>
              <a:rPr lang="en-US" baseline="0" dirty="0" smtClean="0"/>
              <a:t>Just as in the K-12 system, support for accessibility is not uniformly driven, however this is (slowly) changing with historic actions by DOJ and DoE. </a:t>
            </a:r>
          </a:p>
          <a:p>
            <a:r>
              <a:rPr lang="en-US" baseline="0" dirty="0" smtClean="0"/>
              <a:t>Larger universities can support staff to work proactively while smaller and less-funded schools typically lack resources to test and deploy accessible ICT. They usually rely on the work done at bigger schools.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CC36-0F5A-734D-AF3D-237966C496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16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have staff dedicated to AT and accessibility</a:t>
            </a:r>
          </a:p>
          <a:p>
            <a:r>
              <a:rPr lang="en-US" dirty="0" smtClean="0"/>
              <a:t>Easier to do campus-wide rollouts with AT existing on images.</a:t>
            </a:r>
          </a:p>
          <a:p>
            <a:r>
              <a:rPr lang="en-US" dirty="0" smtClean="0"/>
              <a:t>This means SWD don’t go to a “special” location</a:t>
            </a:r>
          </a:p>
          <a:p>
            <a:r>
              <a:rPr lang="en-US" dirty="0" smtClean="0"/>
              <a:t>IT</a:t>
            </a:r>
            <a:r>
              <a:rPr lang="en-US" baseline="0" dirty="0" smtClean="0"/>
              <a:t> support staff (often students) need training in AT and working with PWD</a:t>
            </a:r>
          </a:p>
          <a:p>
            <a:r>
              <a:rPr lang="en-US" baseline="0" dirty="0" smtClean="0"/>
              <a:t>SWD may need training for their AT – where do they get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CC36-0F5A-734D-AF3D-237966C496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71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approach</a:t>
            </a:r>
            <a:r>
              <a:rPr lang="en-US" baseline="0" dirty="0" smtClean="0"/>
              <a:t> can help assure a consistent experience for all students. There is no need to visit a separate office if there is an IT/AT specialist in the DS office. </a:t>
            </a:r>
          </a:p>
          <a:p>
            <a:r>
              <a:rPr lang="en-US" baseline="0" dirty="0" smtClean="0"/>
              <a:t>Very rarely seen – I have only heard of two institutions with this approach in the 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CC36-0F5A-734D-AF3D-237966C496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67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D28ED-4C15-4E49-A6F5-83F2DF4E337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A7BC5-FA4D-D543-A74A-EFE9C844A61E}" type="slidenum">
              <a:rPr lang="en-US" smtClean="0"/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292"/>
            <a:ext cx="7772400" cy="3364159"/>
          </a:xfrm>
        </p:spPr>
        <p:txBody>
          <a:bodyPr>
            <a:normAutofit/>
          </a:bodyPr>
          <a:lstStyle/>
          <a:p>
            <a:r>
              <a:rPr lang="en-US" sz="6600" b="1" dirty="0" smtClean="0"/>
              <a:t>Higher Ed Accessible Technology in the U.S.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2774275"/>
          </a:xfrm>
        </p:spPr>
        <p:txBody>
          <a:bodyPr>
            <a:normAutofit/>
          </a:bodyPr>
          <a:lstStyle/>
          <a:p>
            <a:r>
              <a:rPr lang="en-US" dirty="0" smtClean="0"/>
              <a:t>Dan Comden </a:t>
            </a:r>
          </a:p>
          <a:p>
            <a:r>
              <a:rPr lang="en-US" dirty="0" err="1" smtClean="0"/>
              <a:t>danc@uw.edu</a:t>
            </a:r>
            <a:endParaRPr lang="en-US" dirty="0" smtClean="0"/>
          </a:p>
          <a:p>
            <a:pPr>
              <a:lnSpc>
                <a:spcPct val="100000"/>
              </a:lnSpc>
              <a:spcBef>
                <a:spcPts val="672"/>
              </a:spcBef>
            </a:pPr>
            <a:r>
              <a:rPr lang="en-US" dirty="0" smtClean="0"/>
              <a:t>UW Information Technology</a:t>
            </a:r>
          </a:p>
          <a:p>
            <a:pPr>
              <a:lnSpc>
                <a:spcPct val="100000"/>
              </a:lnSpc>
              <a:spcBef>
                <a:spcPts val="672"/>
              </a:spcBef>
            </a:pPr>
            <a:r>
              <a:rPr lang="en-US" dirty="0" smtClean="0"/>
              <a:t>Accessible Technology Services</a:t>
            </a:r>
          </a:p>
        </p:txBody>
      </p:sp>
    </p:spTree>
    <p:extLst>
      <p:ext uri="{BB962C8B-B14F-4D97-AF65-F5344CB8AC3E}">
        <p14:creationId xmlns:p14="http://schemas.microsoft.com/office/powerpoint/2010/main" val="319530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Pre-college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383" y="360392"/>
            <a:ext cx="8229600" cy="4525963"/>
          </a:xfrm>
        </p:spPr>
        <p:txBody>
          <a:bodyPr/>
          <a:lstStyle/>
          <a:p>
            <a:r>
              <a:rPr lang="en-US" dirty="0" smtClean="0"/>
              <a:t>Technology is personalized</a:t>
            </a:r>
          </a:p>
          <a:p>
            <a:r>
              <a:rPr lang="en-US" dirty="0" smtClean="0"/>
              <a:t>So is support</a:t>
            </a:r>
          </a:p>
          <a:p>
            <a:r>
              <a:rPr lang="en-US" dirty="0" smtClean="0"/>
              <a:t>Equipment/software follows the student</a:t>
            </a:r>
            <a:endParaRPr lang="en-US" dirty="0"/>
          </a:p>
        </p:txBody>
      </p:sp>
      <p:pic>
        <p:nvPicPr>
          <p:cNvPr id="4" name="Picture 3" descr="Three female students looking at a scre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803" y="4253602"/>
            <a:ext cx="3446997" cy="260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W Suzzallo Library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4266" y="2973522"/>
            <a:ext cx="3679734" cy="245315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 Ed: 3 Approaches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Support for ICT can come from 3 homes:</a:t>
            </a:r>
          </a:p>
          <a:p>
            <a:r>
              <a:rPr lang="en-US" dirty="0" smtClean="0"/>
              <a:t>Student Services </a:t>
            </a:r>
            <a:endParaRPr lang="en-US" b="1" u="sng" dirty="0" smtClean="0"/>
          </a:p>
          <a:p>
            <a:r>
              <a:rPr lang="en-US" dirty="0" smtClean="0"/>
              <a:t>Information Technology</a:t>
            </a:r>
          </a:p>
          <a:p>
            <a:r>
              <a:rPr lang="en-US" dirty="0" smtClean="0"/>
              <a:t>Some combination of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 Services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r>
              <a:rPr lang="en-US" dirty="0"/>
              <a:t>“One stop shopping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Personalized experience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Cons:</a:t>
            </a:r>
          </a:p>
          <a:p>
            <a:r>
              <a:rPr lang="en-US" dirty="0" smtClean="0"/>
              <a:t>Weak IT skills + poor IT support</a:t>
            </a:r>
          </a:p>
          <a:p>
            <a:pPr marL="0" indent="0">
              <a:buNone/>
            </a:pPr>
            <a:r>
              <a:rPr lang="en-US" dirty="0" smtClean="0"/>
              <a:t>Models: Medical, social, or mixed</a:t>
            </a:r>
            <a:endParaRPr lang="en-US" dirty="0"/>
          </a:p>
        </p:txBody>
      </p:sp>
      <p:pic>
        <p:nvPicPr>
          <p:cNvPr id="4" name="Picture 3" descr="Braille display and laptop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9561" y="1466491"/>
            <a:ext cx="3866371" cy="290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1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928" y="1362496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r>
              <a:rPr lang="en-US" dirty="0" smtClean="0"/>
              <a:t>Strong IT skills/support</a:t>
            </a:r>
          </a:p>
          <a:p>
            <a:r>
              <a:rPr lang="en-US" dirty="0" smtClean="0"/>
              <a:t>Equivalent access achievable</a:t>
            </a:r>
          </a:p>
          <a:p>
            <a:pPr marL="0" indent="0">
              <a:buNone/>
            </a:pPr>
            <a:r>
              <a:rPr lang="en-US" dirty="0" smtClean="0"/>
              <a:t>Cons:</a:t>
            </a:r>
          </a:p>
          <a:p>
            <a:r>
              <a:rPr lang="en-US" dirty="0" smtClean="0"/>
              <a:t>Extra student effort </a:t>
            </a:r>
          </a:p>
          <a:p>
            <a:r>
              <a:rPr lang="en-US" dirty="0" smtClean="0"/>
              <a:t>Training requirements</a:t>
            </a:r>
          </a:p>
          <a:p>
            <a:pPr marL="0" indent="0">
              <a:buNone/>
            </a:pPr>
            <a:r>
              <a:rPr lang="en-US" dirty="0" smtClean="0"/>
              <a:t>Framework: Universal design</a:t>
            </a:r>
            <a:endParaRPr lang="en-US" dirty="0"/>
          </a:p>
        </p:txBody>
      </p:sp>
      <p:pic>
        <p:nvPicPr>
          <p:cNvPr id="4" name="Picture 2" descr="High contrast keyboar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3424" y="3479646"/>
            <a:ext cx="3590575" cy="2692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222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Combo of DS and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600" y="219276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Consistent service to students</a:t>
            </a:r>
          </a:p>
          <a:p>
            <a:r>
              <a:rPr lang="en-US" dirty="0" smtClean="0"/>
              <a:t>Challenging management (2 bosses)</a:t>
            </a:r>
          </a:p>
          <a:p>
            <a:r>
              <a:rPr lang="en-US" dirty="0" smtClean="0"/>
              <a:t>Very rare</a:t>
            </a:r>
            <a:endParaRPr lang="en-US" dirty="0"/>
          </a:p>
        </p:txBody>
      </p:sp>
      <p:pic>
        <p:nvPicPr>
          <p:cNvPr id="4" name="Content Placeholder 4" descr="large computer lab in UW Odegaard Library" title="large computer lab in UW Odegaard Library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5710" y="3203153"/>
            <a:ext cx="5482271" cy="365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9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AT available</a:t>
            </a:r>
          </a:p>
          <a:p>
            <a:r>
              <a:rPr lang="en-US" dirty="0" smtClean="0"/>
              <a:t>Special Requests</a:t>
            </a:r>
          </a:p>
          <a:p>
            <a:r>
              <a:rPr lang="en-US" dirty="0" smtClean="0"/>
              <a:t>Alternative media</a:t>
            </a:r>
          </a:p>
          <a:p>
            <a:r>
              <a:rPr lang="en-US" dirty="0" smtClean="0"/>
              <a:t>Proactive vs. reactive</a:t>
            </a:r>
            <a:endParaRPr lang="en-US" dirty="0"/>
          </a:p>
        </p:txBody>
      </p:sp>
      <p:pic>
        <p:nvPicPr>
          <p:cNvPr id="5" name="Picture 4" descr="Hadi outside UW Access Technology Center&#10;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696" y="3396871"/>
            <a:ext cx="4045333" cy="30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0</TotalTime>
  <Words>373</Words>
  <Application>Microsoft Office PowerPoint</Application>
  <PresentationFormat>Bildschirmpräsentation (4:3)</PresentationFormat>
  <Paragraphs>54</Paragraphs>
  <Slides>7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Twilight</vt:lpstr>
      <vt:lpstr>Higher Ed Accessible Technology in the U.S.</vt:lpstr>
      <vt:lpstr>Pre-college</vt:lpstr>
      <vt:lpstr>Higher Ed: 3 Approaches</vt:lpstr>
      <vt:lpstr>Student Services Approach</vt:lpstr>
      <vt:lpstr>IT Approach</vt:lpstr>
      <vt:lpstr>Combo of DS and IT</vt:lpstr>
      <vt:lpstr>Examples</vt:lpstr>
    </vt:vector>
  </TitlesOfParts>
  <Company>UW-IT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Olympic College Accessibility Evaluation</dc:title>
  <dc:creator>Dan Comden</dc:creator>
  <cp:lastModifiedBy>fisseler</cp:lastModifiedBy>
  <cp:revision>112</cp:revision>
  <dcterms:created xsi:type="dcterms:W3CDTF">2014-12-16T04:30:46Z</dcterms:created>
  <dcterms:modified xsi:type="dcterms:W3CDTF">2017-03-20T11:33:56Z</dcterms:modified>
</cp:coreProperties>
</file>