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png" ContentType="image/png"/>
  <Default Extension="jpg" ContentType="image/jpeg"/>
  <Default Extension="emf" ContentType="image/x-emf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0" r:id="rId1"/>
    <p:sldMasterId id="2147483652" r:id="rId2"/>
    <p:sldMasterId id="2147483666" r:id="rId3"/>
  </p:sldMasterIdLst>
  <p:notesMasterIdLst>
    <p:notesMasterId r:id="rId9"/>
  </p:notesMasterIdLst>
  <p:handoutMasterIdLst>
    <p:handoutMasterId r:id="rId10"/>
  </p:handoutMasterIdLst>
  <p:sldIdLst>
    <p:sldId id="325" r:id="rId4"/>
    <p:sldId id="326" r:id="rId5"/>
    <p:sldId id="327" r:id="rId6"/>
    <p:sldId id="328" r:id="rId7"/>
    <p:sldId id="329" r:id="rId8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9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2432" autoAdjust="0"/>
    <p:restoredTop sz="95031" autoAdjust="0"/>
  </p:normalViewPr>
  <p:slideViewPr>
    <p:cSldViewPr snapToObjects="1">
      <p:cViewPr>
        <p:scale>
          <a:sx n="130" d="100"/>
          <a:sy n="130" d="100"/>
        </p:scale>
        <p:origin x="-80" y="2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interSettings" Target="printerSettings/printerSettings1.bin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notesMaster" Target="notesMasters/notesMaster1.xml"/><Relationship Id="rId10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798FD006-2CE6-4077-8441-383B25650E98}" type="datetimeFigureOut">
              <a:rPr lang="en-US"/>
              <a:pPr>
                <a:defRPr/>
              </a:pPr>
              <a:t>3/15/17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1B3ADD07-E6EF-4743-A8CB-E7BCD1DBF12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72633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/>
            </a:lvl1pPr>
          </a:lstStyle>
          <a:p>
            <a:pPr>
              <a:defRPr/>
            </a:pPr>
            <a:fld id="{EEF45715-31A3-45A7-BDEB-A8C3A56B16E4}" type="datetimeFigureOut">
              <a:rPr lang="en-US"/>
              <a:pPr>
                <a:defRPr/>
              </a:pPr>
              <a:t>3/15/17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smtClean="0"/>
            </a:lvl1pPr>
          </a:lstStyle>
          <a:p>
            <a:pPr>
              <a:defRPr/>
            </a:pPr>
            <a:fld id="{9F413796-A511-488C-BB76-7BBF3BF7495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423367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4" Type="http://schemas.openxmlformats.org/officeDocument/2006/relationships/image" Target="../media/image3.emf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emf"/><Relationship Id="rId3" Type="http://schemas.openxmlformats.org/officeDocument/2006/relationships/image" Target="../media/image2.emf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emf"/><Relationship Id="rId3" Type="http://schemas.openxmlformats.org/officeDocument/2006/relationships/image" Target="../media/image2.emf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emf"/><Relationship Id="rId3" Type="http://schemas.openxmlformats.org/officeDocument/2006/relationships/image" Target="../media/image2.emf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4" Type="http://schemas.openxmlformats.org/officeDocument/2006/relationships/image" Target="../media/image7.emf"/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.emf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.emf"/><Relationship Id="rId3" Type="http://schemas.openxmlformats.org/officeDocument/2006/relationships/image" Target="../media/image7.emf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.emf"/><Relationship Id="rId3" Type="http://schemas.openxmlformats.org/officeDocument/2006/relationships/image" Target="../media/image7.emf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.emf"/><Relationship Id="rId3" Type="http://schemas.openxmlformats.org/officeDocument/2006/relationships/image" Target="../media/image7.emf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7.emf"/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emf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4" Type="http://schemas.openxmlformats.org/officeDocument/2006/relationships/image" Target="../media/image3.emf"/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6.emf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7.emf"/><Relationship Id="rId3" Type="http://schemas.openxmlformats.org/officeDocument/2006/relationships/image" Target="../media/image4.emf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7.emf"/><Relationship Id="rId3" Type="http://schemas.openxmlformats.org/officeDocument/2006/relationships/image" Target="../media/image4.emf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7.emf"/><Relationship Id="rId3" Type="http://schemas.openxmlformats.org/officeDocument/2006/relationships/image" Target="../media/image4.e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UW_W Logo_White.pn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7772400" y="407988"/>
            <a:ext cx="13716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8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677863" y="6354763"/>
            <a:ext cx="2540000" cy="26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4"/>
          <p:cNvPicPr>
            <a:picLocks noChangeAspect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779463" y="4703763"/>
            <a:ext cx="1600200" cy="139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2000" y="2062244"/>
            <a:ext cx="6984606" cy="2641519"/>
          </a:xfrm>
          <a:prstGeom prst="rect">
            <a:avLst/>
          </a:prstGeom>
        </p:spPr>
        <p:txBody>
          <a:bodyPr vert="horz"/>
          <a:lstStyle>
            <a:lvl1pPr marL="0" marR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prism/>
      </p:transition>
    </mc:Choice>
    <mc:Fallback xmlns="">
      <p:transition xmlns:p14="http://schemas.microsoft.com/office/powerpoint/2010/main" spd="slow" advClick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+ Subheader +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766763" y="1363663"/>
            <a:ext cx="1103312" cy="96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7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677863" y="6354763"/>
            <a:ext cx="2540000" cy="26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 Placeholder 9"/>
          <p:cNvSpPr>
            <a:spLocks noGrp="1"/>
          </p:cNvSpPr>
          <p:nvPr>
            <p:ph type="body" sz="quarter" idx="11"/>
          </p:nvPr>
        </p:nvSpPr>
        <p:spPr>
          <a:xfrm>
            <a:off x="659305" y="2320239"/>
            <a:ext cx="8197114" cy="3810086"/>
          </a:xfrm>
          <a:prstGeom prst="rect">
            <a:avLst/>
          </a:prstGeom>
        </p:spPr>
        <p:txBody>
          <a:bodyPr/>
          <a:lstStyle>
            <a:lvl1pPr marL="342900" indent="-342900">
              <a:buFont typeface="Lucida Grande"/>
              <a:buChar char="&gt;"/>
              <a:defRPr sz="2400" b="0" i="0" baseline="0">
                <a:solidFill>
                  <a:srgbClr val="E8D3A2"/>
                </a:solidFill>
                <a:latin typeface="Open Sans Light"/>
                <a:cs typeface="Open Sans Light"/>
              </a:defRPr>
            </a:lvl1pPr>
            <a:lvl2pPr>
              <a:defRPr sz="2000" b="0" i="0" baseline="0">
                <a:solidFill>
                  <a:srgbClr val="E8D3A2"/>
                </a:solidFill>
                <a:latin typeface="Open Sans Light"/>
                <a:cs typeface="Open Sans Light"/>
              </a:defRPr>
            </a:lvl2pPr>
            <a:lvl3pPr marL="1143000" indent="-228600">
              <a:buSzPct val="100000"/>
              <a:buFont typeface="Lucida Grande"/>
              <a:buChar char="&gt;"/>
              <a:defRPr sz="1800" b="0" i="0" baseline="0">
                <a:solidFill>
                  <a:srgbClr val="E8D3A2"/>
                </a:solidFill>
                <a:latin typeface="Open Sans Light"/>
                <a:cs typeface="Open Sans Light"/>
              </a:defRPr>
            </a:lvl3pPr>
            <a:lvl4pPr>
              <a:defRPr sz="1600" b="0" i="0" baseline="0">
                <a:solidFill>
                  <a:srgbClr val="E8D3A2"/>
                </a:solidFill>
                <a:latin typeface="Open Sans Light"/>
                <a:cs typeface="Open Sans Light"/>
              </a:defRPr>
            </a:lvl4pPr>
            <a:lvl5pPr marL="2057400" indent="-228600">
              <a:buFont typeface="Lucida Grande"/>
              <a:buChar char="&gt;"/>
              <a:defRPr sz="1400" b="0" i="0" baseline="0">
                <a:solidFill>
                  <a:srgbClr val="E8D3A2"/>
                </a:solidFill>
                <a:latin typeface="Open Sans Light"/>
                <a:cs typeface="Open Sans Light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671757" y="1730667"/>
            <a:ext cx="8184662" cy="41117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2400" b="0" i="0" baseline="0">
                <a:solidFill>
                  <a:srgbClr val="E8D3A2"/>
                </a:solidFill>
                <a:latin typeface="Uni Sans Regular"/>
                <a:cs typeface="Uni Sans Regular"/>
              </a:defRPr>
            </a:lvl1pPr>
            <a:lvl2pPr marL="4572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2pPr>
            <a:lvl3pPr marL="9144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3pPr>
            <a:lvl4pPr marL="13716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4pPr>
            <a:lvl5pPr marL="18288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85800" y="371509"/>
            <a:ext cx="8229600" cy="992153"/>
          </a:xfrm>
          <a:prstGeom prst="rect">
            <a:avLst/>
          </a:prstGeom>
        </p:spPr>
        <p:txBody>
          <a:bodyPr vert="horz"/>
          <a:lstStyle>
            <a:lvl1pPr algn="l">
              <a:defRPr/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prism/>
      </p:transition>
    </mc:Choice>
    <mc:Fallback xmlns="">
      <p:transition xmlns:p14="http://schemas.microsoft.com/office/powerpoint/2010/main" spd="slow" advClick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+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766763" y="1363663"/>
            <a:ext cx="1103312" cy="96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7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677863" y="6354763"/>
            <a:ext cx="2540000" cy="26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 Placeholder 9"/>
          <p:cNvSpPr>
            <a:spLocks noGrp="1"/>
          </p:cNvSpPr>
          <p:nvPr>
            <p:ph type="body" sz="quarter" idx="11"/>
          </p:nvPr>
        </p:nvSpPr>
        <p:spPr>
          <a:xfrm>
            <a:off x="659305" y="1736725"/>
            <a:ext cx="8076956" cy="4015497"/>
          </a:xfrm>
          <a:prstGeom prst="rect">
            <a:avLst/>
          </a:prstGeom>
        </p:spPr>
        <p:txBody>
          <a:bodyPr/>
          <a:lstStyle>
            <a:lvl1pPr marL="342900" indent="-342900">
              <a:buFont typeface="Lucida Grande"/>
              <a:buChar char="&gt;"/>
              <a:defRPr sz="2400" b="0" i="0" baseline="0">
                <a:solidFill>
                  <a:schemeClr val="bg1"/>
                </a:solidFill>
                <a:latin typeface="Open Sans Light"/>
                <a:cs typeface="Open Sans Light"/>
              </a:defRPr>
            </a:lvl1pPr>
            <a:lvl2pPr>
              <a:defRPr sz="2000" b="0" i="0" baseline="0">
                <a:solidFill>
                  <a:schemeClr val="bg1"/>
                </a:solidFill>
                <a:latin typeface="Open Sans Light"/>
                <a:cs typeface="Open Sans Light"/>
              </a:defRPr>
            </a:lvl2pPr>
            <a:lvl3pPr marL="1143000" indent="-228600">
              <a:buSzPct val="100000"/>
              <a:buFont typeface="Lucida Grande"/>
              <a:buChar char="&gt;"/>
              <a:defRPr sz="1800" b="0" i="0" baseline="0">
                <a:solidFill>
                  <a:schemeClr val="bg1"/>
                </a:solidFill>
                <a:latin typeface="Open Sans Light"/>
                <a:cs typeface="Open Sans Light"/>
              </a:defRPr>
            </a:lvl3pPr>
            <a:lvl4pPr>
              <a:defRPr sz="1600" b="0" i="0" baseline="0">
                <a:solidFill>
                  <a:schemeClr val="bg1"/>
                </a:solidFill>
                <a:latin typeface="Open Sans Light"/>
                <a:cs typeface="Open Sans Light"/>
              </a:defRPr>
            </a:lvl4pPr>
            <a:lvl5pPr marL="2057400" indent="-228600">
              <a:buFont typeface="Lucida Grande"/>
              <a:buChar char="&gt;"/>
              <a:defRPr sz="1400" b="0" i="0" baseline="0">
                <a:solidFill>
                  <a:schemeClr val="bg1"/>
                </a:solidFill>
                <a:latin typeface="Open Sans Light"/>
                <a:cs typeface="Open Sans Light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85800" y="371509"/>
            <a:ext cx="8229600" cy="992153"/>
          </a:xfrm>
          <a:prstGeom prst="rect">
            <a:avLst/>
          </a:prstGeom>
        </p:spPr>
        <p:txBody>
          <a:bodyPr vert="horz"/>
          <a:lstStyle>
            <a:lvl1pPr algn="l">
              <a:defRPr/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prism/>
      </p:transition>
    </mc:Choice>
    <mc:Fallback xmlns="">
      <p:transition xmlns:p14="http://schemas.microsoft.com/office/powerpoint/2010/main" spd="slow" advClick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+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766763" y="1363663"/>
            <a:ext cx="1103312" cy="96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7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677863" y="6354763"/>
            <a:ext cx="2540000" cy="26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Chart Placeholder 11"/>
          <p:cNvSpPr>
            <a:spLocks noGrp="1"/>
          </p:cNvSpPr>
          <p:nvPr>
            <p:ph type="chart" sz="quarter" idx="12"/>
          </p:nvPr>
        </p:nvSpPr>
        <p:spPr>
          <a:xfrm>
            <a:off x="766763" y="1736725"/>
            <a:ext cx="8021637" cy="44323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0" i="0" baseline="0">
                <a:solidFill>
                  <a:schemeClr val="bg1"/>
                </a:solidFill>
                <a:latin typeface="Open Sans Light"/>
                <a:cs typeface="Open Sans Light"/>
              </a:defRPr>
            </a:lvl1pPr>
          </a:lstStyle>
          <a:p>
            <a:pPr lvl="0"/>
            <a:r>
              <a:rPr lang="en-US" noProof="0" dirty="0" smtClean="0"/>
              <a:t>Click icon to add chart</a:t>
            </a:r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85800" y="371509"/>
            <a:ext cx="8229600" cy="992153"/>
          </a:xfrm>
          <a:prstGeom prst="rect">
            <a:avLst/>
          </a:prstGeom>
        </p:spPr>
        <p:txBody>
          <a:bodyPr vert="horz"/>
          <a:lstStyle>
            <a:lvl1pPr algn="l">
              <a:defRPr/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prism/>
      </p:transition>
    </mc:Choice>
    <mc:Fallback xmlns="">
      <p:transition xmlns:p14="http://schemas.microsoft.com/office/powerpoint/2010/main" spd="slow" advClick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779463" y="4687888"/>
            <a:ext cx="1600200" cy="139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7772400" y="407988"/>
            <a:ext cx="1371600" cy="927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792163" y="6451600"/>
            <a:ext cx="2425700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5"/>
          <p:cNvSpPr>
            <a:spLocks noGrp="1"/>
          </p:cNvSpPr>
          <p:nvPr>
            <p:ph type="title" hasCustomPrompt="1"/>
          </p:nvPr>
        </p:nvSpPr>
        <p:spPr>
          <a:xfrm>
            <a:off x="685800" y="2046060"/>
            <a:ext cx="6972300" cy="2641756"/>
          </a:xfrm>
          <a:prstGeom prst="rect">
            <a:avLst/>
          </a:prstGeom>
        </p:spPr>
        <p:txBody>
          <a:bodyPr vert="horz"/>
          <a:lstStyle>
            <a:lvl1pPr algn="l">
              <a:defRPr/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prism/>
      </p:transition>
    </mc:Choice>
    <mc:Fallback xmlns="">
      <p:transition xmlns:p14="http://schemas.microsoft.com/office/powerpoint/2010/main" spd="slow" advClick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+ Subheader +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766763" y="1363663"/>
            <a:ext cx="1103312" cy="96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7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792163" y="6451600"/>
            <a:ext cx="2425700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 Placeholder 9"/>
          <p:cNvSpPr>
            <a:spLocks noGrp="1"/>
          </p:cNvSpPr>
          <p:nvPr>
            <p:ph type="body" sz="quarter" idx="11"/>
          </p:nvPr>
        </p:nvSpPr>
        <p:spPr>
          <a:xfrm>
            <a:off x="659305" y="2320239"/>
            <a:ext cx="8197114" cy="3810086"/>
          </a:xfrm>
          <a:prstGeom prst="rect">
            <a:avLst/>
          </a:prstGeom>
        </p:spPr>
        <p:txBody>
          <a:bodyPr/>
          <a:lstStyle>
            <a:lvl1pPr marL="342900" indent="-342900">
              <a:buFont typeface="Lucida Grande"/>
              <a:buChar char="&gt;"/>
              <a:defRPr sz="2400" b="0" i="0" baseline="0">
                <a:solidFill>
                  <a:schemeClr val="accent5"/>
                </a:solidFill>
                <a:latin typeface="Open Sans Light"/>
                <a:cs typeface="Open Sans Light"/>
              </a:defRPr>
            </a:lvl1pPr>
            <a:lvl2pPr>
              <a:defRPr sz="2000" b="0" i="0" baseline="0">
                <a:solidFill>
                  <a:schemeClr val="accent5"/>
                </a:solidFill>
                <a:latin typeface="Open Sans Light"/>
                <a:cs typeface="Open Sans Light"/>
              </a:defRPr>
            </a:lvl2pPr>
            <a:lvl3pPr marL="1143000" indent="-228600">
              <a:buSzPct val="100000"/>
              <a:buFont typeface="Lucida Grande"/>
              <a:buChar char="&gt;"/>
              <a:defRPr sz="1800" b="0" i="0" baseline="0">
                <a:solidFill>
                  <a:schemeClr val="accent5"/>
                </a:solidFill>
                <a:latin typeface="Open Sans Light"/>
                <a:cs typeface="Open Sans Light"/>
              </a:defRPr>
            </a:lvl3pPr>
            <a:lvl4pPr>
              <a:defRPr sz="1600" b="0" i="0" baseline="0">
                <a:solidFill>
                  <a:schemeClr val="accent5"/>
                </a:solidFill>
                <a:latin typeface="Open Sans Light"/>
                <a:cs typeface="Open Sans Light"/>
              </a:defRPr>
            </a:lvl4pPr>
            <a:lvl5pPr marL="2057400" indent="-228600">
              <a:buFont typeface="Lucida Grande"/>
              <a:buChar char="&gt;"/>
              <a:defRPr sz="1400" b="0" i="0" baseline="0">
                <a:solidFill>
                  <a:schemeClr val="accent5"/>
                </a:solidFill>
                <a:latin typeface="Open Sans Light"/>
                <a:cs typeface="Open Sans Light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671757" y="1730667"/>
            <a:ext cx="8184662" cy="41117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2400" b="0" i="0" baseline="0">
                <a:solidFill>
                  <a:srgbClr val="33006F"/>
                </a:solidFill>
                <a:latin typeface="Uni Sans Regular"/>
                <a:cs typeface="Uni Sans Regular"/>
              </a:defRPr>
            </a:lvl1pPr>
            <a:lvl2pPr marL="4572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2pPr>
            <a:lvl3pPr marL="9144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3pPr>
            <a:lvl4pPr marL="13716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4pPr>
            <a:lvl5pPr marL="18288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85800" y="371510"/>
            <a:ext cx="8229600" cy="991998"/>
          </a:xfrm>
          <a:prstGeom prst="rect">
            <a:avLst/>
          </a:prstGeom>
        </p:spPr>
        <p:txBody>
          <a:bodyPr vert="horz"/>
          <a:lstStyle>
            <a:lvl1pPr algn="l">
              <a:defRPr/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prism/>
      </p:transition>
    </mc:Choice>
    <mc:Fallback xmlns="">
      <p:transition xmlns:p14="http://schemas.microsoft.com/office/powerpoint/2010/main" spd="slow" advClick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+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766763" y="1363663"/>
            <a:ext cx="1103312" cy="96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8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792163" y="6451600"/>
            <a:ext cx="2425700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 Placeholder 9"/>
          <p:cNvSpPr>
            <a:spLocks noGrp="1"/>
          </p:cNvSpPr>
          <p:nvPr>
            <p:ph type="body" sz="quarter" idx="11"/>
          </p:nvPr>
        </p:nvSpPr>
        <p:spPr>
          <a:xfrm>
            <a:off x="659305" y="1736725"/>
            <a:ext cx="8196210" cy="4015497"/>
          </a:xfrm>
          <a:prstGeom prst="rect">
            <a:avLst/>
          </a:prstGeom>
        </p:spPr>
        <p:txBody>
          <a:bodyPr/>
          <a:lstStyle>
            <a:lvl1pPr marL="342900" indent="-342900">
              <a:buFont typeface="Lucida Grande"/>
              <a:buChar char="&gt;"/>
              <a:defRPr sz="2400" b="0" i="0" baseline="0">
                <a:solidFill>
                  <a:schemeClr val="accent5"/>
                </a:solidFill>
                <a:latin typeface="Open Sans Light"/>
                <a:cs typeface="Open Sans Light"/>
              </a:defRPr>
            </a:lvl1pPr>
            <a:lvl2pPr>
              <a:defRPr sz="2000" b="0" i="0" baseline="0">
                <a:solidFill>
                  <a:schemeClr val="accent5"/>
                </a:solidFill>
                <a:latin typeface="Open Sans Light"/>
                <a:cs typeface="Open Sans Light"/>
              </a:defRPr>
            </a:lvl2pPr>
            <a:lvl3pPr marL="1143000" indent="-228600">
              <a:buSzPct val="100000"/>
              <a:buFont typeface="Lucida Grande"/>
              <a:buChar char="&gt;"/>
              <a:defRPr sz="1800" b="0" i="0" baseline="0">
                <a:solidFill>
                  <a:schemeClr val="accent5"/>
                </a:solidFill>
                <a:latin typeface="Open Sans Light"/>
                <a:cs typeface="Open Sans Light"/>
              </a:defRPr>
            </a:lvl3pPr>
            <a:lvl4pPr>
              <a:defRPr sz="1600" b="0" i="0" baseline="0">
                <a:solidFill>
                  <a:schemeClr val="accent5"/>
                </a:solidFill>
                <a:latin typeface="Open Sans Light"/>
                <a:cs typeface="Open Sans Light"/>
              </a:defRPr>
            </a:lvl4pPr>
            <a:lvl5pPr marL="2057400" indent="-228600">
              <a:buFont typeface="Lucida Grande"/>
              <a:buChar char="&gt;"/>
              <a:defRPr sz="1400" b="0" i="0" baseline="0">
                <a:solidFill>
                  <a:schemeClr val="accent5"/>
                </a:solidFill>
                <a:latin typeface="Open Sans Light"/>
                <a:cs typeface="Open Sans Light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85800" y="371509"/>
            <a:ext cx="8229600" cy="995965"/>
          </a:xfrm>
          <a:prstGeom prst="rect">
            <a:avLst/>
          </a:prstGeom>
        </p:spPr>
        <p:txBody>
          <a:bodyPr vert="horz"/>
          <a:lstStyle>
            <a:lvl1pPr algn="l">
              <a:defRPr/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prism/>
      </p:transition>
    </mc:Choice>
    <mc:Fallback xmlns="">
      <p:transition xmlns:p14="http://schemas.microsoft.com/office/powerpoint/2010/main" spd="slow" advClick="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+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6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766763" y="1363663"/>
            <a:ext cx="1103312" cy="96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5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792163" y="6451600"/>
            <a:ext cx="2425700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Chart Placeholder 11"/>
          <p:cNvSpPr>
            <a:spLocks noGrp="1"/>
          </p:cNvSpPr>
          <p:nvPr>
            <p:ph type="chart" sz="quarter" idx="12"/>
          </p:nvPr>
        </p:nvSpPr>
        <p:spPr>
          <a:xfrm>
            <a:off x="766763" y="1736725"/>
            <a:ext cx="8021637" cy="44323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0" i="0" baseline="0">
                <a:solidFill>
                  <a:srgbClr val="999999"/>
                </a:solidFill>
                <a:latin typeface="Open Sans Light"/>
                <a:cs typeface="Open Sans Light"/>
              </a:defRPr>
            </a:lvl1pPr>
          </a:lstStyle>
          <a:p>
            <a:pPr lvl="0"/>
            <a:r>
              <a:rPr lang="en-US" noProof="0" dirty="0" smtClean="0"/>
              <a:t>Click icon to add chart</a:t>
            </a:r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85800" y="371510"/>
            <a:ext cx="8229600" cy="991998"/>
          </a:xfrm>
          <a:prstGeom prst="rect">
            <a:avLst/>
          </a:prstGeom>
        </p:spPr>
        <p:txBody>
          <a:bodyPr vert="horz"/>
          <a:lstStyle>
            <a:lvl1pPr algn="l">
              <a:defRPr/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prism/>
      </p:transition>
    </mc:Choice>
    <mc:Fallback xmlns="">
      <p:transition xmlns:p14="http://schemas.microsoft.com/office/powerpoint/2010/main" spd="slow" advClick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79463" y="4716352"/>
            <a:ext cx="1600200" cy="139700"/>
          </a:xfrm>
          <a:prstGeom prst="rect">
            <a:avLst/>
          </a:prstGeom>
        </p:spPr>
      </p:pic>
      <p:pic>
        <p:nvPicPr>
          <p:cNvPr id="2" name="Picture 1" descr="W Logo_Purple_RGB.png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72400" y="378987"/>
            <a:ext cx="1371600" cy="92354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92039" y="6450899"/>
            <a:ext cx="2425295" cy="162965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 hasCustomPrompt="1"/>
          </p:nvPr>
        </p:nvSpPr>
        <p:spPr>
          <a:xfrm>
            <a:off x="685800" y="1842045"/>
            <a:ext cx="6972300" cy="2641756"/>
          </a:xfrm>
          <a:prstGeom prst="rect">
            <a:avLst/>
          </a:prstGeom>
        </p:spPr>
        <p:txBody>
          <a:bodyPr vert="horz"/>
          <a:lstStyle>
            <a:lvl1pPr algn="l">
              <a:defRPr/>
            </a:lvl1pPr>
          </a:lstStyle>
          <a:p>
            <a:pPr lvl="0"/>
            <a:r>
              <a:rPr lang="en-US" dirty="0" smtClean="0"/>
              <a:t>TITLE HERE</a:t>
            </a:r>
            <a:br>
              <a:rPr lang="en-US" dirty="0" smtClean="0"/>
            </a:br>
            <a:r>
              <a:rPr lang="en-US" dirty="0" smtClean="0"/>
              <a:t>ENCODE NORMAL</a:t>
            </a:r>
            <a:br>
              <a:rPr lang="en-US" dirty="0" smtClean="0"/>
            </a:br>
            <a:r>
              <a:rPr lang="en-US" dirty="0" smtClean="0"/>
              <a:t>BLACK, 50 PT.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6308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prism/>
      </p:transition>
    </mc:Choice>
    <mc:Fallback xmlns="">
      <p:transition xmlns:p14="http://schemas.microsoft.com/office/powerpoint/2010/main" spd="slow" advClick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7772400" y="407988"/>
            <a:ext cx="1371600" cy="927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4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792163" y="6451600"/>
            <a:ext cx="2425700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5"/>
          <p:cNvPicPr>
            <a:picLocks noChangeAspect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779463" y="4703763"/>
            <a:ext cx="1600200" cy="139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5"/>
          <p:cNvSpPr>
            <a:spLocks noGrp="1"/>
          </p:cNvSpPr>
          <p:nvPr>
            <p:ph type="title" hasCustomPrompt="1"/>
          </p:nvPr>
        </p:nvSpPr>
        <p:spPr>
          <a:xfrm>
            <a:off x="685800" y="1894008"/>
            <a:ext cx="7100643" cy="2641756"/>
          </a:xfrm>
          <a:prstGeom prst="rect">
            <a:avLst/>
          </a:prstGeom>
        </p:spPr>
        <p:txBody>
          <a:bodyPr vert="horz"/>
          <a:lstStyle>
            <a:lvl1pPr algn="l">
              <a:defRPr/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prism/>
      </p:transition>
    </mc:Choice>
    <mc:Fallback xmlns="">
      <p:transition xmlns:p14="http://schemas.microsoft.com/office/powerpoint/2010/main" spd="slow" advClick="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+ Subheader +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7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792163" y="6451600"/>
            <a:ext cx="2425700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766763" y="1363663"/>
            <a:ext cx="1103312" cy="96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 Placeholder 9"/>
          <p:cNvSpPr>
            <a:spLocks noGrp="1"/>
          </p:cNvSpPr>
          <p:nvPr>
            <p:ph type="body" sz="quarter" idx="11"/>
          </p:nvPr>
        </p:nvSpPr>
        <p:spPr>
          <a:xfrm>
            <a:off x="659305" y="2320239"/>
            <a:ext cx="8197114" cy="3810086"/>
          </a:xfrm>
          <a:prstGeom prst="rect">
            <a:avLst/>
          </a:prstGeom>
        </p:spPr>
        <p:txBody>
          <a:bodyPr/>
          <a:lstStyle>
            <a:lvl1pPr marL="342900" indent="-342900">
              <a:buFont typeface="Lucida Grande"/>
              <a:buChar char="&gt;"/>
              <a:defRPr sz="2400" b="0" i="0" baseline="0">
                <a:solidFill>
                  <a:schemeClr val="accent1"/>
                </a:solidFill>
                <a:latin typeface="Open Sans Light"/>
                <a:cs typeface="Open Sans Light"/>
              </a:defRPr>
            </a:lvl1pPr>
            <a:lvl2pPr>
              <a:defRPr sz="2000" b="0" i="0" baseline="0">
                <a:solidFill>
                  <a:schemeClr val="accent1"/>
                </a:solidFill>
                <a:latin typeface="Open Sans Light"/>
                <a:cs typeface="Open Sans Light"/>
              </a:defRPr>
            </a:lvl2pPr>
            <a:lvl3pPr marL="1143000" indent="-228600">
              <a:buSzPct val="100000"/>
              <a:buFont typeface="Lucida Grande"/>
              <a:buChar char="&gt;"/>
              <a:defRPr sz="1800" b="0" i="0" baseline="0">
                <a:solidFill>
                  <a:schemeClr val="accent1"/>
                </a:solidFill>
                <a:latin typeface="Open Sans Light"/>
                <a:cs typeface="Open Sans Light"/>
              </a:defRPr>
            </a:lvl3pPr>
            <a:lvl4pPr>
              <a:defRPr sz="1600" b="0" i="0" baseline="0">
                <a:solidFill>
                  <a:schemeClr val="accent1"/>
                </a:solidFill>
                <a:latin typeface="Open Sans Light"/>
                <a:cs typeface="Open Sans Light"/>
              </a:defRPr>
            </a:lvl4pPr>
            <a:lvl5pPr marL="2057400" indent="-228600">
              <a:buFont typeface="Lucida Grande"/>
              <a:buChar char="&gt;"/>
              <a:defRPr sz="1400" b="0" i="0" baseline="0">
                <a:solidFill>
                  <a:schemeClr val="accent1"/>
                </a:solidFill>
                <a:latin typeface="Open Sans Light"/>
                <a:cs typeface="Open Sans Light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671757" y="1730667"/>
            <a:ext cx="8184662" cy="41117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2400" b="0" i="0" baseline="0">
                <a:solidFill>
                  <a:srgbClr val="33006F"/>
                </a:solidFill>
                <a:latin typeface="Uni Sans Regular"/>
                <a:cs typeface="Uni Sans Regular"/>
              </a:defRPr>
            </a:lvl1pPr>
            <a:lvl2pPr marL="4572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2pPr>
            <a:lvl3pPr marL="9144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3pPr>
            <a:lvl4pPr marL="13716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4pPr>
            <a:lvl5pPr marL="18288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 hasCustomPrompt="1"/>
          </p:nvPr>
        </p:nvSpPr>
        <p:spPr>
          <a:xfrm>
            <a:off x="685800" y="371510"/>
            <a:ext cx="8229600" cy="991998"/>
          </a:xfrm>
          <a:prstGeom prst="rect">
            <a:avLst/>
          </a:prstGeom>
        </p:spPr>
        <p:txBody>
          <a:bodyPr vert="horz"/>
          <a:lstStyle>
            <a:lvl1pPr algn="l">
              <a:defRPr/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prism/>
      </p:transition>
    </mc:Choice>
    <mc:Fallback xmlns="">
      <p:transition xmlns:p14="http://schemas.microsoft.com/office/powerpoint/2010/main" spd="slow" advClick="0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+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792163" y="6451600"/>
            <a:ext cx="2425700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7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766763" y="1363663"/>
            <a:ext cx="1103312" cy="96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 Placeholder 9"/>
          <p:cNvSpPr>
            <a:spLocks noGrp="1"/>
          </p:cNvSpPr>
          <p:nvPr>
            <p:ph type="body" sz="quarter" idx="11"/>
          </p:nvPr>
        </p:nvSpPr>
        <p:spPr>
          <a:xfrm>
            <a:off x="659305" y="1736725"/>
            <a:ext cx="8196210" cy="4015497"/>
          </a:xfrm>
          <a:prstGeom prst="rect">
            <a:avLst/>
          </a:prstGeom>
        </p:spPr>
        <p:txBody>
          <a:bodyPr/>
          <a:lstStyle>
            <a:lvl1pPr marL="342900" indent="-342900">
              <a:buFont typeface="Lucida Grande"/>
              <a:buChar char="&gt;"/>
              <a:defRPr sz="2400" b="0" i="0" baseline="0">
                <a:solidFill>
                  <a:srgbClr val="33006F"/>
                </a:solidFill>
                <a:latin typeface="Open Sans Light"/>
                <a:cs typeface="Open Sans Light"/>
              </a:defRPr>
            </a:lvl1pPr>
            <a:lvl2pPr>
              <a:defRPr sz="2000" b="0" i="0" baseline="0">
                <a:solidFill>
                  <a:srgbClr val="33006F"/>
                </a:solidFill>
                <a:latin typeface="Open Sans Light"/>
                <a:cs typeface="Open Sans Light"/>
              </a:defRPr>
            </a:lvl2pPr>
            <a:lvl3pPr marL="1143000" indent="-228600">
              <a:buSzPct val="100000"/>
              <a:buFont typeface="Lucida Grande"/>
              <a:buChar char="&gt;"/>
              <a:defRPr sz="1800" b="0" i="0" baseline="0">
                <a:solidFill>
                  <a:srgbClr val="33006F"/>
                </a:solidFill>
                <a:latin typeface="Open Sans Light"/>
                <a:cs typeface="Open Sans Light"/>
              </a:defRPr>
            </a:lvl3pPr>
            <a:lvl4pPr>
              <a:defRPr sz="1600" b="0" i="0" baseline="0">
                <a:solidFill>
                  <a:srgbClr val="33006F"/>
                </a:solidFill>
                <a:latin typeface="Open Sans Light"/>
                <a:cs typeface="Open Sans Light"/>
              </a:defRPr>
            </a:lvl4pPr>
            <a:lvl5pPr marL="2057400" indent="-228600">
              <a:buFont typeface="Lucida Grande"/>
              <a:buChar char="&gt;"/>
              <a:defRPr sz="1400" b="0" i="0" baseline="0">
                <a:solidFill>
                  <a:srgbClr val="33006F"/>
                </a:solidFill>
                <a:latin typeface="Open Sans Light"/>
                <a:cs typeface="Open Sans Light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85800" y="371509"/>
            <a:ext cx="8229600" cy="992153"/>
          </a:xfrm>
          <a:prstGeom prst="rect">
            <a:avLst/>
          </a:prstGeom>
        </p:spPr>
        <p:txBody>
          <a:bodyPr vert="horz"/>
          <a:lstStyle>
            <a:lvl1pPr algn="l">
              <a:defRPr/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prism/>
      </p:transition>
    </mc:Choice>
    <mc:Fallback xmlns="">
      <p:transition xmlns:p14="http://schemas.microsoft.com/office/powerpoint/2010/main" spd="slow" advClick="0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+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792163" y="6451600"/>
            <a:ext cx="2425700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6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766763" y="1363663"/>
            <a:ext cx="1103312" cy="96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Chart Placeholder 11"/>
          <p:cNvSpPr>
            <a:spLocks noGrp="1"/>
          </p:cNvSpPr>
          <p:nvPr>
            <p:ph type="chart" sz="quarter" idx="12"/>
          </p:nvPr>
        </p:nvSpPr>
        <p:spPr>
          <a:xfrm>
            <a:off x="766763" y="1736725"/>
            <a:ext cx="8021637" cy="44323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0" i="0" baseline="0">
                <a:solidFill>
                  <a:srgbClr val="33006F"/>
                </a:solidFill>
                <a:latin typeface="Open Sans Light"/>
                <a:cs typeface="Open Sans Light"/>
              </a:defRPr>
            </a:lvl1pPr>
          </a:lstStyle>
          <a:p>
            <a:pPr lvl="0"/>
            <a:r>
              <a:rPr lang="en-US" noProof="0" dirty="0" smtClean="0"/>
              <a:t>Click icon to add chart</a:t>
            </a:r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9600" y="371509"/>
            <a:ext cx="8229600" cy="992153"/>
          </a:xfrm>
          <a:prstGeom prst="rect">
            <a:avLst/>
          </a:prstGeom>
        </p:spPr>
        <p:txBody>
          <a:bodyPr vert="horz"/>
          <a:lstStyle>
            <a:lvl1pPr algn="l">
              <a:defRPr/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prism/>
      </p:transition>
    </mc:Choice>
    <mc:Fallback xmlns="">
      <p:transition xmlns:p14="http://schemas.microsoft.com/office/powerpoint/2010/main" spd="slow" advClick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4" Type="http://schemas.openxmlformats.org/officeDocument/2006/relationships/slideLayout" Target="../slideLayouts/slideLayout8.xml"/><Relationship Id="rId5" Type="http://schemas.openxmlformats.org/officeDocument/2006/relationships/slideLayout" Target="../slideLayouts/slideLayout9.xml"/><Relationship Id="rId6" Type="http://schemas.openxmlformats.org/officeDocument/2006/relationships/theme" Target="../theme/theme2.xml"/><Relationship Id="rId1" Type="http://schemas.openxmlformats.org/officeDocument/2006/relationships/slideLayout" Target="../slideLayouts/slideLayout5.xml"/><Relationship Id="rId2" Type="http://schemas.openxmlformats.org/officeDocument/2006/relationships/slideLayout" Target="../slideLayouts/slideLayout6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4" Type="http://schemas.openxmlformats.org/officeDocument/2006/relationships/slideLayout" Target="../slideLayouts/slideLayout13.xml"/><Relationship Id="rId5" Type="http://schemas.openxmlformats.org/officeDocument/2006/relationships/theme" Target="../theme/theme3.xml"/><Relationship Id="rId1" Type="http://schemas.openxmlformats.org/officeDocument/2006/relationships/slideLayout" Target="../slideLayouts/slideLayout10.xml"/><Relationship Id="rId2" Type="http://schemas.openxmlformats.org/officeDocument/2006/relationships/slideLayout" Target="../slideLayouts/slideLayout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1">
          <a:gsLst>
            <a:gs pos="0">
              <a:schemeClr val="accent3"/>
            </a:gs>
            <a:gs pos="80000">
              <a:schemeClr val="accent1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dk1" tx1="lt1" bg2="dk2" tx2="lt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</p:sldLayoutIdLst>
  <mc:AlternateContent xmlns:mc="http://schemas.openxmlformats.org/markup-compatibility/2006" xmlns:p14="http://schemas.microsoft.com/office/powerpoint/2010/main">
    <mc:Choice Requires="p14">
      <p:transition spd="slow" p14:dur="1200" advClick="0">
        <p14:prism/>
      </p:transition>
    </mc:Choice>
    <mc:Fallback xmlns="">
      <p:transition xmlns:p14="http://schemas.microsoft.com/office/powerpoint/2010/main" spd="slow" advClick="0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95" r:id="rId5"/>
  </p:sldLayoutIdLst>
  <mc:AlternateContent xmlns:mc="http://schemas.openxmlformats.org/markup-compatibility/2006" xmlns:p14="http://schemas.microsoft.com/office/powerpoint/2010/main">
    <mc:Choice Requires="p14">
      <p:transition spd="slow" p14:dur="1200" advClick="0">
        <p14:prism/>
      </p:transition>
    </mc:Choice>
    <mc:Fallback xmlns="">
      <p:transition xmlns:p14="http://schemas.microsoft.com/office/powerpoint/2010/main" spd="slow" advClick="0">
        <p:fade/>
      </p:transition>
    </mc:Fallback>
  </mc:AlternateConten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1">
          <a:gsLst>
            <a:gs pos="30000">
              <a:schemeClr val="bg2"/>
            </a:gs>
            <a:gs pos="80000">
              <a:schemeClr val="accent5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</p:sldLayoutIdLst>
  <mc:AlternateContent xmlns:mc="http://schemas.openxmlformats.org/markup-compatibility/2006" xmlns:p14="http://schemas.microsoft.com/office/powerpoint/2010/main">
    <mc:Choice Requires="p14">
      <p:transition spd="slow" p14:dur="1200" advClick="0">
        <p14:prism/>
      </p:transition>
    </mc:Choice>
    <mc:Fallback xmlns="">
      <p:transition xmlns:p14="http://schemas.microsoft.com/office/powerpoint/2010/main" spd="slow" advClick="0">
        <p:fade/>
      </p:transition>
    </mc:Fallback>
  </mc:AlternateConten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9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hoto of the University of Washington campus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014"/>
          <a:stretch/>
        </p:blipFill>
        <p:spPr>
          <a:xfrm>
            <a:off x="-152400" y="298314"/>
            <a:ext cx="7721600" cy="16637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723900" y="2209800"/>
            <a:ext cx="6972300" cy="2641756"/>
          </a:xfrm>
        </p:spPr>
        <p:txBody>
          <a:bodyPr/>
          <a:lstStyle/>
          <a:p>
            <a:r>
              <a:rPr lang="en-US" sz="4000" b="1" dirty="0" smtClean="0"/>
              <a:t>What current models, frameworks or approaches exist and how useful are they?</a:t>
            </a:r>
            <a:br>
              <a:rPr lang="en-US" sz="4000" b="1" dirty="0" smtClean="0"/>
            </a:br>
            <a:r>
              <a:rPr lang="en-US" sz="4000" b="1" dirty="0" smtClean="0"/>
              <a:t/>
            </a:r>
            <a:br>
              <a:rPr lang="en-US" sz="4000" b="1" dirty="0" smtClean="0"/>
            </a:br>
            <a:r>
              <a:rPr lang="en-US" sz="4000" b="1" dirty="0"/>
              <a:t/>
            </a:r>
            <a:br>
              <a:rPr lang="en-US" sz="4000" b="1" dirty="0"/>
            </a:b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4162998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prism/>
      </p:transition>
    </mc:Choice>
    <mc:Fallback xmlns="">
      <p:transition xmlns:p14="http://schemas.microsoft.com/office/powerpoint/2010/main" spd="slow" advClick="0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1"/>
          </p:nvPr>
        </p:nvSpPr>
        <p:spPr>
          <a:xfrm>
            <a:off x="457200" y="2362200"/>
            <a:ext cx="8399219" cy="3768125"/>
          </a:xfrm>
        </p:spPr>
        <p:txBody>
          <a:bodyPr/>
          <a:lstStyle/>
          <a:p>
            <a:r>
              <a:rPr lang="en-US" sz="2800" dirty="0" smtClean="0">
                <a:solidFill>
                  <a:schemeClr val="accent4">
                    <a:lumMod val="10000"/>
                  </a:schemeClr>
                </a:solidFill>
                <a:latin typeface="Helvetica"/>
                <a:cs typeface="Helvetica"/>
              </a:rPr>
              <a:t>Funded by </a:t>
            </a:r>
            <a:r>
              <a:rPr lang="en-US" sz="2800" dirty="0" err="1" smtClean="0">
                <a:solidFill>
                  <a:schemeClr val="accent4">
                    <a:lumMod val="10000"/>
                  </a:schemeClr>
                </a:solidFill>
                <a:latin typeface="Helvetica"/>
                <a:cs typeface="Helvetica"/>
              </a:rPr>
              <a:t>Levehulme</a:t>
            </a:r>
            <a:r>
              <a:rPr lang="en-US" sz="2800" dirty="0" smtClean="0">
                <a:solidFill>
                  <a:schemeClr val="accent4">
                    <a:lumMod val="10000"/>
                  </a:schemeClr>
                </a:solidFill>
                <a:latin typeface="Helvetica"/>
                <a:cs typeface="Helvetica"/>
              </a:rPr>
              <a:t> Trust, UK</a:t>
            </a:r>
          </a:p>
          <a:p>
            <a:r>
              <a:rPr lang="en-US" sz="2800" dirty="0" smtClean="0">
                <a:solidFill>
                  <a:schemeClr val="accent4">
                    <a:lumMod val="10000"/>
                  </a:schemeClr>
                </a:solidFill>
                <a:latin typeface="Helvetica"/>
                <a:cs typeface="Helvetica"/>
              </a:rPr>
              <a:t>Project team:</a:t>
            </a:r>
          </a:p>
          <a:p>
            <a:pPr marL="576263" lvl="1" indent="-284163"/>
            <a:r>
              <a:rPr lang="en-US" sz="2800" dirty="0">
                <a:solidFill>
                  <a:schemeClr val="accent4">
                    <a:lumMod val="10000"/>
                  </a:schemeClr>
                </a:solidFill>
                <a:latin typeface="Helvetica"/>
                <a:cs typeface="Helvetica"/>
              </a:rPr>
              <a:t>Jane </a:t>
            </a:r>
            <a:r>
              <a:rPr lang="en-US" sz="2800" dirty="0" smtClean="0">
                <a:solidFill>
                  <a:schemeClr val="accent4">
                    <a:lumMod val="10000"/>
                  </a:schemeClr>
                </a:solidFill>
                <a:latin typeface="Helvetica"/>
                <a:cs typeface="Helvetica"/>
              </a:rPr>
              <a:t>Seale, lead, The </a:t>
            </a:r>
            <a:r>
              <a:rPr lang="en-US" sz="2800" dirty="0">
                <a:solidFill>
                  <a:schemeClr val="accent4">
                    <a:lumMod val="10000"/>
                  </a:schemeClr>
                </a:solidFill>
                <a:latin typeface="Helvetica"/>
                <a:cs typeface="Helvetica"/>
              </a:rPr>
              <a:t>Open University, </a:t>
            </a:r>
            <a:r>
              <a:rPr lang="en-US" sz="2800" dirty="0" smtClean="0">
                <a:solidFill>
                  <a:schemeClr val="accent4">
                    <a:lumMod val="10000"/>
                  </a:schemeClr>
                </a:solidFill>
                <a:latin typeface="Helvetica"/>
                <a:cs typeface="Helvetica"/>
              </a:rPr>
              <a:t>UK</a:t>
            </a:r>
          </a:p>
          <a:p>
            <a:pPr marL="576263" lvl="1" indent="-284163"/>
            <a:r>
              <a:rPr lang="en-US" sz="2800" dirty="0">
                <a:solidFill>
                  <a:schemeClr val="accent4">
                    <a:lumMod val="10000"/>
                  </a:schemeClr>
                </a:solidFill>
                <a:latin typeface="Helvetica"/>
                <a:cs typeface="Helvetica"/>
              </a:rPr>
              <a:t>Sheryl Burgstahler, </a:t>
            </a:r>
            <a:r>
              <a:rPr lang="en-US" sz="2800" dirty="0" smtClean="0">
                <a:solidFill>
                  <a:schemeClr val="accent4">
                    <a:lumMod val="10000"/>
                  </a:schemeClr>
                </a:solidFill>
                <a:latin typeface="Helvetica"/>
                <a:cs typeface="Helvetica"/>
              </a:rPr>
              <a:t>Univ. </a:t>
            </a:r>
            <a:r>
              <a:rPr lang="en-US" sz="2800" dirty="0">
                <a:solidFill>
                  <a:schemeClr val="accent4">
                    <a:lumMod val="10000"/>
                  </a:schemeClr>
                </a:solidFill>
                <a:latin typeface="Helvetica"/>
                <a:cs typeface="Helvetica"/>
              </a:rPr>
              <a:t>of Washington, </a:t>
            </a:r>
            <a:r>
              <a:rPr lang="en-US" sz="2800" dirty="0" smtClean="0">
                <a:solidFill>
                  <a:schemeClr val="accent4">
                    <a:lumMod val="10000"/>
                  </a:schemeClr>
                </a:solidFill>
                <a:latin typeface="Helvetica"/>
                <a:cs typeface="Helvetica"/>
              </a:rPr>
              <a:t>US</a:t>
            </a:r>
          </a:p>
          <a:p>
            <a:pPr marL="576263" lvl="1" indent="-284163"/>
            <a:r>
              <a:rPr lang="en-US" sz="2800" dirty="0" err="1" smtClean="0">
                <a:solidFill>
                  <a:schemeClr val="accent4">
                    <a:lumMod val="10000"/>
                  </a:schemeClr>
                </a:solidFill>
                <a:latin typeface="Helvetica"/>
                <a:cs typeface="Helvetica"/>
              </a:rPr>
              <a:t>Tali</a:t>
            </a:r>
            <a:r>
              <a:rPr lang="en-US" sz="2800" dirty="0" smtClean="0">
                <a:solidFill>
                  <a:schemeClr val="accent4">
                    <a:lumMod val="10000"/>
                  </a:schemeClr>
                </a:solidFill>
                <a:latin typeface="Helvetica"/>
                <a:cs typeface="Helvetica"/>
              </a:rPr>
              <a:t> </a:t>
            </a:r>
            <a:r>
              <a:rPr lang="en-US" sz="2800" dirty="0" err="1" smtClean="0">
                <a:solidFill>
                  <a:schemeClr val="accent4">
                    <a:lumMod val="10000"/>
                  </a:schemeClr>
                </a:solidFill>
                <a:latin typeface="Helvetica"/>
                <a:cs typeface="Helvetica"/>
              </a:rPr>
              <a:t>Heiman</a:t>
            </a:r>
            <a:r>
              <a:rPr lang="en-US" sz="2800" dirty="0" smtClean="0">
                <a:solidFill>
                  <a:schemeClr val="accent4">
                    <a:lumMod val="10000"/>
                  </a:schemeClr>
                </a:solidFill>
                <a:latin typeface="Helvetica"/>
                <a:cs typeface="Helvetica"/>
              </a:rPr>
              <a:t>, Open </a:t>
            </a:r>
            <a:r>
              <a:rPr lang="en-US" sz="2800" dirty="0">
                <a:solidFill>
                  <a:schemeClr val="accent4">
                    <a:lumMod val="10000"/>
                  </a:schemeClr>
                </a:solidFill>
                <a:latin typeface="Helvetica"/>
                <a:cs typeface="Helvetica"/>
              </a:rPr>
              <a:t>University, </a:t>
            </a:r>
            <a:r>
              <a:rPr lang="en-US" sz="2800" dirty="0" smtClean="0">
                <a:solidFill>
                  <a:schemeClr val="accent4">
                    <a:lumMod val="10000"/>
                  </a:schemeClr>
                </a:solidFill>
                <a:latin typeface="Helvetica"/>
                <a:cs typeface="Helvetica"/>
              </a:rPr>
              <a:t>Israel</a:t>
            </a:r>
          </a:p>
          <a:p>
            <a:pPr marL="576263" lvl="1" indent="-284163"/>
            <a:r>
              <a:rPr lang="en-US" sz="2800" dirty="0" smtClean="0">
                <a:solidFill>
                  <a:schemeClr val="accent4">
                    <a:lumMod val="10000"/>
                  </a:schemeClr>
                </a:solidFill>
                <a:latin typeface="Helvetica"/>
                <a:cs typeface="Helvetica"/>
              </a:rPr>
              <a:t>Catherine </a:t>
            </a:r>
            <a:r>
              <a:rPr lang="en-US" sz="2800" dirty="0" err="1" smtClean="0">
                <a:solidFill>
                  <a:schemeClr val="accent4">
                    <a:lumMod val="10000"/>
                  </a:schemeClr>
                </a:solidFill>
                <a:latin typeface="Helvetica"/>
                <a:cs typeface="Helvetica"/>
              </a:rPr>
              <a:t>Fichten</a:t>
            </a:r>
            <a:r>
              <a:rPr lang="en-US" sz="2800" dirty="0" smtClean="0">
                <a:solidFill>
                  <a:schemeClr val="accent4">
                    <a:lumMod val="10000"/>
                  </a:schemeClr>
                </a:solidFill>
                <a:latin typeface="Helvetica"/>
                <a:cs typeface="Helvetica"/>
              </a:rPr>
              <a:t>, Dawson </a:t>
            </a:r>
            <a:r>
              <a:rPr lang="en-US" sz="2800" dirty="0">
                <a:solidFill>
                  <a:schemeClr val="accent4">
                    <a:lumMod val="10000"/>
                  </a:schemeClr>
                </a:solidFill>
                <a:latin typeface="Helvetica"/>
                <a:cs typeface="Helvetica"/>
              </a:rPr>
              <a:t>College, </a:t>
            </a:r>
            <a:r>
              <a:rPr lang="en-US" sz="2800" dirty="0" smtClean="0">
                <a:solidFill>
                  <a:schemeClr val="accent4">
                    <a:lumMod val="10000"/>
                  </a:schemeClr>
                </a:solidFill>
                <a:latin typeface="Helvetica"/>
                <a:cs typeface="Helvetica"/>
              </a:rPr>
              <a:t>Canada </a:t>
            </a:r>
          </a:p>
          <a:p>
            <a:pPr marL="576263" lvl="1" indent="-284163"/>
            <a:r>
              <a:rPr lang="en-US" sz="2800" dirty="0" err="1" smtClean="0">
                <a:solidFill>
                  <a:schemeClr val="accent4">
                    <a:lumMod val="10000"/>
                  </a:schemeClr>
                </a:solidFill>
                <a:latin typeface="Helvetica"/>
                <a:cs typeface="Helvetica"/>
              </a:rPr>
              <a:t>Björn</a:t>
            </a:r>
            <a:r>
              <a:rPr lang="en-US" sz="2800" dirty="0" smtClean="0">
                <a:solidFill>
                  <a:schemeClr val="accent4">
                    <a:lumMod val="10000"/>
                  </a:schemeClr>
                </a:solidFill>
                <a:latin typeface="Helvetica"/>
                <a:cs typeface="Helvetica"/>
              </a:rPr>
              <a:t> </a:t>
            </a:r>
            <a:r>
              <a:rPr lang="en-US" sz="2800" dirty="0" err="1" smtClean="0">
                <a:solidFill>
                  <a:schemeClr val="accent4">
                    <a:lumMod val="10000"/>
                  </a:schemeClr>
                </a:solidFill>
                <a:latin typeface="Helvetica"/>
                <a:cs typeface="Helvetica"/>
              </a:rPr>
              <a:t>Fisseler</a:t>
            </a:r>
            <a:r>
              <a:rPr lang="en-US" sz="2800" dirty="0" smtClean="0">
                <a:solidFill>
                  <a:schemeClr val="accent4">
                    <a:lumMod val="10000"/>
                  </a:schemeClr>
                </a:solidFill>
                <a:latin typeface="Helvetica"/>
                <a:cs typeface="Helvetica"/>
              </a:rPr>
              <a:t>, </a:t>
            </a:r>
            <a:r>
              <a:rPr lang="en-US" sz="2800" dirty="0" err="1" smtClean="0">
                <a:solidFill>
                  <a:schemeClr val="accent4">
                    <a:lumMod val="10000"/>
                  </a:schemeClr>
                </a:solidFill>
                <a:latin typeface="Helvetica"/>
                <a:cs typeface="Helvetica"/>
              </a:rPr>
              <a:t>FernUniversität</a:t>
            </a:r>
            <a:r>
              <a:rPr lang="en-US" sz="2800" dirty="0">
                <a:solidFill>
                  <a:schemeClr val="accent4">
                    <a:lumMod val="10000"/>
                  </a:schemeClr>
                </a:solidFill>
                <a:latin typeface="Helvetica"/>
                <a:cs typeface="Helvetica"/>
              </a:rPr>
              <a:t>, </a:t>
            </a:r>
            <a:r>
              <a:rPr lang="en-US" sz="2800" dirty="0" smtClean="0">
                <a:solidFill>
                  <a:schemeClr val="accent4">
                    <a:lumMod val="10000"/>
                  </a:schemeClr>
                </a:solidFill>
                <a:latin typeface="Helvetica"/>
                <a:cs typeface="Helvetica"/>
              </a:rPr>
              <a:t>Germany</a:t>
            </a:r>
            <a:endParaRPr lang="en-US" sz="2800" dirty="0">
              <a:solidFill>
                <a:schemeClr val="accent4">
                  <a:lumMod val="10000"/>
                </a:schemeClr>
              </a:solidFill>
              <a:latin typeface="Helvetica"/>
              <a:cs typeface="Helvetica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2"/>
          </p:nvPr>
        </p:nvSpPr>
        <p:spPr>
          <a:xfrm>
            <a:off x="533400" y="1600201"/>
            <a:ext cx="8323019" cy="541638"/>
          </a:xfrm>
        </p:spPr>
        <p:txBody>
          <a:bodyPr/>
          <a:lstStyle/>
          <a:p>
            <a:r>
              <a:rPr lang="en-US" dirty="0"/>
              <a:t>Disabled students, ICT, post-compulsory education &amp; employment: in search of new </a:t>
            </a:r>
            <a:r>
              <a:rPr lang="en-US" dirty="0" smtClean="0"/>
              <a:t>solutions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85800" y="762000"/>
            <a:ext cx="8229600" cy="991998"/>
          </a:xfrm>
        </p:spPr>
        <p:txBody>
          <a:bodyPr/>
          <a:lstStyle/>
          <a:p>
            <a:r>
              <a:rPr lang="en-US" sz="4000" dirty="0"/>
              <a:t>Ed-ICT International Network</a:t>
            </a:r>
            <a:r>
              <a:rPr lang="en-US" sz="4000" dirty="0" smtClean="0"/>
              <a:t>: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556101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prism/>
      </p:transition>
    </mc:Choice>
    <mc:Fallback xmlns="">
      <p:transition xmlns:p14="http://schemas.microsoft.com/office/powerpoint/2010/main" spd="slow" advClick="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1"/>
          </p:nvPr>
        </p:nvSpPr>
        <p:spPr>
          <a:xfrm flipV="1">
            <a:off x="8610599" y="6130324"/>
            <a:ext cx="245819" cy="422876"/>
          </a:xfrm>
        </p:spPr>
        <p:txBody>
          <a:bodyPr/>
          <a:lstStyle/>
          <a:p>
            <a:endParaRPr lang="en-US" dirty="0">
              <a:solidFill>
                <a:schemeClr val="accent4">
                  <a:lumMod val="10000"/>
                </a:schemeClr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2"/>
          </p:nvPr>
        </p:nvSpPr>
        <p:spPr>
          <a:xfrm>
            <a:off x="671757" y="1649047"/>
            <a:ext cx="6872043" cy="541638"/>
          </a:xfrm>
        </p:spPr>
        <p:txBody>
          <a:bodyPr/>
          <a:lstStyle/>
          <a:p>
            <a:r>
              <a:rPr lang="en-US" sz="3200" dirty="0" smtClean="0">
                <a:solidFill>
                  <a:schemeClr val="accent4">
                    <a:lumMod val="10000"/>
                  </a:schemeClr>
                </a:solidFill>
                <a:latin typeface="Helvetica"/>
                <a:cs typeface="Helvetica"/>
              </a:rPr>
              <a:t>Explores the role that ICTs play or could play in creating barriers &amp; mitigating disadvantages that students with disabilities face in post-secondary education generally &amp;, specifically, in relation to social, emotional &amp; educational outcomes</a:t>
            </a:r>
            <a:endParaRPr lang="en-US" sz="3200" dirty="0">
              <a:solidFill>
                <a:schemeClr val="accent4">
                  <a:lumMod val="10000"/>
                </a:schemeClr>
              </a:solidFill>
              <a:latin typeface="Helvetica"/>
              <a:cs typeface="Helvetica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85800" y="633603"/>
            <a:ext cx="8229600" cy="991998"/>
          </a:xfrm>
        </p:spPr>
        <p:txBody>
          <a:bodyPr/>
          <a:lstStyle/>
          <a:p>
            <a:r>
              <a:rPr lang="en-US" sz="4000" dirty="0"/>
              <a:t>Ed-ICT International Network</a:t>
            </a:r>
            <a:r>
              <a:rPr lang="en-US" sz="4000" dirty="0" smtClean="0"/>
              <a:t>: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881299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prism/>
      </p:transition>
    </mc:Choice>
    <mc:Fallback xmlns="">
      <p:transition xmlns:p14="http://schemas.microsoft.com/office/powerpoint/2010/main" spd="slow" advClick="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1"/>
          </p:nvPr>
        </p:nvSpPr>
        <p:spPr>
          <a:xfrm>
            <a:off x="457200" y="1905000"/>
            <a:ext cx="8399219" cy="4225325"/>
          </a:xfrm>
        </p:spPr>
        <p:txBody>
          <a:bodyPr/>
          <a:lstStyle/>
          <a:p>
            <a:r>
              <a:rPr lang="en-US" sz="3200" dirty="0" smtClean="0">
                <a:solidFill>
                  <a:schemeClr val="accent4">
                    <a:lumMod val="10000"/>
                  </a:schemeClr>
                </a:solidFill>
                <a:latin typeface="Helvetica"/>
                <a:cs typeface="Helvetica"/>
              </a:rPr>
              <a:t>Accessibility considerations</a:t>
            </a:r>
          </a:p>
          <a:p>
            <a:r>
              <a:rPr lang="en-US" sz="3200" dirty="0" smtClean="0">
                <a:solidFill>
                  <a:schemeClr val="accent4">
                    <a:lumMod val="10000"/>
                  </a:schemeClr>
                </a:solidFill>
                <a:latin typeface="Helvetica"/>
                <a:cs typeface="Helvetica"/>
              </a:rPr>
              <a:t>Restrooms</a:t>
            </a:r>
          </a:p>
          <a:p>
            <a:r>
              <a:rPr lang="en-US" sz="3200" dirty="0" smtClean="0">
                <a:solidFill>
                  <a:schemeClr val="accent4">
                    <a:lumMod val="10000"/>
                  </a:schemeClr>
                </a:solidFill>
                <a:latin typeface="Helvetica"/>
                <a:cs typeface="Helvetica"/>
              </a:rPr>
              <a:t>Breaks</a:t>
            </a:r>
          </a:p>
          <a:p>
            <a:r>
              <a:rPr lang="en-US" sz="3200" dirty="0" smtClean="0">
                <a:solidFill>
                  <a:schemeClr val="accent4">
                    <a:lumMod val="10000"/>
                  </a:schemeClr>
                </a:solidFill>
                <a:latin typeface="Helvetica"/>
                <a:cs typeface="Helvetica"/>
              </a:rPr>
              <a:t>Handouts</a:t>
            </a:r>
          </a:p>
          <a:p>
            <a:r>
              <a:rPr lang="en-US" sz="3200" dirty="0" smtClean="0">
                <a:solidFill>
                  <a:schemeClr val="accent4">
                    <a:lumMod val="10000"/>
                  </a:schemeClr>
                </a:solidFill>
                <a:latin typeface="Helvetica"/>
                <a:cs typeface="Helvetica"/>
              </a:rPr>
              <a:t>Questions?</a:t>
            </a:r>
          </a:p>
          <a:p>
            <a:r>
              <a:rPr lang="en-US" sz="3200" dirty="0" smtClean="0">
                <a:solidFill>
                  <a:schemeClr val="accent4">
                    <a:lumMod val="10000"/>
                  </a:schemeClr>
                </a:solidFill>
                <a:latin typeface="Helvetica"/>
                <a:cs typeface="Helvetica"/>
              </a:rPr>
              <a:t>Agenda</a:t>
            </a:r>
            <a:endParaRPr lang="en-US" sz="3200" dirty="0">
              <a:solidFill>
                <a:schemeClr val="accent4">
                  <a:lumMod val="10000"/>
                </a:schemeClr>
              </a:solidFill>
              <a:latin typeface="Helvetica"/>
              <a:cs typeface="Helvetica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85800" y="609600"/>
            <a:ext cx="8229600" cy="991998"/>
          </a:xfrm>
        </p:spPr>
        <p:txBody>
          <a:bodyPr/>
          <a:lstStyle/>
          <a:p>
            <a:r>
              <a:rPr lang="en-US" sz="4000" smtClean="0"/>
              <a:t>Housekeeping</a:t>
            </a:r>
            <a:r>
              <a:rPr lang="en-US" sz="4000" dirty="0" smtClean="0"/>
              <a:t>: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745218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prism/>
      </p:transition>
    </mc:Choice>
    <mc:Fallback xmlns="">
      <p:transition xmlns:p14="http://schemas.microsoft.com/office/powerpoint/2010/main" spd="slow" advClick="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1"/>
          </p:nvPr>
        </p:nvSpPr>
        <p:spPr>
          <a:xfrm>
            <a:off x="457200" y="1905000"/>
            <a:ext cx="8399219" cy="4225325"/>
          </a:xfrm>
        </p:spPr>
        <p:txBody>
          <a:bodyPr/>
          <a:lstStyle/>
          <a:p>
            <a:r>
              <a:rPr lang="en-US" sz="3200" dirty="0" smtClean="0">
                <a:solidFill>
                  <a:schemeClr val="accent4">
                    <a:lumMod val="10000"/>
                  </a:schemeClr>
                </a:solidFill>
                <a:latin typeface="Helvetica"/>
                <a:cs typeface="Helvetica"/>
              </a:rPr>
              <a:t>Something you do well</a:t>
            </a:r>
          </a:p>
          <a:p>
            <a:r>
              <a:rPr lang="en-US" sz="3200" dirty="0" smtClean="0">
                <a:solidFill>
                  <a:schemeClr val="accent4">
                    <a:lumMod val="10000"/>
                  </a:schemeClr>
                </a:solidFill>
                <a:latin typeface="Helvetica"/>
                <a:cs typeface="Helvetica"/>
              </a:rPr>
              <a:t>Something you do not do </a:t>
            </a:r>
            <a:r>
              <a:rPr lang="en-US" sz="3200" smtClean="0">
                <a:solidFill>
                  <a:schemeClr val="accent4">
                    <a:lumMod val="10000"/>
                  </a:schemeClr>
                </a:solidFill>
                <a:latin typeface="Helvetica"/>
                <a:cs typeface="Helvetica"/>
              </a:rPr>
              <a:t>very well</a:t>
            </a:r>
            <a:endParaRPr lang="en-US" sz="3200" dirty="0">
              <a:solidFill>
                <a:schemeClr val="accent4">
                  <a:lumMod val="10000"/>
                </a:schemeClr>
              </a:solidFill>
              <a:latin typeface="Helvetica"/>
              <a:cs typeface="Helvetica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85800" y="609600"/>
            <a:ext cx="8229600" cy="991998"/>
          </a:xfrm>
        </p:spPr>
        <p:txBody>
          <a:bodyPr/>
          <a:lstStyle/>
          <a:p>
            <a:r>
              <a:rPr lang="en-US" sz="4000" dirty="0" smtClean="0"/>
              <a:t>Tell your neighbor: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453685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prism/>
      </p:transition>
    </mc:Choice>
    <mc:Fallback xmlns="">
      <p:transition xmlns:p14="http://schemas.microsoft.com/office/powerpoint/2010/main" spd="slow" advClick="0">
        <p:fade/>
      </p:transition>
    </mc:Fallback>
  </mc:AlternateContent>
</p:sld>
</file>

<file path=ppt/theme/theme1.xml><?xml version="1.0" encoding="utf-8"?>
<a:theme xmlns:a="http://schemas.openxmlformats.org/drawingml/2006/main" name="Custom Design">
  <a:themeElements>
    <a:clrScheme name="UW Brand">
      <a:dk1>
        <a:srgbClr val="33006F"/>
      </a:dk1>
      <a:lt1>
        <a:srgbClr val="E8D3A2"/>
      </a:lt1>
      <a:dk2>
        <a:srgbClr val="33006F"/>
      </a:dk2>
      <a:lt2>
        <a:srgbClr val="FFFFFF"/>
      </a:lt2>
      <a:accent1>
        <a:srgbClr val="33006F"/>
      </a:accent1>
      <a:accent2>
        <a:srgbClr val="E8D3A2"/>
      </a:accent2>
      <a:accent3>
        <a:srgbClr val="FFFFFF"/>
      </a:accent3>
      <a:accent4>
        <a:srgbClr val="D8D9DA"/>
      </a:accent4>
      <a:accent5>
        <a:srgbClr val="999999"/>
      </a:accent5>
      <a:accent6>
        <a:srgbClr val="917B4C"/>
      </a:accent6>
      <a:hlink>
        <a:srgbClr val="D8D9DA"/>
      </a:hlink>
      <a:folHlink>
        <a:srgbClr val="999999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Custom Design">
  <a:themeElements>
    <a:clrScheme name="UW Brand">
      <a:dk1>
        <a:srgbClr val="33006F"/>
      </a:dk1>
      <a:lt1>
        <a:srgbClr val="E8D3A2"/>
      </a:lt1>
      <a:dk2>
        <a:srgbClr val="33006F"/>
      </a:dk2>
      <a:lt2>
        <a:srgbClr val="FFFFFF"/>
      </a:lt2>
      <a:accent1>
        <a:srgbClr val="33006F"/>
      </a:accent1>
      <a:accent2>
        <a:srgbClr val="E8D3A2"/>
      </a:accent2>
      <a:accent3>
        <a:srgbClr val="FFFFFF"/>
      </a:accent3>
      <a:accent4>
        <a:srgbClr val="D8D9DA"/>
      </a:accent4>
      <a:accent5>
        <a:srgbClr val="999999"/>
      </a:accent5>
      <a:accent6>
        <a:srgbClr val="917B4C"/>
      </a:accent6>
      <a:hlink>
        <a:srgbClr val="D8D9DA"/>
      </a:hlink>
      <a:folHlink>
        <a:srgbClr val="999999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2_Custom Design">
  <a:themeElements>
    <a:clrScheme name="UW Brand">
      <a:dk1>
        <a:srgbClr val="33006F"/>
      </a:dk1>
      <a:lt1>
        <a:srgbClr val="E8D3A2"/>
      </a:lt1>
      <a:dk2>
        <a:srgbClr val="33006F"/>
      </a:dk2>
      <a:lt2>
        <a:srgbClr val="FFFFFF"/>
      </a:lt2>
      <a:accent1>
        <a:srgbClr val="33006F"/>
      </a:accent1>
      <a:accent2>
        <a:srgbClr val="E8D3A2"/>
      </a:accent2>
      <a:accent3>
        <a:srgbClr val="FFFFFF"/>
      </a:accent3>
      <a:accent4>
        <a:srgbClr val="D8D9DA"/>
      </a:accent4>
      <a:accent5>
        <a:srgbClr val="999999"/>
      </a:accent5>
      <a:accent6>
        <a:srgbClr val="917B4C"/>
      </a:accent6>
      <a:hlink>
        <a:srgbClr val="D8D9DA"/>
      </a:hlink>
      <a:folHlink>
        <a:srgbClr val="999999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21604</TotalTime>
  <Words>155</Words>
  <Application>Microsoft Macintosh PowerPoint</Application>
  <PresentationFormat>On-screen Show (4:3)</PresentationFormat>
  <Paragraphs>22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Custom Design</vt:lpstr>
      <vt:lpstr>1_Custom Design</vt:lpstr>
      <vt:lpstr>2_Custom Design</vt:lpstr>
      <vt:lpstr>What current models, frameworks or approaches exist and how useful are they?   </vt:lpstr>
      <vt:lpstr>Ed-ICT International Network:</vt:lpstr>
      <vt:lpstr>Ed-ICT International Network:</vt:lpstr>
      <vt:lpstr>Housekeeping:</vt:lpstr>
      <vt:lpstr>Tell your neighbor:</vt:lpstr>
    </vt:vector>
  </TitlesOfParts>
  <Manager/>
  <Company>University of Washington</Company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Ed-ICT intro</dc:title>
  <dc:subject/>
  <dc:creator>Sheryl Burgstahler</dc:creator>
  <cp:keywords/>
  <dc:description/>
  <cp:lastModifiedBy>DO-IT Program</cp:lastModifiedBy>
  <cp:revision>378</cp:revision>
  <cp:lastPrinted>2017-03-09T14:46:13Z</cp:lastPrinted>
  <dcterms:created xsi:type="dcterms:W3CDTF">2014-10-14T00:51:43Z</dcterms:created>
  <dcterms:modified xsi:type="dcterms:W3CDTF">2017-03-15T12:01:08Z</dcterms:modified>
  <cp:category/>
</cp:coreProperties>
</file>