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2" r:id="rId2"/>
    <p:sldMasterId id="2147483666" r:id="rId3"/>
  </p:sldMasterIdLst>
  <p:notesMasterIdLst>
    <p:notesMasterId r:id="rId16"/>
  </p:notesMasterIdLst>
  <p:handoutMasterIdLst>
    <p:handoutMasterId r:id="rId17"/>
  </p:handoutMasterIdLst>
  <p:sldIdLst>
    <p:sldId id="503" r:id="rId4"/>
    <p:sldId id="502" r:id="rId5"/>
    <p:sldId id="504" r:id="rId6"/>
    <p:sldId id="505" r:id="rId7"/>
    <p:sldId id="506" r:id="rId8"/>
    <p:sldId id="507" r:id="rId9"/>
    <p:sldId id="509" r:id="rId10"/>
    <p:sldId id="510" r:id="rId11"/>
    <p:sldId id="443" r:id="rId12"/>
    <p:sldId id="444" r:id="rId13"/>
    <p:sldId id="508" r:id="rId14"/>
    <p:sldId id="389" r:id="rId15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432" autoAdjust="0"/>
    <p:restoredTop sz="95031" autoAdjust="0"/>
  </p:normalViewPr>
  <p:slideViewPr>
    <p:cSldViewPr snapToObjects="1">
      <p:cViewPr>
        <p:scale>
          <a:sx n="130" d="100"/>
          <a:sy n="130" d="100"/>
        </p:scale>
        <p:origin x="264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CA1893-7FA9-5042-B1DC-B86FBA4D11CA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DBECFC1-902A-FF46-80BA-91F8FED55632}">
      <dgm:prSet phldrT="[Text]" custT="1"/>
      <dgm:spPr/>
      <dgm:t>
        <a:bodyPr/>
        <a:lstStyle/>
        <a:p>
          <a:pPr algn="l"/>
          <a:r>
            <a:rPr lang="en-US" sz="1200" b="1" dirty="0" smtClean="0">
              <a:solidFill>
                <a:schemeClr val="bg2"/>
              </a:solidFill>
            </a:rPr>
            <a:t/>
          </a:r>
          <a:br>
            <a:rPr lang="en-US" sz="1200" b="1" dirty="0" smtClean="0">
              <a:solidFill>
                <a:schemeClr val="bg2"/>
              </a:solidFill>
            </a:rPr>
          </a:br>
          <a:r>
            <a:rPr lang="en-US" sz="1200" b="1" dirty="0" smtClean="0">
              <a:solidFill>
                <a:schemeClr val="bg2"/>
              </a:solidFill>
            </a:rPr>
            <a:t> Values:</a:t>
          </a:r>
        </a:p>
        <a:p>
          <a:pPr algn="l"/>
          <a:r>
            <a:rPr lang="en-US" sz="1200" b="0" dirty="0" smtClean="0"/>
            <a:t>Diversity</a:t>
          </a:r>
        </a:p>
        <a:p>
          <a:pPr algn="l"/>
          <a:r>
            <a:rPr lang="en-US" sz="1200" b="0" dirty="0" smtClean="0"/>
            <a:t>Social justice</a:t>
          </a:r>
        </a:p>
        <a:p>
          <a:pPr algn="ctr"/>
          <a:endParaRPr lang="en-US" sz="900" dirty="0" smtClean="0"/>
        </a:p>
        <a:p>
          <a:pPr algn="ctr"/>
          <a:endParaRPr lang="en-US" sz="900" dirty="0"/>
        </a:p>
      </dgm:t>
    </dgm:pt>
    <dgm:pt modelId="{B8437DC0-A1F2-164B-971C-936AD74AD4AC}" type="parTrans" cxnId="{2C75CEF6-6809-774A-B7F4-89B87222175E}">
      <dgm:prSet/>
      <dgm:spPr/>
      <dgm:t>
        <a:bodyPr/>
        <a:lstStyle/>
        <a:p>
          <a:endParaRPr lang="en-US"/>
        </a:p>
      </dgm:t>
    </dgm:pt>
    <dgm:pt modelId="{3C4D23C1-259C-E94D-B882-583D19D38835}" type="sibTrans" cxnId="{2C75CEF6-6809-774A-B7F4-89B87222175E}">
      <dgm:prSet/>
      <dgm:spPr/>
      <dgm:t>
        <a:bodyPr/>
        <a:lstStyle/>
        <a:p>
          <a:endParaRPr lang="en-US"/>
        </a:p>
      </dgm:t>
    </dgm:pt>
    <dgm:pt modelId="{926B35BD-FF7D-F144-84F5-4B3655773F26}">
      <dgm:prSet phldrT="[Text]" custT="1"/>
      <dgm:spPr/>
      <dgm:t>
        <a:bodyPr/>
        <a:lstStyle/>
        <a:p>
          <a:pPr algn="l"/>
          <a:r>
            <a:rPr lang="en-US" sz="900" b="1" dirty="0" smtClean="0">
              <a:solidFill>
                <a:schemeClr val="bg2"/>
              </a:solidFill>
            </a:rPr>
            <a:t> </a:t>
          </a:r>
          <a:r>
            <a:rPr lang="en-US" sz="1200" b="1" dirty="0" smtClean="0">
              <a:solidFill>
                <a:schemeClr val="bg2"/>
              </a:solidFill>
            </a:rPr>
            <a:t>Goals:</a:t>
          </a:r>
        </a:p>
        <a:p>
          <a:pPr algn="l"/>
          <a:r>
            <a:rPr lang="en-US" sz="1200" dirty="0" smtClean="0"/>
            <a:t> Equity</a:t>
          </a:r>
        </a:p>
        <a:p>
          <a:pPr algn="l"/>
          <a:r>
            <a:rPr lang="en-US" sz="1200" dirty="0" smtClean="0"/>
            <a:t> Inclusion</a:t>
          </a:r>
        </a:p>
        <a:p>
          <a:pPr algn="l"/>
          <a:r>
            <a:rPr lang="en-US" sz="1200" dirty="0" smtClean="0"/>
            <a:t> Compliance</a:t>
          </a:r>
          <a:endParaRPr lang="en-US" sz="1200" dirty="0"/>
        </a:p>
      </dgm:t>
    </dgm:pt>
    <dgm:pt modelId="{B39059F5-507E-884D-BF85-69525318AA4F}" type="parTrans" cxnId="{6AB33835-775A-E54F-A26E-4E5B5AB138AE}">
      <dgm:prSet/>
      <dgm:spPr/>
      <dgm:t>
        <a:bodyPr/>
        <a:lstStyle/>
        <a:p>
          <a:endParaRPr lang="en-US"/>
        </a:p>
      </dgm:t>
    </dgm:pt>
    <dgm:pt modelId="{D15EF249-2194-F24D-98DC-43BC34F33BB7}" type="sibTrans" cxnId="{6AB33835-775A-E54F-A26E-4E5B5AB138AE}">
      <dgm:prSet/>
      <dgm:spPr/>
      <dgm:t>
        <a:bodyPr/>
        <a:lstStyle/>
        <a:p>
          <a:endParaRPr lang="en-US"/>
        </a:p>
      </dgm:t>
    </dgm:pt>
    <dgm:pt modelId="{7DFB46B2-BAA1-CA47-BD2E-CB6943DADC70}">
      <dgm:prSet phldrT="[Text]" custT="1"/>
      <dgm:spPr/>
      <dgm:t>
        <a:bodyPr/>
        <a:lstStyle/>
        <a:p>
          <a:pPr algn="l"/>
          <a:r>
            <a:rPr lang="en-US" sz="1200" b="1" dirty="0" smtClean="0">
              <a:solidFill>
                <a:schemeClr val="bg2"/>
              </a:solidFill>
            </a:rPr>
            <a:t>Practices:</a:t>
          </a:r>
        </a:p>
        <a:p>
          <a:pPr algn="l"/>
          <a:r>
            <a:rPr lang="en-US" sz="1200" dirty="0" smtClean="0"/>
            <a:t>Training, outreach, … tailored to   institution, culture, policies, unit functions</a:t>
          </a:r>
          <a:endParaRPr lang="en-US" sz="1200" dirty="0"/>
        </a:p>
      </dgm:t>
    </dgm:pt>
    <dgm:pt modelId="{1634D9FE-BAAA-3F46-A541-AF408BC92D6B}" type="parTrans" cxnId="{A5314D23-A704-4849-900A-07550A0CADA4}">
      <dgm:prSet/>
      <dgm:spPr/>
      <dgm:t>
        <a:bodyPr/>
        <a:lstStyle/>
        <a:p>
          <a:endParaRPr lang="en-US"/>
        </a:p>
      </dgm:t>
    </dgm:pt>
    <dgm:pt modelId="{A9B94949-DFF0-A34B-A16B-A79F6E46980D}" type="sibTrans" cxnId="{A5314D23-A704-4849-900A-07550A0CADA4}">
      <dgm:prSet/>
      <dgm:spPr/>
      <dgm:t>
        <a:bodyPr/>
        <a:lstStyle/>
        <a:p>
          <a:endParaRPr lang="en-US"/>
        </a:p>
      </dgm:t>
    </dgm:pt>
    <dgm:pt modelId="{A82BFEDA-2C35-9E4B-8D3E-CCA1094B54CC}">
      <dgm:prSet phldrT="[Text]" custT="1"/>
      <dgm:spPr/>
      <dgm:t>
        <a:bodyPr/>
        <a:lstStyle/>
        <a:p>
          <a:pPr algn="l"/>
          <a:r>
            <a:rPr lang="en-US" sz="1200" b="1" dirty="0" smtClean="0">
              <a:solidFill>
                <a:schemeClr val="bg2"/>
              </a:solidFill>
            </a:rPr>
            <a:t>Outputs &amp; Outcomes:</a:t>
          </a:r>
        </a:p>
        <a:p>
          <a:pPr algn="l"/>
          <a:r>
            <a:rPr lang="en-US" sz="1200" dirty="0" smtClean="0"/>
            <a:t> Develop     </a:t>
          </a:r>
          <a:br>
            <a:rPr lang="en-US" sz="1200" dirty="0" smtClean="0"/>
          </a:br>
          <a:r>
            <a:rPr lang="en-US" sz="1200" dirty="0" smtClean="0"/>
            <a:t>    measures</a:t>
          </a:r>
        </a:p>
        <a:p>
          <a:pPr algn="l"/>
          <a:r>
            <a:rPr lang="en-US" sz="1200" dirty="0" smtClean="0"/>
            <a:t>Produce </a:t>
          </a:r>
          <a:br>
            <a:rPr lang="en-US" sz="1200" dirty="0" smtClean="0"/>
          </a:br>
          <a:r>
            <a:rPr lang="en-US" sz="1200" dirty="0" smtClean="0"/>
            <a:t>    reports</a:t>
          </a:r>
          <a:endParaRPr lang="en-US" sz="1200" dirty="0"/>
        </a:p>
      </dgm:t>
    </dgm:pt>
    <dgm:pt modelId="{A7E09E48-147F-014C-BBDB-F47A5158A3F6}" type="parTrans" cxnId="{8EE5BD2C-785B-3448-BDC5-AB069E3AD3B7}">
      <dgm:prSet/>
      <dgm:spPr/>
      <dgm:t>
        <a:bodyPr/>
        <a:lstStyle/>
        <a:p>
          <a:endParaRPr lang="en-US"/>
        </a:p>
      </dgm:t>
    </dgm:pt>
    <dgm:pt modelId="{991F9B80-945A-B345-93B8-F23D9EBFCC43}" type="sibTrans" cxnId="{8EE5BD2C-785B-3448-BDC5-AB069E3AD3B7}">
      <dgm:prSet/>
      <dgm:spPr/>
      <dgm:t>
        <a:bodyPr/>
        <a:lstStyle/>
        <a:p>
          <a:endParaRPr lang="en-US"/>
        </a:p>
      </dgm:t>
    </dgm:pt>
    <dgm:pt modelId="{C0CB7514-9520-0848-83B5-DA7ECB7B201F}">
      <dgm:prSet phldrT="[Text]" custT="1"/>
      <dgm:spPr/>
      <dgm:t>
        <a:bodyPr/>
        <a:lstStyle/>
        <a:p>
          <a:pPr algn="l"/>
          <a:r>
            <a:rPr lang="en-US" sz="1200" b="1" i="0" dirty="0" smtClean="0">
              <a:solidFill>
                <a:schemeClr val="bg2"/>
              </a:solidFill>
            </a:rPr>
            <a:t>Impact: </a:t>
          </a:r>
        </a:p>
        <a:p>
          <a:pPr algn="l"/>
          <a:r>
            <a:rPr lang="en-US" sz="1200" dirty="0" smtClean="0"/>
            <a:t>Equity</a:t>
          </a:r>
        </a:p>
        <a:p>
          <a:pPr algn="l"/>
          <a:r>
            <a:rPr lang="en-US" sz="1200" dirty="0" smtClean="0"/>
            <a:t>Inclusion</a:t>
          </a:r>
        </a:p>
        <a:p>
          <a:pPr algn="l"/>
          <a:r>
            <a:rPr lang="en-US" sz="1200" dirty="0" smtClean="0"/>
            <a:t>Compliance</a:t>
          </a:r>
          <a:endParaRPr lang="en-US" sz="1200" dirty="0"/>
        </a:p>
      </dgm:t>
    </dgm:pt>
    <dgm:pt modelId="{BD3DD78D-428B-E945-9AB4-6EF56EF1AC72}" type="parTrans" cxnId="{C09868B4-91CE-7044-ADD7-103B0A449C22}">
      <dgm:prSet/>
      <dgm:spPr/>
      <dgm:t>
        <a:bodyPr/>
        <a:lstStyle/>
        <a:p>
          <a:endParaRPr lang="en-US"/>
        </a:p>
      </dgm:t>
    </dgm:pt>
    <dgm:pt modelId="{D72B62D4-2F76-824D-AB1E-40D1BB025F88}" type="sibTrans" cxnId="{C09868B4-91CE-7044-ADD7-103B0A449C22}">
      <dgm:prSet/>
      <dgm:spPr/>
      <dgm:t>
        <a:bodyPr/>
        <a:lstStyle/>
        <a:p>
          <a:endParaRPr lang="en-US"/>
        </a:p>
      </dgm:t>
    </dgm:pt>
    <dgm:pt modelId="{77AE3BFF-2BB6-844A-B52D-AEDDFD71627D}">
      <dgm:prSet custT="1"/>
      <dgm:spPr/>
      <dgm:t>
        <a:bodyPr/>
        <a:lstStyle/>
        <a:p>
          <a:pPr algn="l"/>
          <a:r>
            <a:rPr lang="en-US" sz="900" b="1" i="0" dirty="0" smtClean="0">
              <a:solidFill>
                <a:schemeClr val="bg2"/>
              </a:solidFill>
            </a:rPr>
            <a:t> </a:t>
          </a:r>
          <a:r>
            <a:rPr lang="en-US" sz="1200" b="1" i="0" dirty="0" smtClean="0">
              <a:solidFill>
                <a:schemeClr val="bg2"/>
              </a:solidFill>
            </a:rPr>
            <a:t>Approach:</a:t>
          </a:r>
        </a:p>
        <a:p>
          <a:pPr algn="l"/>
          <a:r>
            <a:rPr lang="en-US" sz="1200" dirty="0" smtClean="0"/>
            <a:t> UD, </a:t>
          </a:r>
          <a:r>
            <a:rPr lang="en-US" sz="1200" dirty="0" err="1" smtClean="0"/>
            <a:t>accomm</a:t>
          </a:r>
          <a:r>
            <a:rPr lang="en-US" sz="1200" dirty="0" smtClean="0"/>
            <a:t> </a:t>
          </a:r>
        </a:p>
        <a:p>
          <a:pPr algn="l"/>
          <a:r>
            <a:rPr lang="en-US" sz="1200" dirty="0" smtClean="0"/>
            <a:t> Definitions</a:t>
          </a:r>
        </a:p>
        <a:p>
          <a:pPr algn="l"/>
          <a:r>
            <a:rPr lang="en-US" sz="1200" dirty="0" smtClean="0"/>
            <a:t> Principles</a:t>
          </a:r>
        </a:p>
        <a:p>
          <a:pPr algn="l"/>
          <a:r>
            <a:rPr lang="en-US" sz="1200" dirty="0" smtClean="0"/>
            <a:t> Guidelines</a:t>
          </a:r>
        </a:p>
        <a:p>
          <a:pPr algn="l"/>
          <a:r>
            <a:rPr lang="en-US" sz="1200" dirty="0" smtClean="0"/>
            <a:t> Processes</a:t>
          </a:r>
        </a:p>
        <a:p>
          <a:pPr algn="l"/>
          <a:r>
            <a:rPr lang="en-US" sz="1200" dirty="0" smtClean="0"/>
            <a:t> Stakeholders</a:t>
          </a:r>
        </a:p>
      </dgm:t>
    </dgm:pt>
    <dgm:pt modelId="{C402A4F5-FAC2-0F47-9EA1-C347EF8F839B}" type="parTrans" cxnId="{82F8F9BC-743D-FC42-9B67-544909A88934}">
      <dgm:prSet/>
      <dgm:spPr/>
      <dgm:t>
        <a:bodyPr/>
        <a:lstStyle/>
        <a:p>
          <a:endParaRPr lang="en-US"/>
        </a:p>
      </dgm:t>
    </dgm:pt>
    <dgm:pt modelId="{0EEABE76-4672-064B-BC53-D55290C66960}" type="sibTrans" cxnId="{82F8F9BC-743D-FC42-9B67-544909A88934}">
      <dgm:prSet/>
      <dgm:spPr/>
      <dgm:t>
        <a:bodyPr/>
        <a:lstStyle/>
        <a:p>
          <a:endParaRPr lang="en-US"/>
        </a:p>
      </dgm:t>
    </dgm:pt>
    <dgm:pt modelId="{5299F625-35B9-E742-8AEB-800E749AD47C}">
      <dgm:prSet/>
      <dgm:spPr/>
      <dgm:t>
        <a:bodyPr/>
        <a:lstStyle/>
        <a:p>
          <a:endParaRPr lang="en-US"/>
        </a:p>
      </dgm:t>
    </dgm:pt>
    <dgm:pt modelId="{7CACF958-9B7C-D143-8537-9C688FABDF31}" type="parTrans" cxnId="{0C494962-2DC0-8347-A119-6C1DCD880EBA}">
      <dgm:prSet/>
      <dgm:spPr/>
      <dgm:t>
        <a:bodyPr/>
        <a:lstStyle/>
        <a:p>
          <a:endParaRPr lang="en-US"/>
        </a:p>
      </dgm:t>
    </dgm:pt>
    <dgm:pt modelId="{24508DF2-6064-8D4A-B30A-0E282702D191}" type="sibTrans" cxnId="{0C494962-2DC0-8347-A119-6C1DCD880EBA}">
      <dgm:prSet/>
      <dgm:spPr/>
      <dgm:t>
        <a:bodyPr/>
        <a:lstStyle/>
        <a:p>
          <a:endParaRPr lang="en-US"/>
        </a:p>
      </dgm:t>
    </dgm:pt>
    <dgm:pt modelId="{DE849944-448D-4E47-B709-0D179A39CDC1}" type="pres">
      <dgm:prSet presAssocID="{36CA1893-7FA9-5042-B1DC-B86FBA4D11CA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A37DF5A-A7F3-6F4C-964C-B59E5BD4AD3B}" type="pres">
      <dgm:prSet presAssocID="{36CA1893-7FA9-5042-B1DC-B86FBA4D11CA}" presName="arrow" presStyleLbl="bgShp" presStyleIdx="0" presStyleCnt="1" custLinFactNeighborX="519" custLinFactNeighborY="-5343"/>
      <dgm:spPr/>
    </dgm:pt>
    <dgm:pt modelId="{C24B36CC-D7BB-4B47-A947-CD6323CD207E}" type="pres">
      <dgm:prSet presAssocID="{36CA1893-7FA9-5042-B1DC-B86FBA4D11CA}" presName="linearProcess" presStyleCnt="0"/>
      <dgm:spPr/>
    </dgm:pt>
    <dgm:pt modelId="{AAC06ABB-1D65-E748-8938-A301720C0D61}" type="pres">
      <dgm:prSet presAssocID="{5DBECFC1-902A-FF46-80BA-91F8FED55632}" presName="text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522627-CFC5-A642-9A9E-6934C85BE7A9}" type="pres">
      <dgm:prSet presAssocID="{3C4D23C1-259C-E94D-B882-583D19D38835}" presName="sibTrans" presStyleCnt="0"/>
      <dgm:spPr/>
    </dgm:pt>
    <dgm:pt modelId="{69C3BD8B-0171-FF4A-82FA-11B20457D9AB}" type="pres">
      <dgm:prSet presAssocID="{926B35BD-FF7D-F144-84F5-4B3655773F26}" presName="text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9A7558-E274-ED4C-BFA9-FF807039B24E}" type="pres">
      <dgm:prSet presAssocID="{D15EF249-2194-F24D-98DC-43BC34F33BB7}" presName="sibTrans" presStyleCnt="0"/>
      <dgm:spPr/>
    </dgm:pt>
    <dgm:pt modelId="{FB794A37-F6A4-9548-B121-BA604C947896}" type="pres">
      <dgm:prSet presAssocID="{77AE3BFF-2BB6-844A-B52D-AEDDFD71627D}" presName="text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EA929F-1348-594A-9BB6-0F7376B761C5}" type="pres">
      <dgm:prSet presAssocID="{0EEABE76-4672-064B-BC53-D55290C66960}" presName="sibTrans" presStyleCnt="0"/>
      <dgm:spPr/>
    </dgm:pt>
    <dgm:pt modelId="{37579727-DD1B-1F45-9342-E584A57A4C41}" type="pres">
      <dgm:prSet presAssocID="{5299F625-35B9-E742-8AEB-800E749AD47C}" presName="text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321F93-98EF-974B-AA37-6CC5F3482A8E}" type="pres">
      <dgm:prSet presAssocID="{24508DF2-6064-8D4A-B30A-0E282702D191}" presName="sibTrans" presStyleCnt="0"/>
      <dgm:spPr/>
    </dgm:pt>
    <dgm:pt modelId="{E3ECF543-B3EA-A448-90F5-E0E2676ECD56}" type="pres">
      <dgm:prSet presAssocID="{7DFB46B2-BAA1-CA47-BD2E-CB6943DADC70}" presName="text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41722A-8391-8A4C-80CF-09CE890DB1EA}" type="pres">
      <dgm:prSet presAssocID="{A9B94949-DFF0-A34B-A16B-A79F6E46980D}" presName="sibTrans" presStyleCnt="0"/>
      <dgm:spPr/>
    </dgm:pt>
    <dgm:pt modelId="{6C592F40-2601-C044-A4E0-85A10658052E}" type="pres">
      <dgm:prSet presAssocID="{A82BFEDA-2C35-9E4B-8D3E-CCA1094B54CC}" presName="text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E7D1DA-1E06-1542-8309-3FD73F20E4B2}" type="pres">
      <dgm:prSet presAssocID="{991F9B80-945A-B345-93B8-F23D9EBFCC43}" presName="sibTrans" presStyleCnt="0"/>
      <dgm:spPr/>
    </dgm:pt>
    <dgm:pt modelId="{B24F07EC-3A21-6645-81A1-95F8841516A0}" type="pres">
      <dgm:prSet presAssocID="{C0CB7514-9520-0848-83B5-DA7ECB7B201F}" presName="text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314D23-A704-4849-900A-07550A0CADA4}" srcId="{36CA1893-7FA9-5042-B1DC-B86FBA4D11CA}" destId="{7DFB46B2-BAA1-CA47-BD2E-CB6943DADC70}" srcOrd="4" destOrd="0" parTransId="{1634D9FE-BAAA-3F46-A541-AF408BC92D6B}" sibTransId="{A9B94949-DFF0-A34B-A16B-A79F6E46980D}"/>
    <dgm:cxn modelId="{8EE5BD2C-785B-3448-BDC5-AB069E3AD3B7}" srcId="{36CA1893-7FA9-5042-B1DC-B86FBA4D11CA}" destId="{A82BFEDA-2C35-9E4B-8D3E-CCA1094B54CC}" srcOrd="5" destOrd="0" parTransId="{A7E09E48-147F-014C-BBDB-F47A5158A3F6}" sibTransId="{991F9B80-945A-B345-93B8-F23D9EBFCC43}"/>
    <dgm:cxn modelId="{2E65E42B-0863-394D-AB82-78F6560B4219}" type="presOf" srcId="{926B35BD-FF7D-F144-84F5-4B3655773F26}" destId="{69C3BD8B-0171-FF4A-82FA-11B20457D9AB}" srcOrd="0" destOrd="0" presId="urn:microsoft.com/office/officeart/2005/8/layout/hProcess9"/>
    <dgm:cxn modelId="{FC9E99C5-4E31-F442-9788-CEA631516165}" type="presOf" srcId="{5299F625-35B9-E742-8AEB-800E749AD47C}" destId="{37579727-DD1B-1F45-9342-E584A57A4C41}" srcOrd="0" destOrd="0" presId="urn:microsoft.com/office/officeart/2005/8/layout/hProcess9"/>
    <dgm:cxn modelId="{E4BBE125-61DF-E64B-B353-85011AF3E74A}" type="presOf" srcId="{C0CB7514-9520-0848-83B5-DA7ECB7B201F}" destId="{B24F07EC-3A21-6645-81A1-95F8841516A0}" srcOrd="0" destOrd="0" presId="urn:microsoft.com/office/officeart/2005/8/layout/hProcess9"/>
    <dgm:cxn modelId="{0C494962-2DC0-8347-A119-6C1DCD880EBA}" srcId="{36CA1893-7FA9-5042-B1DC-B86FBA4D11CA}" destId="{5299F625-35B9-E742-8AEB-800E749AD47C}" srcOrd="3" destOrd="0" parTransId="{7CACF958-9B7C-D143-8537-9C688FABDF31}" sibTransId="{24508DF2-6064-8D4A-B30A-0E282702D191}"/>
    <dgm:cxn modelId="{6AB33835-775A-E54F-A26E-4E5B5AB138AE}" srcId="{36CA1893-7FA9-5042-B1DC-B86FBA4D11CA}" destId="{926B35BD-FF7D-F144-84F5-4B3655773F26}" srcOrd="1" destOrd="0" parTransId="{B39059F5-507E-884D-BF85-69525318AA4F}" sibTransId="{D15EF249-2194-F24D-98DC-43BC34F33BB7}"/>
    <dgm:cxn modelId="{30BC44B7-4734-3044-B515-D38480EBBECC}" type="presOf" srcId="{36CA1893-7FA9-5042-B1DC-B86FBA4D11CA}" destId="{DE849944-448D-4E47-B709-0D179A39CDC1}" srcOrd="0" destOrd="0" presId="urn:microsoft.com/office/officeart/2005/8/layout/hProcess9"/>
    <dgm:cxn modelId="{82F8F9BC-743D-FC42-9B67-544909A88934}" srcId="{36CA1893-7FA9-5042-B1DC-B86FBA4D11CA}" destId="{77AE3BFF-2BB6-844A-B52D-AEDDFD71627D}" srcOrd="2" destOrd="0" parTransId="{C402A4F5-FAC2-0F47-9EA1-C347EF8F839B}" sibTransId="{0EEABE76-4672-064B-BC53-D55290C66960}"/>
    <dgm:cxn modelId="{B24F938E-EA29-AC42-80CE-7CCA339D0D4A}" type="presOf" srcId="{7DFB46B2-BAA1-CA47-BD2E-CB6943DADC70}" destId="{E3ECF543-B3EA-A448-90F5-E0E2676ECD56}" srcOrd="0" destOrd="0" presId="urn:microsoft.com/office/officeart/2005/8/layout/hProcess9"/>
    <dgm:cxn modelId="{37BEFA7F-D370-CE44-AC8C-51E397182674}" type="presOf" srcId="{A82BFEDA-2C35-9E4B-8D3E-CCA1094B54CC}" destId="{6C592F40-2601-C044-A4E0-85A10658052E}" srcOrd="0" destOrd="0" presId="urn:microsoft.com/office/officeart/2005/8/layout/hProcess9"/>
    <dgm:cxn modelId="{C09868B4-91CE-7044-ADD7-103B0A449C22}" srcId="{36CA1893-7FA9-5042-B1DC-B86FBA4D11CA}" destId="{C0CB7514-9520-0848-83B5-DA7ECB7B201F}" srcOrd="6" destOrd="0" parTransId="{BD3DD78D-428B-E945-9AB4-6EF56EF1AC72}" sibTransId="{D72B62D4-2F76-824D-AB1E-40D1BB025F88}"/>
    <dgm:cxn modelId="{7599D68D-829F-7048-9AB4-FF108766301E}" type="presOf" srcId="{77AE3BFF-2BB6-844A-B52D-AEDDFD71627D}" destId="{FB794A37-F6A4-9548-B121-BA604C947896}" srcOrd="0" destOrd="0" presId="urn:microsoft.com/office/officeart/2005/8/layout/hProcess9"/>
    <dgm:cxn modelId="{2C75CEF6-6809-774A-B7F4-89B87222175E}" srcId="{36CA1893-7FA9-5042-B1DC-B86FBA4D11CA}" destId="{5DBECFC1-902A-FF46-80BA-91F8FED55632}" srcOrd="0" destOrd="0" parTransId="{B8437DC0-A1F2-164B-971C-936AD74AD4AC}" sibTransId="{3C4D23C1-259C-E94D-B882-583D19D38835}"/>
    <dgm:cxn modelId="{3BA810D8-7D4B-E341-9FA7-3ED1C0A02B13}" type="presOf" srcId="{5DBECFC1-902A-FF46-80BA-91F8FED55632}" destId="{AAC06ABB-1D65-E748-8938-A301720C0D61}" srcOrd="0" destOrd="0" presId="urn:microsoft.com/office/officeart/2005/8/layout/hProcess9"/>
    <dgm:cxn modelId="{7B3ADF4F-0DCC-AC4B-AD86-13782DD467CA}" type="presParOf" srcId="{DE849944-448D-4E47-B709-0D179A39CDC1}" destId="{CA37DF5A-A7F3-6F4C-964C-B59E5BD4AD3B}" srcOrd="0" destOrd="0" presId="urn:microsoft.com/office/officeart/2005/8/layout/hProcess9"/>
    <dgm:cxn modelId="{2B55BD4E-E247-B841-B330-0232441E13B0}" type="presParOf" srcId="{DE849944-448D-4E47-B709-0D179A39CDC1}" destId="{C24B36CC-D7BB-4B47-A947-CD6323CD207E}" srcOrd="1" destOrd="0" presId="urn:microsoft.com/office/officeart/2005/8/layout/hProcess9"/>
    <dgm:cxn modelId="{ECAAEFA7-EFE9-AF4F-B98C-BCF985441C0E}" type="presParOf" srcId="{C24B36CC-D7BB-4B47-A947-CD6323CD207E}" destId="{AAC06ABB-1D65-E748-8938-A301720C0D61}" srcOrd="0" destOrd="0" presId="urn:microsoft.com/office/officeart/2005/8/layout/hProcess9"/>
    <dgm:cxn modelId="{FAAFE66C-BD00-A142-82A8-8DD40F925F0D}" type="presParOf" srcId="{C24B36CC-D7BB-4B47-A947-CD6323CD207E}" destId="{E2522627-CFC5-A642-9A9E-6934C85BE7A9}" srcOrd="1" destOrd="0" presId="urn:microsoft.com/office/officeart/2005/8/layout/hProcess9"/>
    <dgm:cxn modelId="{F0809EF0-41BF-AF40-9C2C-69BB24FD51D8}" type="presParOf" srcId="{C24B36CC-D7BB-4B47-A947-CD6323CD207E}" destId="{69C3BD8B-0171-FF4A-82FA-11B20457D9AB}" srcOrd="2" destOrd="0" presId="urn:microsoft.com/office/officeart/2005/8/layout/hProcess9"/>
    <dgm:cxn modelId="{4867214E-630D-4041-80E3-0B6B860CDB3D}" type="presParOf" srcId="{C24B36CC-D7BB-4B47-A947-CD6323CD207E}" destId="{4C9A7558-E274-ED4C-BFA9-FF807039B24E}" srcOrd="3" destOrd="0" presId="urn:microsoft.com/office/officeart/2005/8/layout/hProcess9"/>
    <dgm:cxn modelId="{F924EDE3-5A02-1B42-AF60-ACD37D508C13}" type="presParOf" srcId="{C24B36CC-D7BB-4B47-A947-CD6323CD207E}" destId="{FB794A37-F6A4-9548-B121-BA604C947896}" srcOrd="4" destOrd="0" presId="urn:microsoft.com/office/officeart/2005/8/layout/hProcess9"/>
    <dgm:cxn modelId="{FD44DB5A-96A0-2B47-91B7-248DE00E7C78}" type="presParOf" srcId="{C24B36CC-D7BB-4B47-A947-CD6323CD207E}" destId="{75EA929F-1348-594A-9BB6-0F7376B761C5}" srcOrd="5" destOrd="0" presId="urn:microsoft.com/office/officeart/2005/8/layout/hProcess9"/>
    <dgm:cxn modelId="{60939CEB-390D-6640-BE66-4206D752F4E8}" type="presParOf" srcId="{C24B36CC-D7BB-4B47-A947-CD6323CD207E}" destId="{37579727-DD1B-1F45-9342-E584A57A4C41}" srcOrd="6" destOrd="0" presId="urn:microsoft.com/office/officeart/2005/8/layout/hProcess9"/>
    <dgm:cxn modelId="{2C8FB385-275A-4641-9B97-C07378975306}" type="presParOf" srcId="{C24B36CC-D7BB-4B47-A947-CD6323CD207E}" destId="{E8321F93-98EF-974B-AA37-6CC5F3482A8E}" srcOrd="7" destOrd="0" presId="urn:microsoft.com/office/officeart/2005/8/layout/hProcess9"/>
    <dgm:cxn modelId="{5F67735B-2440-EB43-8CDB-A54C8EB27B7C}" type="presParOf" srcId="{C24B36CC-D7BB-4B47-A947-CD6323CD207E}" destId="{E3ECF543-B3EA-A448-90F5-E0E2676ECD56}" srcOrd="8" destOrd="0" presId="urn:microsoft.com/office/officeart/2005/8/layout/hProcess9"/>
    <dgm:cxn modelId="{A922C260-16C9-C946-8175-0E252890DECF}" type="presParOf" srcId="{C24B36CC-D7BB-4B47-A947-CD6323CD207E}" destId="{2241722A-8391-8A4C-80CF-09CE890DB1EA}" srcOrd="9" destOrd="0" presId="urn:microsoft.com/office/officeart/2005/8/layout/hProcess9"/>
    <dgm:cxn modelId="{F8008D0E-9E58-E244-9865-FCEB1F176DB1}" type="presParOf" srcId="{C24B36CC-D7BB-4B47-A947-CD6323CD207E}" destId="{6C592F40-2601-C044-A4E0-85A10658052E}" srcOrd="10" destOrd="0" presId="urn:microsoft.com/office/officeart/2005/8/layout/hProcess9"/>
    <dgm:cxn modelId="{B00FB6E4-1EEC-054F-A17C-DE507CBBEBA5}" type="presParOf" srcId="{C24B36CC-D7BB-4B47-A947-CD6323CD207E}" destId="{F0E7D1DA-1E06-1542-8309-3FD73F20E4B2}" srcOrd="11" destOrd="0" presId="urn:microsoft.com/office/officeart/2005/8/layout/hProcess9"/>
    <dgm:cxn modelId="{47A8C405-BD8C-534C-8360-D2EF2C81A02C}" type="presParOf" srcId="{C24B36CC-D7BB-4B47-A947-CD6323CD207E}" destId="{B24F07EC-3A21-6645-81A1-95F8841516A0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37DF5A-A7F3-6F4C-964C-B59E5BD4AD3B}">
      <dsp:nvSpPr>
        <dsp:cNvPr id="0" name=""/>
        <dsp:cNvSpPr/>
      </dsp:nvSpPr>
      <dsp:spPr>
        <a:xfrm>
          <a:off x="638940" y="0"/>
          <a:ext cx="6839047" cy="4064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AC06ABB-1D65-E748-8938-A301720C0D61}">
      <dsp:nvSpPr>
        <dsp:cNvPr id="0" name=""/>
        <dsp:cNvSpPr/>
      </dsp:nvSpPr>
      <dsp:spPr>
        <a:xfrm>
          <a:off x="1571" y="1219199"/>
          <a:ext cx="1005349" cy="162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bg2"/>
              </a:solidFill>
            </a:rPr>
            <a:t/>
          </a:r>
          <a:br>
            <a:rPr lang="en-US" sz="1200" b="1" kern="1200" dirty="0" smtClean="0">
              <a:solidFill>
                <a:schemeClr val="bg2"/>
              </a:solidFill>
            </a:rPr>
          </a:br>
          <a:r>
            <a:rPr lang="en-US" sz="1200" b="1" kern="1200" dirty="0" smtClean="0">
              <a:solidFill>
                <a:schemeClr val="bg2"/>
              </a:solidFill>
            </a:rPr>
            <a:t> Values: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dirty="0" smtClean="0"/>
            <a:t>Diversity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dirty="0" smtClean="0"/>
            <a:t>Social justice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/>
        </a:p>
      </dsp:txBody>
      <dsp:txXfrm>
        <a:off x="50648" y="1268276"/>
        <a:ext cx="907195" cy="1527446"/>
      </dsp:txXfrm>
    </dsp:sp>
    <dsp:sp modelId="{69C3BD8B-0171-FF4A-82FA-11B20457D9AB}">
      <dsp:nvSpPr>
        <dsp:cNvPr id="0" name=""/>
        <dsp:cNvSpPr/>
      </dsp:nvSpPr>
      <dsp:spPr>
        <a:xfrm>
          <a:off x="1174479" y="1219199"/>
          <a:ext cx="1005349" cy="162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bg2"/>
              </a:solidFill>
            </a:rPr>
            <a:t> </a:t>
          </a:r>
          <a:r>
            <a:rPr lang="en-US" sz="1200" b="1" kern="1200" dirty="0" smtClean="0">
              <a:solidFill>
                <a:schemeClr val="bg2"/>
              </a:solidFill>
            </a:rPr>
            <a:t>Goals: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 Equity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 Inclusion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 Compliance</a:t>
          </a:r>
          <a:endParaRPr lang="en-US" sz="1200" kern="1200" dirty="0"/>
        </a:p>
      </dsp:txBody>
      <dsp:txXfrm>
        <a:off x="1223556" y="1268276"/>
        <a:ext cx="907195" cy="1527446"/>
      </dsp:txXfrm>
    </dsp:sp>
    <dsp:sp modelId="{FB794A37-F6A4-9548-B121-BA604C947896}">
      <dsp:nvSpPr>
        <dsp:cNvPr id="0" name=""/>
        <dsp:cNvSpPr/>
      </dsp:nvSpPr>
      <dsp:spPr>
        <a:xfrm>
          <a:off x="2347386" y="1219199"/>
          <a:ext cx="1005349" cy="162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i="0" kern="1200" dirty="0" smtClean="0">
              <a:solidFill>
                <a:schemeClr val="bg2"/>
              </a:solidFill>
            </a:rPr>
            <a:t> </a:t>
          </a:r>
          <a:r>
            <a:rPr lang="en-US" sz="1200" b="1" i="0" kern="1200" dirty="0" smtClean="0">
              <a:solidFill>
                <a:schemeClr val="bg2"/>
              </a:solidFill>
            </a:rPr>
            <a:t>Approach: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 UD, </a:t>
          </a:r>
          <a:r>
            <a:rPr lang="en-US" sz="1200" kern="1200" dirty="0" err="1" smtClean="0"/>
            <a:t>accomm</a:t>
          </a:r>
          <a:r>
            <a:rPr lang="en-US" sz="1200" kern="1200" dirty="0" smtClean="0"/>
            <a:t> 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 Definitions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 Principles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 Guidelines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 Processes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 Stakeholders</a:t>
          </a:r>
        </a:p>
      </dsp:txBody>
      <dsp:txXfrm>
        <a:off x="2396463" y="1268276"/>
        <a:ext cx="907195" cy="1527446"/>
      </dsp:txXfrm>
    </dsp:sp>
    <dsp:sp modelId="{37579727-DD1B-1F45-9342-E584A57A4C41}">
      <dsp:nvSpPr>
        <dsp:cNvPr id="0" name=""/>
        <dsp:cNvSpPr/>
      </dsp:nvSpPr>
      <dsp:spPr>
        <a:xfrm>
          <a:off x="3520294" y="1219199"/>
          <a:ext cx="1005349" cy="162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/>
        </a:p>
      </dsp:txBody>
      <dsp:txXfrm>
        <a:off x="3569371" y="1268276"/>
        <a:ext cx="907195" cy="1527446"/>
      </dsp:txXfrm>
    </dsp:sp>
    <dsp:sp modelId="{E3ECF543-B3EA-A448-90F5-E0E2676ECD56}">
      <dsp:nvSpPr>
        <dsp:cNvPr id="0" name=""/>
        <dsp:cNvSpPr/>
      </dsp:nvSpPr>
      <dsp:spPr>
        <a:xfrm>
          <a:off x="4693201" y="1219199"/>
          <a:ext cx="1005349" cy="162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bg2"/>
              </a:solidFill>
            </a:rPr>
            <a:t>Practices: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Training, outreach, … tailored to   institution, culture, policies, unit functions</a:t>
          </a:r>
          <a:endParaRPr lang="en-US" sz="1200" kern="1200" dirty="0"/>
        </a:p>
      </dsp:txBody>
      <dsp:txXfrm>
        <a:off x="4742278" y="1268276"/>
        <a:ext cx="907195" cy="1527446"/>
      </dsp:txXfrm>
    </dsp:sp>
    <dsp:sp modelId="{6C592F40-2601-C044-A4E0-85A10658052E}">
      <dsp:nvSpPr>
        <dsp:cNvPr id="0" name=""/>
        <dsp:cNvSpPr/>
      </dsp:nvSpPr>
      <dsp:spPr>
        <a:xfrm>
          <a:off x="5866109" y="1219199"/>
          <a:ext cx="1005349" cy="162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bg2"/>
              </a:solidFill>
            </a:rPr>
            <a:t>Outputs &amp; Outcomes: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 Develop     </a:t>
          </a:r>
          <a:br>
            <a:rPr lang="en-US" sz="1200" kern="1200" dirty="0" smtClean="0"/>
          </a:br>
          <a:r>
            <a:rPr lang="en-US" sz="1200" kern="1200" dirty="0" smtClean="0"/>
            <a:t>    measures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Produce </a:t>
          </a:r>
          <a:br>
            <a:rPr lang="en-US" sz="1200" kern="1200" dirty="0" smtClean="0"/>
          </a:br>
          <a:r>
            <a:rPr lang="en-US" sz="1200" kern="1200" dirty="0" smtClean="0"/>
            <a:t>    reports</a:t>
          </a:r>
          <a:endParaRPr lang="en-US" sz="1200" kern="1200" dirty="0"/>
        </a:p>
      </dsp:txBody>
      <dsp:txXfrm>
        <a:off x="5915186" y="1268276"/>
        <a:ext cx="907195" cy="1527446"/>
      </dsp:txXfrm>
    </dsp:sp>
    <dsp:sp modelId="{B24F07EC-3A21-6645-81A1-95F8841516A0}">
      <dsp:nvSpPr>
        <dsp:cNvPr id="0" name=""/>
        <dsp:cNvSpPr/>
      </dsp:nvSpPr>
      <dsp:spPr>
        <a:xfrm>
          <a:off x="7039017" y="1219199"/>
          <a:ext cx="1005349" cy="162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i="0" kern="1200" dirty="0" smtClean="0">
              <a:solidFill>
                <a:schemeClr val="bg2"/>
              </a:solidFill>
            </a:rPr>
            <a:t>Impact: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Equity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Inclusion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Compliance</a:t>
          </a:r>
          <a:endParaRPr lang="en-US" sz="1200" kern="1200" dirty="0"/>
        </a:p>
      </dsp:txBody>
      <dsp:txXfrm>
        <a:off x="7088094" y="1268276"/>
        <a:ext cx="907195" cy="15274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98FD006-2CE6-4077-8441-383B25650E98}" type="datetimeFigureOut">
              <a:rPr lang="en-US"/>
              <a:pPr>
                <a:defRPr/>
              </a:pPr>
              <a:t>3/15/17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B3ADD07-E6EF-4743-A8CB-E7BCD1DBF1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263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EEF45715-31A3-45A7-BDEB-A8C3A56B16E4}" type="datetimeFigureOut">
              <a:rPr lang="en-US"/>
              <a:pPr>
                <a:defRPr/>
              </a:pPr>
              <a:t>3/15/17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9F413796-A511-488C-BB76-7BBF3BF749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2336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Relationship Id="rId3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Relationship Id="rId3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Relationship Id="rId3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emf"/><Relationship Id="rId3" Type="http://schemas.openxmlformats.org/officeDocument/2006/relationships/image" Target="../media/image7.emf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emf"/><Relationship Id="rId3" Type="http://schemas.openxmlformats.org/officeDocument/2006/relationships/image" Target="../media/image7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emf"/><Relationship Id="rId3" Type="http://schemas.openxmlformats.org/officeDocument/2006/relationships/image" Target="../media/image7.em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3.emf"/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emf"/><Relationship Id="rId3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emf"/><Relationship Id="rId3" Type="http://schemas.openxmlformats.org/officeDocument/2006/relationships/image" Target="../media/image4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emf"/><Relationship Id="rId3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UW_W Logo_White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772400" y="407988"/>
            <a:ext cx="1371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8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77863" y="6354763"/>
            <a:ext cx="25400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4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79463" y="4703763"/>
            <a:ext cx="16002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062244"/>
            <a:ext cx="6984606" cy="2641519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66763" y="1363663"/>
            <a:ext cx="1103312" cy="9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77863" y="6354763"/>
            <a:ext cx="25400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59305" y="2320239"/>
            <a:ext cx="8197114" cy="3810086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0" i="0" baseline="0">
                <a:solidFill>
                  <a:srgbClr val="E8D3A2"/>
                </a:solidFill>
                <a:latin typeface="Open Sans Light"/>
                <a:cs typeface="Open Sans Light"/>
              </a:defRPr>
            </a:lvl1pPr>
            <a:lvl2pPr>
              <a:defRPr sz="2000" b="0" i="0" baseline="0">
                <a:solidFill>
                  <a:srgbClr val="E8D3A2"/>
                </a:solidFill>
                <a:latin typeface="Open Sans Light"/>
                <a:cs typeface="Open Sans Light"/>
              </a:defRPr>
            </a:lvl2pPr>
            <a:lvl3pPr marL="1143000" indent="-228600">
              <a:buSzPct val="100000"/>
              <a:buFont typeface="Lucida Grande"/>
              <a:buChar char="&gt;"/>
              <a:defRPr sz="1800" b="0" i="0" baseline="0">
                <a:solidFill>
                  <a:srgbClr val="E8D3A2"/>
                </a:solidFill>
                <a:latin typeface="Open Sans Light"/>
                <a:cs typeface="Open Sans Light"/>
              </a:defRPr>
            </a:lvl3pPr>
            <a:lvl4pPr>
              <a:defRPr sz="1600" b="0" i="0" baseline="0">
                <a:solidFill>
                  <a:srgbClr val="E8D3A2"/>
                </a:solidFill>
                <a:latin typeface="Open Sans Light"/>
                <a:cs typeface="Open Sans Light"/>
              </a:defRPr>
            </a:lvl4pPr>
            <a:lvl5pPr marL="2057400" indent="-228600">
              <a:buFont typeface="Lucida Grande"/>
              <a:buChar char="&gt;"/>
              <a:defRPr sz="1400" b="0" i="0" baseline="0">
                <a:solidFill>
                  <a:srgbClr val="E8D3A2"/>
                </a:solidFill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671757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rgbClr val="E8D3A2"/>
                </a:solidFill>
                <a:latin typeface="Uni Sans Regular"/>
                <a:cs typeface="Uni Sans Regular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371509"/>
            <a:ext cx="8229600" cy="992153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66763" y="1363663"/>
            <a:ext cx="1103312" cy="9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77863" y="6354763"/>
            <a:ext cx="25400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59305" y="1736725"/>
            <a:ext cx="8076956" cy="4015497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0" i="0" baseline="0">
                <a:solidFill>
                  <a:schemeClr val="bg1"/>
                </a:solidFill>
                <a:latin typeface="Open Sans Light"/>
                <a:cs typeface="Open Sans Light"/>
              </a:defRPr>
            </a:lvl1pPr>
            <a:lvl2pPr>
              <a:defRPr sz="2000" b="0" i="0" baseline="0">
                <a:solidFill>
                  <a:schemeClr val="bg1"/>
                </a:solidFill>
                <a:latin typeface="Open Sans Light"/>
                <a:cs typeface="Open Sans Light"/>
              </a:defRPr>
            </a:lvl2pPr>
            <a:lvl3pPr marL="1143000" indent="-228600">
              <a:buSzPct val="100000"/>
              <a:buFont typeface="Lucida Grande"/>
              <a:buChar char="&gt;"/>
              <a:defRPr sz="1800" b="0" i="0" baseline="0">
                <a:solidFill>
                  <a:schemeClr val="bg1"/>
                </a:solidFill>
                <a:latin typeface="Open Sans Light"/>
                <a:cs typeface="Open Sans Light"/>
              </a:defRPr>
            </a:lvl3pPr>
            <a:lvl4pPr>
              <a:defRPr sz="1600" b="0" i="0" baseline="0">
                <a:solidFill>
                  <a:schemeClr val="bg1"/>
                </a:solidFill>
                <a:latin typeface="Open Sans Light"/>
                <a:cs typeface="Open Sans Light"/>
              </a:defRPr>
            </a:lvl4pPr>
            <a:lvl5pPr marL="2057400" indent="-228600">
              <a:buFont typeface="Lucida Grande"/>
              <a:buChar char="&gt;"/>
              <a:defRPr sz="1400" b="0" i="0" baseline="0">
                <a:solidFill>
                  <a:schemeClr val="bg1"/>
                </a:solidFill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371509"/>
            <a:ext cx="8229600" cy="992153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66763" y="1363663"/>
            <a:ext cx="1103312" cy="9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77863" y="6354763"/>
            <a:ext cx="25400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hart Placeholder 11"/>
          <p:cNvSpPr>
            <a:spLocks noGrp="1"/>
          </p:cNvSpPr>
          <p:nvPr>
            <p:ph type="chart" sz="quarter" idx="12"/>
          </p:nvPr>
        </p:nvSpPr>
        <p:spPr>
          <a:xfrm>
            <a:off x="766763" y="1736725"/>
            <a:ext cx="8021637" cy="4432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1"/>
                </a:solidFill>
                <a:latin typeface="Open Sans Light"/>
                <a:cs typeface="Open Sans Light"/>
              </a:defRPr>
            </a:lvl1pPr>
          </a:lstStyle>
          <a:p>
            <a:pPr lvl="0"/>
            <a:r>
              <a:rPr lang="en-US" noProof="0" dirty="0" smtClean="0"/>
              <a:t>Click icon to add chart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371509"/>
            <a:ext cx="8229600" cy="992153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79463" y="4687888"/>
            <a:ext cx="16002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772400" y="407988"/>
            <a:ext cx="137160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92163" y="6451600"/>
            <a:ext cx="24257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685800" y="2046060"/>
            <a:ext cx="6972300" cy="2641756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66763" y="1363663"/>
            <a:ext cx="1103312" cy="9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92163" y="6451600"/>
            <a:ext cx="24257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59305" y="2320239"/>
            <a:ext cx="8197114" cy="3810086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1pPr>
            <a:lvl2pPr>
              <a:defRPr sz="20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2pPr>
            <a:lvl3pPr marL="1143000" indent="-228600">
              <a:buSzPct val="100000"/>
              <a:buFont typeface="Lucida Grande"/>
              <a:buChar char="&gt;"/>
              <a:defRPr sz="18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3pPr>
            <a:lvl4pPr>
              <a:defRPr sz="16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4pPr>
            <a:lvl5pPr marL="2057400" indent="-228600">
              <a:buFont typeface="Lucida Grande"/>
              <a:buChar char="&gt;"/>
              <a:defRPr sz="14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671757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rgbClr val="33006F"/>
                </a:solidFill>
                <a:latin typeface="Uni Sans Regular"/>
                <a:cs typeface="Uni Sans Regular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371510"/>
            <a:ext cx="8229600" cy="991998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66763" y="1363663"/>
            <a:ext cx="1103312" cy="9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92163" y="6451600"/>
            <a:ext cx="24257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59305" y="1736725"/>
            <a:ext cx="8196210" cy="4015497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1pPr>
            <a:lvl2pPr>
              <a:defRPr sz="20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2pPr>
            <a:lvl3pPr marL="1143000" indent="-228600">
              <a:buSzPct val="100000"/>
              <a:buFont typeface="Lucida Grande"/>
              <a:buChar char="&gt;"/>
              <a:defRPr sz="18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3pPr>
            <a:lvl4pPr>
              <a:defRPr sz="16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4pPr>
            <a:lvl5pPr marL="2057400" indent="-228600">
              <a:buFont typeface="Lucida Grande"/>
              <a:buChar char="&gt;"/>
              <a:defRPr sz="14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371509"/>
            <a:ext cx="8229600" cy="995965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66763" y="1363663"/>
            <a:ext cx="1103312" cy="9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92163" y="6451600"/>
            <a:ext cx="24257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hart Placeholder 11"/>
          <p:cNvSpPr>
            <a:spLocks noGrp="1"/>
          </p:cNvSpPr>
          <p:nvPr>
            <p:ph type="chart" sz="quarter" idx="12"/>
          </p:nvPr>
        </p:nvSpPr>
        <p:spPr>
          <a:xfrm>
            <a:off x="766763" y="1736725"/>
            <a:ext cx="8021637" cy="4432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rgbClr val="999999"/>
                </a:solidFill>
                <a:latin typeface="Open Sans Light"/>
                <a:cs typeface="Open Sans Light"/>
              </a:defRPr>
            </a:lvl1pPr>
          </a:lstStyle>
          <a:p>
            <a:pPr lvl="0"/>
            <a:r>
              <a:rPr lang="en-US" noProof="0" dirty="0" smtClean="0"/>
              <a:t>Click icon to add chart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371510"/>
            <a:ext cx="8229600" cy="991998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E50C8E-6172-4F9A-BE19-B7320B247B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9463" y="4716352"/>
            <a:ext cx="1600200" cy="139700"/>
          </a:xfrm>
          <a:prstGeom prst="rect">
            <a:avLst/>
          </a:prstGeom>
        </p:spPr>
      </p:pic>
      <p:pic>
        <p:nvPicPr>
          <p:cNvPr id="2" name="Picture 1" descr="W Logo_Purple_RGB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400" y="378987"/>
            <a:ext cx="1371600" cy="9235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039" y="6450899"/>
            <a:ext cx="2425295" cy="16296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85800" y="1842045"/>
            <a:ext cx="6972300" cy="2641756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pPr lvl="0"/>
            <a:r>
              <a:rPr lang="en-US" dirty="0" smtClean="0"/>
              <a:t>TITLE HERE</a:t>
            </a:r>
            <a:br>
              <a:rPr lang="en-US" dirty="0" smtClean="0"/>
            </a:br>
            <a:r>
              <a:rPr lang="en-US" dirty="0" smtClean="0"/>
              <a:t>ENCODE NORMAL</a:t>
            </a:r>
            <a:br>
              <a:rPr lang="en-US" dirty="0" smtClean="0"/>
            </a:br>
            <a:r>
              <a:rPr lang="en-US" dirty="0" smtClean="0"/>
              <a:t>BLACK, 50 PT.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30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altLang="ja-JP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altLang="ja-JP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55F0550-84B4-4042-851D-6B8911E13D23}" type="slidenum">
              <a:rPr lang="en-US" altLang="ja-JP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39012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772400" y="407988"/>
            <a:ext cx="137160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92163" y="6451600"/>
            <a:ext cx="24257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79463" y="4703763"/>
            <a:ext cx="16002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685800" y="1894008"/>
            <a:ext cx="7100643" cy="2641756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92163" y="6451600"/>
            <a:ext cx="24257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66763" y="1363663"/>
            <a:ext cx="1103312" cy="9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59305" y="2320239"/>
            <a:ext cx="8197114" cy="3810086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0" i="0" baseline="0">
                <a:solidFill>
                  <a:schemeClr val="accent1"/>
                </a:solidFill>
                <a:latin typeface="Open Sans Light"/>
                <a:cs typeface="Open Sans Light"/>
              </a:defRPr>
            </a:lvl1pPr>
            <a:lvl2pPr>
              <a:defRPr sz="2000" b="0" i="0" baseline="0">
                <a:solidFill>
                  <a:schemeClr val="accent1"/>
                </a:solidFill>
                <a:latin typeface="Open Sans Light"/>
                <a:cs typeface="Open Sans Light"/>
              </a:defRPr>
            </a:lvl2pPr>
            <a:lvl3pPr marL="1143000" indent="-228600">
              <a:buSzPct val="100000"/>
              <a:buFont typeface="Lucida Grande"/>
              <a:buChar char="&gt;"/>
              <a:defRPr sz="1800" b="0" i="0" baseline="0">
                <a:solidFill>
                  <a:schemeClr val="accent1"/>
                </a:solidFill>
                <a:latin typeface="Open Sans Light"/>
                <a:cs typeface="Open Sans Light"/>
              </a:defRPr>
            </a:lvl3pPr>
            <a:lvl4pPr>
              <a:defRPr sz="1600" b="0" i="0" baseline="0">
                <a:solidFill>
                  <a:schemeClr val="accent1"/>
                </a:solidFill>
                <a:latin typeface="Open Sans Light"/>
                <a:cs typeface="Open Sans Light"/>
              </a:defRPr>
            </a:lvl4pPr>
            <a:lvl5pPr marL="2057400" indent="-228600">
              <a:buFont typeface="Lucida Grande"/>
              <a:buChar char="&gt;"/>
              <a:defRPr sz="1400" b="0" i="0" baseline="0">
                <a:solidFill>
                  <a:schemeClr val="accent1"/>
                </a:solidFill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671757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rgbClr val="33006F"/>
                </a:solidFill>
                <a:latin typeface="Uni Sans Regular"/>
                <a:cs typeface="Uni Sans Regular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685800" y="371510"/>
            <a:ext cx="8229600" cy="991998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92163" y="6451600"/>
            <a:ext cx="24257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66763" y="1363663"/>
            <a:ext cx="1103312" cy="9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59305" y="1736725"/>
            <a:ext cx="8196210" cy="4015497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0" i="0" baseline="0">
                <a:solidFill>
                  <a:srgbClr val="33006F"/>
                </a:solidFill>
                <a:latin typeface="Open Sans Light"/>
                <a:cs typeface="Open Sans Light"/>
              </a:defRPr>
            </a:lvl1pPr>
            <a:lvl2pPr>
              <a:defRPr sz="2000" b="0" i="0" baseline="0">
                <a:solidFill>
                  <a:srgbClr val="33006F"/>
                </a:solidFill>
                <a:latin typeface="Open Sans Light"/>
                <a:cs typeface="Open Sans Light"/>
              </a:defRPr>
            </a:lvl2pPr>
            <a:lvl3pPr marL="1143000" indent="-228600">
              <a:buSzPct val="100000"/>
              <a:buFont typeface="Lucida Grande"/>
              <a:buChar char="&gt;"/>
              <a:defRPr sz="1800" b="0" i="0" baseline="0">
                <a:solidFill>
                  <a:srgbClr val="33006F"/>
                </a:solidFill>
                <a:latin typeface="Open Sans Light"/>
                <a:cs typeface="Open Sans Light"/>
              </a:defRPr>
            </a:lvl3pPr>
            <a:lvl4pPr>
              <a:defRPr sz="1600" b="0" i="0" baseline="0">
                <a:solidFill>
                  <a:srgbClr val="33006F"/>
                </a:solidFill>
                <a:latin typeface="Open Sans Light"/>
                <a:cs typeface="Open Sans Light"/>
              </a:defRPr>
            </a:lvl4pPr>
            <a:lvl5pPr marL="2057400" indent="-228600">
              <a:buFont typeface="Lucida Grande"/>
              <a:buChar char="&gt;"/>
              <a:defRPr sz="1400" b="0" i="0" baseline="0">
                <a:solidFill>
                  <a:srgbClr val="33006F"/>
                </a:solidFill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371509"/>
            <a:ext cx="8229600" cy="992153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92163" y="6451600"/>
            <a:ext cx="24257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66763" y="1363663"/>
            <a:ext cx="1103312" cy="9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hart Placeholder 11"/>
          <p:cNvSpPr>
            <a:spLocks noGrp="1"/>
          </p:cNvSpPr>
          <p:nvPr>
            <p:ph type="chart" sz="quarter" idx="12"/>
          </p:nvPr>
        </p:nvSpPr>
        <p:spPr>
          <a:xfrm>
            <a:off x="766763" y="1736725"/>
            <a:ext cx="8021637" cy="4432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rgbClr val="33006F"/>
                </a:solidFill>
                <a:latin typeface="Open Sans Light"/>
                <a:cs typeface="Open Sans Light"/>
              </a:defRPr>
            </a:lvl1pPr>
          </a:lstStyle>
          <a:p>
            <a:pPr lvl="0"/>
            <a:r>
              <a:rPr lang="en-US" noProof="0" dirty="0" smtClean="0"/>
              <a:t>Click icon to add chart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371509"/>
            <a:ext cx="8229600" cy="992153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slideLayout" Target="../slideLayouts/slideLayout8.xml"/><Relationship Id="rId5" Type="http://schemas.openxmlformats.org/officeDocument/2006/relationships/slideLayout" Target="../slideLayouts/slideLayout9.xml"/><Relationship Id="rId6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1.xml"/><Relationship Id="rId8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2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theme" Target="../theme/theme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chemeClr val="accent3"/>
            </a:gs>
            <a:gs pos="80000">
              <a:schemeClr val="accent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</p:sldLayoutIdLst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5" r:id="rId6"/>
    <p:sldLayoutId id="2147483697" r:id="rId7"/>
  </p:sldLayoutIdLst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30000">
              <a:schemeClr val="bg2"/>
            </a:gs>
            <a:gs pos="80000">
              <a:schemeClr val="accent5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</p:sldLayoutIdLst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algn="l"/>
            <a:r>
              <a:rPr lang="en-US" dirty="0" smtClean="0"/>
              <a:t>Summary &amp; Reflection on Day 1</a:t>
            </a:r>
            <a:br>
              <a:rPr lang="en-US" dirty="0" smtClean="0"/>
            </a:br>
            <a:r>
              <a:rPr lang="en-US" dirty="0" smtClean="0"/>
              <a:t>Aims for Day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endParaRPr lang="en-US" sz="24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27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457200"/>
            <a:ext cx="6035430" cy="838200"/>
          </a:xfrm>
        </p:spPr>
        <p:txBody>
          <a:bodyPr/>
          <a:lstStyle/>
          <a:p>
            <a:pPr algn="l"/>
            <a:r>
              <a:rPr lang="en-US" sz="3200" dirty="0" smtClean="0"/>
              <a:t>Framework &amp; logic model </a:t>
            </a:r>
            <a:br>
              <a:rPr lang="en-US" sz="3200" dirty="0" smtClean="0"/>
            </a:br>
            <a:r>
              <a:rPr lang="en-US" sz="3200" dirty="0" smtClean="0"/>
              <a:t>• for inclusive [</a:t>
            </a:r>
            <a:r>
              <a:rPr lang="en-US" sz="3200" dirty="0" smtClean="0">
                <a:solidFill>
                  <a:srgbClr val="FF0000"/>
                </a:solidFill>
              </a:rPr>
              <a:t>application</a:t>
            </a:r>
            <a:r>
              <a:rPr lang="en-US" sz="3200" dirty="0" smtClean="0"/>
              <a:t>: teaching, physical spaces, services, or ICT] </a:t>
            </a:r>
            <a:br>
              <a:rPr lang="en-US" sz="3200" dirty="0" smtClean="0"/>
            </a:br>
            <a:r>
              <a:rPr lang="en-US" sz="3200" dirty="0" smtClean="0"/>
              <a:t>• at [</a:t>
            </a:r>
            <a:r>
              <a:rPr lang="en-US" sz="3200" dirty="0" smtClean="0">
                <a:solidFill>
                  <a:srgbClr val="FF0000"/>
                </a:solidFill>
              </a:rPr>
              <a:t>institution</a:t>
            </a:r>
            <a:r>
              <a:rPr lang="en-US" sz="3200" dirty="0" smtClean="0"/>
              <a:t>]:</a:t>
            </a:r>
            <a:endParaRPr lang="en-US" sz="3200" dirty="0"/>
          </a:p>
        </p:txBody>
      </p:sp>
      <p:pic>
        <p:nvPicPr>
          <p:cNvPr id="6" name="Picture 5" descr="Words down a column: values, goal, definition, scope of application, principles, guidelines, exemplary practices, process, evaluation, support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799" y="296314"/>
            <a:ext cx="1219894" cy="2599286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518224986"/>
              </p:ext>
            </p:extLst>
          </p:nvPr>
        </p:nvGraphicFramePr>
        <p:xfrm>
          <a:off x="732692" y="2731759"/>
          <a:ext cx="804593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267200" y="4114800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 b="1" dirty="0">
                <a:solidFill>
                  <a:schemeClr val="bg2"/>
                </a:solidFill>
                <a:latin typeface="Calibri"/>
                <a:cs typeface="Calibri"/>
              </a:rPr>
              <a:t>Inputs:</a:t>
            </a:r>
          </a:p>
          <a:p>
            <a:pPr lvl="0"/>
            <a:r>
              <a:rPr lang="en-US" sz="1200" dirty="0" smtClean="0">
                <a:solidFill>
                  <a:schemeClr val="accent2"/>
                </a:solidFill>
                <a:latin typeface="+mn-lt"/>
                <a:cs typeface="Calibri"/>
              </a:rPr>
              <a:t>Top-down, </a:t>
            </a:r>
            <a:br>
              <a:rPr lang="en-US" sz="1200" dirty="0" smtClean="0">
                <a:solidFill>
                  <a:schemeClr val="accent2"/>
                </a:solidFill>
                <a:latin typeface="+mn-lt"/>
                <a:cs typeface="Calibri"/>
              </a:rPr>
            </a:br>
            <a:r>
              <a:rPr lang="en-US" sz="1200" dirty="0" smtClean="0">
                <a:solidFill>
                  <a:schemeClr val="accent2"/>
                </a:solidFill>
                <a:latin typeface="+mn-lt"/>
                <a:cs typeface="Calibri"/>
              </a:rPr>
              <a:t>  bottom-up </a:t>
            </a:r>
            <a:br>
              <a:rPr lang="en-US" sz="1200" dirty="0" smtClean="0">
                <a:solidFill>
                  <a:schemeClr val="accent2"/>
                </a:solidFill>
                <a:latin typeface="+mn-lt"/>
                <a:cs typeface="Calibri"/>
              </a:rPr>
            </a:br>
            <a:r>
              <a:rPr lang="en-US" sz="1200" dirty="0" smtClean="0">
                <a:solidFill>
                  <a:schemeClr val="accent2"/>
                </a:solidFill>
                <a:latin typeface="+mn-lt"/>
                <a:cs typeface="Calibri"/>
              </a:rPr>
              <a:t>  support</a:t>
            </a:r>
          </a:p>
          <a:p>
            <a:pPr lvl="0"/>
            <a:r>
              <a:rPr lang="en-US" sz="1200" dirty="0" smtClean="0">
                <a:solidFill>
                  <a:schemeClr val="accent2"/>
                </a:solidFill>
                <a:latin typeface="+mn-lt"/>
                <a:cs typeface="Calibri"/>
              </a:rPr>
              <a:t>Staff</a:t>
            </a:r>
          </a:p>
          <a:p>
            <a:pPr lvl="0"/>
            <a:r>
              <a:rPr lang="en-US" sz="1200" dirty="0" smtClean="0">
                <a:solidFill>
                  <a:schemeClr val="accent2"/>
                </a:solidFill>
                <a:latin typeface="+mn-lt"/>
                <a:cs typeface="Calibri"/>
              </a:rPr>
              <a:t>Funding</a:t>
            </a:r>
            <a:endParaRPr lang="en-US" sz="1200" dirty="0">
              <a:solidFill>
                <a:schemeClr val="accent2"/>
              </a:solidFill>
              <a:latin typeface="+mn-lt"/>
              <a:cs typeface="Calibri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7010400" y="5638800"/>
            <a:ext cx="0" cy="76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3581400" y="6400800"/>
            <a:ext cx="3429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3581400" y="5638800"/>
            <a:ext cx="0" cy="76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54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algn="l"/>
            <a:r>
              <a:rPr lang="en-US" dirty="0" smtClean="0"/>
              <a:t>Participant Panel: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r>
              <a:rPr lang="en-US" sz="2800" dirty="0" smtClean="0">
                <a:solidFill>
                  <a:srgbClr val="000000"/>
                </a:solidFill>
              </a:rPr>
              <a:t>What are the design issues regarding ICT with respect to the institution &amp; students with disabilities in post-secondary education?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And, how if at all do models &amp; frameworks contribute to resolving design issues?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27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algn="l"/>
            <a:r>
              <a:rPr lang="en-US" dirty="0" smtClean="0"/>
              <a:t>Participant Panel: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r>
              <a:rPr lang="en-US" sz="2800" dirty="0" smtClean="0">
                <a:solidFill>
                  <a:srgbClr val="000000"/>
                </a:solidFill>
              </a:rPr>
              <a:t>What are the design issues regarding ICT with respect to the institution &amp; students with disabilities in post-secondary education?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And, how if at all do models &amp; frameworks contribute to resolving design issues?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29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algn="l"/>
            <a:r>
              <a:rPr lang="en-US" dirty="0" smtClean="0"/>
              <a:t>Participant Panel: Transition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r>
              <a:rPr lang="en-US" sz="2800" dirty="0" smtClean="0">
                <a:solidFill>
                  <a:srgbClr val="000000"/>
                </a:solidFill>
              </a:rPr>
              <a:t>What are the ICT issues related to transition to employment for students with disabilities?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And, how if at all do models &amp; frameworks contribute to resolving these issues?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algn="l"/>
            <a:r>
              <a:rPr lang="en-US" dirty="0" smtClean="0"/>
              <a:t>Participant Panel: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r>
              <a:rPr lang="en-US" sz="2800" dirty="0" smtClean="0">
                <a:solidFill>
                  <a:srgbClr val="000000"/>
                </a:solidFill>
              </a:rPr>
              <a:t>What are student experiences of how the support &amp; delivery of ICT has impacted learning &amp; transitions between education levels &amp; to employment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36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8001000" cy="1295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000090"/>
                </a:solidFill>
              </a:rPr>
              <a:t>Input from </a:t>
            </a:r>
            <a:r>
              <a:rPr lang="en-US" dirty="0" smtClean="0">
                <a:solidFill>
                  <a:srgbClr val="000090"/>
                </a:solidFill>
              </a:rPr>
              <a:t>students RE issues</a:t>
            </a:r>
            <a:r>
              <a:rPr lang="en-US" dirty="0" smtClean="0">
                <a:solidFill>
                  <a:srgbClr val="000090"/>
                </a:solidFill>
              </a:rPr>
              <a:t>: </a:t>
            </a:r>
            <a:br>
              <a:rPr lang="en-US" dirty="0" smtClean="0">
                <a:solidFill>
                  <a:srgbClr val="000090"/>
                </a:solidFill>
              </a:rPr>
            </a:b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800600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Your school may not provide 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the assistive technology (AT). </a:t>
            </a:r>
          </a:p>
          <a:p>
            <a:r>
              <a:rPr lang="en-US" dirty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AT prices are high because of low volume in sales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.</a:t>
            </a:r>
          </a:p>
          <a:p>
            <a:r>
              <a:rPr lang="en-US" dirty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Often AT does not integrate well with mainstream ICT because they aren't made with each other in mind. </a:t>
            </a:r>
            <a:endParaRPr lang="en-US" dirty="0" smtClean="0">
              <a:solidFill>
                <a:schemeClr val="accent4">
                  <a:lumMod val="10000"/>
                </a:schemeClr>
              </a:solidFill>
              <a:latin typeface="Arial"/>
              <a:cs typeface="Arial"/>
            </a:endParaRPr>
          </a:p>
          <a:p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The computers </a:t>
            </a:r>
            <a:r>
              <a:rPr lang="en-US" dirty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may not have the 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software that </a:t>
            </a:r>
            <a:r>
              <a:rPr lang="en-US" dirty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you need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.</a:t>
            </a:r>
            <a:endParaRPr lang="en-US" dirty="0">
              <a:solidFill>
                <a:schemeClr val="accent4">
                  <a:lumMod val="1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420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153400" cy="1295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000090"/>
                </a:solidFill>
              </a:rPr>
              <a:t>Input from </a:t>
            </a:r>
            <a:r>
              <a:rPr lang="en-US" dirty="0">
                <a:solidFill>
                  <a:srgbClr val="000090"/>
                </a:solidFill>
              </a:rPr>
              <a:t>students RE issues</a:t>
            </a:r>
            <a:r>
              <a:rPr lang="en-US" dirty="0" smtClean="0">
                <a:solidFill>
                  <a:srgbClr val="000090"/>
                </a:solidFill>
              </a:rPr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5029200"/>
          </a:xfrm>
        </p:spPr>
        <p:txBody>
          <a:bodyPr/>
          <a:lstStyle/>
          <a:p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Most videos are not captioned.</a:t>
            </a:r>
          </a:p>
          <a:p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Images, PDFs, websites are often </a:t>
            </a:r>
            <a:r>
              <a:rPr lang="en-US" dirty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not 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accessible.</a:t>
            </a:r>
          </a:p>
          <a:p>
            <a:r>
              <a:rPr lang="en-US" dirty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A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ccessibility should </a:t>
            </a:r>
            <a:r>
              <a:rPr lang="en-US" dirty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be an important component for 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all ICT, not </a:t>
            </a:r>
            <a:r>
              <a:rPr lang="en-US" dirty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tacked on at the end as an afterthought or a 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“feature.”</a:t>
            </a:r>
          </a:p>
        </p:txBody>
      </p:sp>
    </p:spTree>
    <p:extLst>
      <p:ext uri="{BB962C8B-B14F-4D97-AF65-F5344CB8AC3E}">
        <p14:creationId xmlns:p14="http://schemas.microsoft.com/office/powerpoint/2010/main" val="387918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algn="l"/>
            <a:r>
              <a:rPr lang="en-US" sz="3600" dirty="0" smtClean="0"/>
              <a:t>Anthony</a:t>
            </a:r>
            <a:br>
              <a:rPr lang="en-US" sz="3600" dirty="0" smtClean="0"/>
            </a:br>
            <a:r>
              <a:rPr lang="en-US" sz="3600" dirty="0" smtClean="0"/>
              <a:t>AT Specialist</a:t>
            </a:r>
            <a:br>
              <a:rPr lang="en-US" sz="3600" dirty="0" smtClean="0"/>
            </a:br>
            <a:r>
              <a:rPr lang="en-US" sz="3600" dirty="0" err="1" smtClean="0"/>
              <a:t>Prentke</a:t>
            </a:r>
            <a:r>
              <a:rPr lang="en-US" sz="3600" dirty="0" smtClean="0"/>
              <a:t> </a:t>
            </a:r>
            <a:r>
              <a:rPr lang="en-US" sz="3600" dirty="0" err="1" smtClean="0"/>
              <a:t>Romich</a:t>
            </a:r>
            <a:r>
              <a:rPr lang="en-US" sz="3600" dirty="0" smtClean="0"/>
              <a:t> Co.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2209800"/>
            <a:ext cx="4343400" cy="41148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g</a:t>
            </a:r>
            <a:r>
              <a:rPr lang="en-US" dirty="0" smtClean="0">
                <a:solidFill>
                  <a:srgbClr val="000000"/>
                </a:solidFill>
              </a:rPr>
              <a:t>rammar/spell checkers</a:t>
            </a:r>
          </a:p>
          <a:p>
            <a:r>
              <a:rPr lang="en-US" dirty="0">
                <a:solidFill>
                  <a:srgbClr val="000000"/>
                </a:solidFill>
              </a:rPr>
              <a:t>s</a:t>
            </a:r>
            <a:r>
              <a:rPr lang="en-US" dirty="0" smtClean="0">
                <a:solidFill>
                  <a:srgbClr val="000000"/>
                </a:solidFill>
              </a:rPr>
              <a:t>ynthesized voice on communication device</a:t>
            </a:r>
          </a:p>
          <a:p>
            <a:r>
              <a:rPr lang="en-US" dirty="0">
                <a:solidFill>
                  <a:srgbClr val="000000"/>
                </a:solidFill>
              </a:rPr>
              <a:t>t</a:t>
            </a:r>
            <a:r>
              <a:rPr lang="en-US" dirty="0" smtClean="0">
                <a:solidFill>
                  <a:srgbClr val="000000"/>
                </a:solidFill>
              </a:rPr>
              <a:t>ouch screen</a:t>
            </a:r>
          </a:p>
          <a:p>
            <a:r>
              <a:rPr lang="en-US" dirty="0">
                <a:solidFill>
                  <a:srgbClr val="000000"/>
                </a:solidFill>
              </a:rPr>
              <a:t>c</a:t>
            </a:r>
            <a:r>
              <a:rPr lang="en-US" dirty="0" smtClean="0">
                <a:solidFill>
                  <a:srgbClr val="000000"/>
                </a:solidFill>
              </a:rPr>
              <a:t>omputer-based environmental control, phone access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F57BB8-01A0-1E4D-8FCC-EABFB508F1AB}" type="slidenum">
              <a:rPr lang="en-US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6" name="Picture 5" descr="Picture of Anthony with a touch screen communication device attached to his wheelchai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0" y="0"/>
            <a:ext cx="4294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68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7848600" cy="838200"/>
          </a:xfrm>
        </p:spPr>
        <p:txBody>
          <a:bodyPr/>
          <a:lstStyle/>
          <a:p>
            <a:pPr algn="l"/>
            <a:r>
              <a:rPr lang="en-US" altLang="ja-JP" sz="4000" dirty="0" smtClean="0">
                <a:solidFill>
                  <a:srgbClr val="000090"/>
                </a:solidFill>
              </a:rPr>
              <a:t>Anthony:</a:t>
            </a:r>
            <a:endParaRPr lang="en-US" altLang="ja-JP" sz="4000" dirty="0">
              <a:solidFill>
                <a:srgbClr val="000090"/>
              </a:solidFill>
            </a:endParaRPr>
          </a:p>
        </p:txBody>
      </p:sp>
      <p:pic>
        <p:nvPicPr>
          <p:cNvPr id="4" name="Picture 3" descr="Anthony with his touch screen communication device attached to his wheelchai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7400" y="0"/>
            <a:ext cx="4294714" cy="6858000"/>
          </a:xfrm>
          <a:prstGeom prst="rect">
            <a:avLst/>
          </a:prstGeom>
        </p:spPr>
      </p:pic>
      <p:sp>
        <p:nvSpPr>
          <p:cNvPr id="91138" name="Content Placeholder 2"/>
          <p:cNvSpPr>
            <a:spLocks noGrp="1"/>
          </p:cNvSpPr>
          <p:nvPr>
            <p:ph sz="half" idx="1"/>
          </p:nvPr>
        </p:nvSpPr>
        <p:spPr>
          <a:xfrm>
            <a:off x="0" y="1295400"/>
            <a:ext cx="5791200" cy="4800600"/>
          </a:xfrm>
        </p:spPr>
        <p:txBody>
          <a:bodyPr/>
          <a:lstStyle/>
          <a:p>
            <a:pPr marL="565150" lvl="4" indent="-336550" eaLnBrk="1" hangingPunct="1">
              <a:buFont typeface="Arial"/>
              <a:buChar char="•"/>
            </a:pPr>
            <a:r>
              <a:rPr lang="en-US" altLang="ja-JP" sz="3200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“</a:t>
            </a:r>
            <a:r>
              <a:rPr lang="en-US" sz="3200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…assistive 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&amp; mainstream technology companies need to work together in order for people with disabilities to get </a:t>
            </a:r>
            <a:r>
              <a:rPr lang="en-US" sz="3200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better 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results with their </a:t>
            </a:r>
            <a:r>
              <a:rPr lang="en-US" sz="3200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products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.</a:t>
            </a:r>
            <a:r>
              <a:rPr lang="en-US" sz="3200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“</a:t>
            </a:r>
          </a:p>
          <a:p>
            <a:pPr marL="565150" lvl="4" indent="-336550" eaLnBrk="1" hangingPunct="1">
              <a:buFont typeface="Arial"/>
              <a:buChar char="•"/>
            </a:pP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“…we need to continue </a:t>
            </a:r>
            <a:r>
              <a:rPr lang="en-US" sz="3200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/>
            </a:r>
            <a:br>
              <a:rPr lang="en-US" sz="3200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</a:br>
            <a:r>
              <a:rPr lang="en-US" sz="3200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to 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prepare future </a:t>
            </a:r>
            <a:r>
              <a:rPr lang="en-US" sz="3200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/>
            </a:r>
            <a:br>
              <a:rPr lang="en-US" sz="3200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</a:br>
            <a:r>
              <a:rPr lang="en-US" sz="3200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developers 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on </a:t>
            </a:r>
            <a:r>
              <a:rPr lang="en-US" sz="3200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/>
            </a:r>
            <a:br>
              <a:rPr lang="en-US" sz="3200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</a:br>
            <a:r>
              <a:rPr lang="en-US" sz="3200" dirty="0" smtClean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accessibility 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Arial"/>
                <a:cs typeface="Arial"/>
              </a:rPr>
              <a:t>issues.” </a:t>
            </a:r>
          </a:p>
        </p:txBody>
      </p:sp>
    </p:spTree>
    <p:extLst>
      <p:ext uri="{BB962C8B-B14F-4D97-AF65-F5344CB8AC3E}">
        <p14:creationId xmlns:p14="http://schemas.microsoft.com/office/powerpoint/2010/main" val="223710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algn="l"/>
            <a:r>
              <a:rPr lang="en-US" dirty="0" smtClean="0"/>
              <a:t>World Café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marL="0" indent="0">
              <a:buNone/>
            </a:pP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27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 of hands rais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484" y="1788180"/>
            <a:ext cx="7619516" cy="507044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609600"/>
            <a:ext cx="7543800" cy="1143000"/>
          </a:xfrm>
        </p:spPr>
        <p:txBody>
          <a:bodyPr/>
          <a:lstStyle/>
          <a:p>
            <a:pPr algn="l"/>
            <a:r>
              <a:rPr lang="en-US" dirty="0" smtClean="0"/>
              <a:t>Q&amp;A, 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5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UW Brand">
      <a:dk1>
        <a:srgbClr val="33006F"/>
      </a:dk1>
      <a:lt1>
        <a:srgbClr val="E8D3A2"/>
      </a:lt1>
      <a:dk2>
        <a:srgbClr val="33006F"/>
      </a:dk2>
      <a:lt2>
        <a:srgbClr val="FFFFFF"/>
      </a:lt2>
      <a:accent1>
        <a:srgbClr val="33006F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UW Brand">
      <a:dk1>
        <a:srgbClr val="33006F"/>
      </a:dk1>
      <a:lt1>
        <a:srgbClr val="E8D3A2"/>
      </a:lt1>
      <a:dk2>
        <a:srgbClr val="33006F"/>
      </a:dk2>
      <a:lt2>
        <a:srgbClr val="FFFFFF"/>
      </a:lt2>
      <a:accent1>
        <a:srgbClr val="33006F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Custom Design">
  <a:themeElements>
    <a:clrScheme name="UW Brand">
      <a:dk1>
        <a:srgbClr val="33006F"/>
      </a:dk1>
      <a:lt1>
        <a:srgbClr val="E8D3A2"/>
      </a:lt1>
      <a:dk2>
        <a:srgbClr val="33006F"/>
      </a:dk2>
      <a:lt2>
        <a:srgbClr val="FFFFFF"/>
      </a:lt2>
      <a:accent1>
        <a:srgbClr val="33006F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21694</TotalTime>
  <Words>373</Words>
  <Application>Microsoft Macintosh PowerPoint</Application>
  <PresentationFormat>On-screen Show (4:3)</PresentationFormat>
  <Paragraphs>60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Custom Design</vt:lpstr>
      <vt:lpstr>1_Custom Design</vt:lpstr>
      <vt:lpstr>2_Custom Design</vt:lpstr>
      <vt:lpstr>Summary &amp; Reflection on Day 1 Aims for Day 2</vt:lpstr>
      <vt:lpstr>Framework &amp; logic model  • for inclusive [application: teaching, physical spaces, services, or ICT]  • at [institution]:</vt:lpstr>
      <vt:lpstr>Participant Panel: Design</vt:lpstr>
      <vt:lpstr>Participant Panel: Design</vt:lpstr>
      <vt:lpstr>Participant Panel: Transition</vt:lpstr>
      <vt:lpstr>Participant Panel: Students</vt:lpstr>
      <vt:lpstr>Input from students RE issues:  </vt:lpstr>
      <vt:lpstr>Input from students RE issues:</vt:lpstr>
      <vt:lpstr>Anthony AT Specialist Prentke Romich Co.</vt:lpstr>
      <vt:lpstr>Anthony:</vt:lpstr>
      <vt:lpstr>World Café</vt:lpstr>
      <vt:lpstr>Q&amp;A, Discussion</vt:lpstr>
    </vt:vector>
  </TitlesOfParts>
  <Manager/>
  <Company>University of Washington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design frameworks and models have informed my work</dc:title>
  <dc:subject/>
  <dc:creator>Sheryl Burgstahler</dc:creator>
  <cp:keywords/>
  <dc:description/>
  <cp:lastModifiedBy>DO-IT Program</cp:lastModifiedBy>
  <cp:revision>390</cp:revision>
  <cp:lastPrinted>2017-03-15T13:54:36Z</cp:lastPrinted>
  <dcterms:created xsi:type="dcterms:W3CDTF">2014-10-14T00:51:43Z</dcterms:created>
  <dcterms:modified xsi:type="dcterms:W3CDTF">2017-03-15T14:03:36Z</dcterms:modified>
  <cp:category/>
</cp:coreProperties>
</file>