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62" r:id="rId5"/>
    <p:sldId id="264" r:id="rId6"/>
    <p:sldId id="259" r:id="rId7"/>
    <p:sldId id="261" r:id="rId8"/>
    <p:sldId id="263" r:id="rId9"/>
    <p:sldId id="265" r:id="rId10"/>
    <p:sldId id="266" r:id="rId11"/>
    <p:sldId id="267" r:id="rId12"/>
    <p:sldId id="268" r:id="rId13"/>
    <p:sldId id="269" r:id="rId14"/>
    <p:sldId id="270" r:id="rId15"/>
    <p:sldId id="271" r:id="rId16"/>
    <p:sldId id="272" r:id="rId17"/>
    <p:sldId id="273"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tz.Colwell" initials="C"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4DD"/>
    <a:srgbClr val="FFE4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8043" autoAdjust="0"/>
  </p:normalViewPr>
  <p:slideViewPr>
    <p:cSldViewPr snapToGrid="0">
      <p:cViewPr>
        <p:scale>
          <a:sx n="73" d="100"/>
          <a:sy n="73" d="100"/>
        </p:scale>
        <p:origin x="-306" y="-72"/>
      </p:cViewPr>
      <p:guideLst>
        <p:guide orient="horz" pos="2160"/>
        <p:guide pos="3840"/>
      </p:guideLst>
    </p:cSldViewPr>
  </p:slideViewPr>
  <p:notesTextViewPr>
    <p:cViewPr>
      <p:scale>
        <a:sx n="1" d="1"/>
        <a:sy n="1" d="1"/>
      </p:scale>
      <p:origin x="0" y="0"/>
    </p:cViewPr>
  </p:notesTextViewPr>
  <p:notesViewPr>
    <p:cSldViewPr snapToGrid="0">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2325B-2B55-496E-A606-8CD754F5B3A2}" type="datetimeFigureOut">
              <a:rPr lang="en-GB" smtClean="0"/>
              <a:t>10/03/2017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27B87B-DFC1-4D50-A2BE-CF5E075BF77B}" type="slidenum">
              <a:rPr lang="en-GB" smtClean="0"/>
              <a:t>‹Nr.›</a:t>
            </a:fld>
            <a:endParaRPr lang="en-GB"/>
          </a:p>
        </p:txBody>
      </p:sp>
    </p:spTree>
    <p:extLst>
      <p:ext uri="{BB962C8B-B14F-4D97-AF65-F5344CB8AC3E}">
        <p14:creationId xmlns:p14="http://schemas.microsoft.com/office/powerpoint/2010/main" val="2874390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ed-ict.com/"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www.jiscmail.ac.uk/ED-ICT"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baseline="0" dirty="0" smtClean="0"/>
          </a:p>
        </p:txBody>
      </p:sp>
      <p:sp>
        <p:nvSpPr>
          <p:cNvPr id="4" name="Slide Number Placeholder 3"/>
          <p:cNvSpPr>
            <a:spLocks noGrp="1"/>
          </p:cNvSpPr>
          <p:nvPr>
            <p:ph type="sldNum" sz="quarter" idx="10"/>
          </p:nvPr>
        </p:nvSpPr>
        <p:spPr/>
        <p:txBody>
          <a:bodyPr/>
          <a:lstStyle/>
          <a:p>
            <a:fld id="{4527B87B-DFC1-4D50-A2BE-CF5E075BF77B}" type="slidenum">
              <a:rPr lang="en-GB" smtClean="0"/>
              <a:t>2</a:t>
            </a:fld>
            <a:endParaRPr lang="en-GB"/>
          </a:p>
        </p:txBody>
      </p:sp>
    </p:spTree>
    <p:extLst>
      <p:ext uri="{BB962C8B-B14F-4D97-AF65-F5344CB8AC3E}">
        <p14:creationId xmlns:p14="http://schemas.microsoft.com/office/powerpoint/2010/main" val="934441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aim of the Ed-ICT International network is to explore the role that ICTs—including computers, mobile devices, assistive technologies, online learning, and social networking sites—play or could play in creating barriers and mitigating disadvantages that students with disabilities in post-compulsory education experience both generally and specifically in relation to social, emotional and educational outcomes. The network will also examine how practices of educators and other stakeholders can craft successful and supportive relationships between learners with disabilities and ICT. The network will:</a:t>
            </a:r>
          </a:p>
          <a:p>
            <a:r>
              <a:rPr lang="en-GB" sz="1200" b="1"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Synthesise and compare</a:t>
            </a:r>
            <a:r>
              <a:rPr lang="en-GB" sz="1200" kern="1200" dirty="0" smtClean="0">
                <a:solidFill>
                  <a:schemeClr val="tx1"/>
                </a:solidFill>
                <a:effectLst/>
                <a:latin typeface="+mn-lt"/>
                <a:ea typeface="+mn-ea"/>
                <a:cs typeface="+mn-cs"/>
              </a:rPr>
              <a:t> the available research evidence across the five countries regarding the relationship between students with disabilities, ICTs and post-compulsory education;</a:t>
            </a:r>
          </a:p>
          <a:p>
            <a:pPr lvl="0"/>
            <a:r>
              <a:rPr lang="en-GB" sz="1200" b="1" kern="1200" dirty="0" smtClean="0">
                <a:solidFill>
                  <a:schemeClr val="tx1"/>
                </a:solidFill>
                <a:effectLst/>
                <a:latin typeface="+mn-lt"/>
                <a:ea typeface="+mn-ea"/>
                <a:cs typeface="+mn-cs"/>
              </a:rPr>
              <a:t>Construct theoretical explanations </a:t>
            </a:r>
            <a:r>
              <a:rPr lang="en-GB" sz="1200" kern="1200" dirty="0" smtClean="0">
                <a:solidFill>
                  <a:schemeClr val="tx1"/>
                </a:solidFill>
                <a:effectLst/>
                <a:latin typeface="+mn-lt"/>
                <a:ea typeface="+mn-ea"/>
                <a:cs typeface="+mn-cs"/>
              </a:rPr>
              <a:t>for why ICTs have not achieved the dramatic reductions in discrimination, disadvantage and exclusion hoped for when equality and discrimination related laws were published across the five countries;</a:t>
            </a:r>
          </a:p>
          <a:p>
            <a:pPr lvl="0"/>
            <a:r>
              <a:rPr lang="en-GB" sz="1200" b="1" kern="1200" dirty="0" smtClean="0">
                <a:solidFill>
                  <a:schemeClr val="tx1"/>
                </a:solidFill>
                <a:effectLst/>
                <a:latin typeface="+mn-lt"/>
                <a:ea typeface="+mn-ea"/>
                <a:cs typeface="+mn-cs"/>
              </a:rPr>
              <a:t>Provide new perspectives about potential future solutions </a:t>
            </a:r>
            <a:r>
              <a:rPr lang="en-GB" sz="1200" kern="1200" dirty="0" smtClean="0">
                <a:solidFill>
                  <a:schemeClr val="tx1"/>
                </a:solidFill>
                <a:effectLst/>
                <a:latin typeface="+mn-lt"/>
                <a:ea typeface="+mn-ea"/>
                <a:cs typeface="+mn-cs"/>
              </a:rPr>
              <a:t>regarding how post-compulsory education institutions can better use ICTs to remove the ongoing problems of disadvantage and exclusion of students with disabilities.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In order to meet these objectives we will hold five international symposia over the next three years, each with one of the following broad themes:</a:t>
            </a:r>
          </a:p>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Effective models and frameworks</a:t>
            </a:r>
          </a:p>
          <a:p>
            <a:pPr lvl="0"/>
            <a:r>
              <a:rPr lang="en-GB" sz="1200" kern="1200" dirty="0" smtClean="0">
                <a:solidFill>
                  <a:schemeClr val="tx1"/>
                </a:solidFill>
                <a:effectLst/>
                <a:latin typeface="+mn-lt"/>
                <a:ea typeface="+mn-ea"/>
                <a:cs typeface="+mn-cs"/>
              </a:rPr>
              <a:t>New perspectives</a:t>
            </a:r>
          </a:p>
          <a:p>
            <a:pPr lvl="0"/>
            <a:r>
              <a:rPr lang="en-GB" sz="1200" kern="1200" dirty="0" smtClean="0">
                <a:solidFill>
                  <a:schemeClr val="tx1"/>
                </a:solidFill>
                <a:effectLst/>
                <a:latin typeface="+mn-lt"/>
                <a:ea typeface="+mn-ea"/>
                <a:cs typeface="+mn-cs"/>
              </a:rPr>
              <a:t>New designs</a:t>
            </a:r>
          </a:p>
          <a:p>
            <a:pPr lvl="0"/>
            <a:r>
              <a:rPr lang="en-GB" sz="1200" kern="1200" dirty="0" smtClean="0">
                <a:solidFill>
                  <a:schemeClr val="tx1"/>
                </a:solidFill>
                <a:effectLst/>
                <a:latin typeface="+mn-lt"/>
                <a:ea typeface="+mn-ea"/>
                <a:cs typeface="+mn-cs"/>
              </a:rPr>
              <a:t>Effective practices</a:t>
            </a:r>
          </a:p>
          <a:p>
            <a:pPr lvl="0"/>
            <a:r>
              <a:rPr lang="en-GB" sz="1200" kern="1200" dirty="0" smtClean="0">
                <a:solidFill>
                  <a:schemeClr val="tx1"/>
                </a:solidFill>
                <a:effectLst/>
                <a:latin typeface="+mn-lt"/>
                <a:ea typeface="+mn-ea"/>
                <a:cs typeface="+mn-cs"/>
              </a:rPr>
              <a:t>New solutions.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For each symposium, we will accept 20 stakeholders from the host country. They will include members of the following groups: students with disabilities; faculty and professionals responsible for faculty/staff development; professionals responsible for support services for students with disabilities; campus information technology staff; digital textbook and resource publishers; and senior institutional administrators.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All outputs from our symposia will be available from our website: </a:t>
            </a:r>
            <a:r>
              <a:rPr lang="en-GB" sz="1200" u="sng" kern="1200" dirty="0" smtClean="0">
                <a:solidFill>
                  <a:schemeClr val="tx1"/>
                </a:solidFill>
                <a:effectLst/>
                <a:latin typeface="+mn-lt"/>
                <a:ea typeface="+mn-ea"/>
                <a:cs typeface="+mn-cs"/>
                <a:hlinkClick r:id="rId3"/>
              </a:rPr>
              <a:t>http://ed-ict.com</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There is an email discussion list to support conversations outside of the symposia: To join please go to: </a:t>
            </a:r>
            <a:r>
              <a:rPr lang="en-GB" sz="1200" u="sng" kern="1200" dirty="0" smtClean="0">
                <a:solidFill>
                  <a:schemeClr val="tx1"/>
                </a:solidFill>
                <a:effectLst/>
                <a:latin typeface="+mn-lt"/>
                <a:ea typeface="+mn-ea"/>
                <a:cs typeface="+mn-cs"/>
                <a:hlinkClick r:id="rId4"/>
              </a:rPr>
              <a:t>www.jiscmail.ac.uk/ED-ICT</a:t>
            </a:r>
            <a:endParaRPr lang="en-GB" dirty="0"/>
          </a:p>
        </p:txBody>
      </p:sp>
      <p:sp>
        <p:nvSpPr>
          <p:cNvPr id="4" name="Slide Number Placeholder 3"/>
          <p:cNvSpPr>
            <a:spLocks noGrp="1"/>
          </p:cNvSpPr>
          <p:nvPr>
            <p:ph type="sldNum" sz="quarter" idx="10"/>
          </p:nvPr>
        </p:nvSpPr>
        <p:spPr/>
        <p:txBody>
          <a:bodyPr/>
          <a:lstStyle/>
          <a:p>
            <a:fld id="{4527B87B-DFC1-4D50-A2BE-CF5E075BF77B}" type="slidenum">
              <a:rPr lang="en-GB" smtClean="0"/>
              <a:t>3</a:t>
            </a:fld>
            <a:endParaRPr lang="en-GB"/>
          </a:p>
        </p:txBody>
      </p:sp>
    </p:spTree>
    <p:extLst>
      <p:ext uri="{BB962C8B-B14F-4D97-AF65-F5344CB8AC3E}">
        <p14:creationId xmlns:p14="http://schemas.microsoft.com/office/powerpoint/2010/main" val="3769895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527B87B-DFC1-4D50-A2BE-CF5E075BF77B}" type="slidenum">
              <a:rPr lang="en-GB" smtClean="0"/>
              <a:t>4</a:t>
            </a:fld>
            <a:endParaRPr lang="en-GB"/>
          </a:p>
        </p:txBody>
      </p:sp>
    </p:spTree>
    <p:extLst>
      <p:ext uri="{BB962C8B-B14F-4D97-AF65-F5344CB8AC3E}">
        <p14:creationId xmlns:p14="http://schemas.microsoft.com/office/powerpoint/2010/main" val="3000322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In my exploration and examination of what models and frameworks were designed specifically to apply to post-secondary contexts I have identified nine models or frameworks. The majority have been developed by UK or European researchers and practitioners. The one US model, Universal Design, is however the most widely cited and dominates the discourses. It was not always clear the models were being used to describe current practice (what is currently happening) or to proscribe best practice (what should be happening).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 models and frameworks also differ from one another is that some focus on the product or thing that needs to be made accessible and some focus on the context in which accessibility practice needs to develop. This binary distinction has been conceptualised by </a:t>
            </a:r>
            <a:r>
              <a:rPr lang="en-GB" sz="1200" kern="1200" dirty="0" err="1" smtClean="0">
                <a:solidFill>
                  <a:schemeClr val="tx1"/>
                </a:solidFill>
                <a:effectLst/>
                <a:latin typeface="+mn-lt"/>
                <a:ea typeface="+mn-ea"/>
                <a:cs typeface="+mn-cs"/>
              </a:rPr>
              <a:t>Burgstahler</a:t>
            </a:r>
            <a:r>
              <a:rPr lang="en-GB" sz="1200" kern="1200" dirty="0" smtClean="0">
                <a:solidFill>
                  <a:schemeClr val="tx1"/>
                </a:solidFill>
                <a:effectLst/>
                <a:latin typeface="+mn-lt"/>
                <a:ea typeface="+mn-ea"/>
                <a:cs typeface="+mn-cs"/>
              </a:rPr>
              <a:t> (DO-IT, </a:t>
            </a:r>
            <a:r>
              <a:rPr lang="en-GB" sz="1200" kern="1200" dirty="0" err="1" smtClean="0">
                <a:solidFill>
                  <a:schemeClr val="tx1"/>
                </a:solidFill>
                <a:effectLst/>
                <a:latin typeface="+mn-lt"/>
                <a:ea typeface="+mn-ea"/>
                <a:cs typeface="+mn-cs"/>
              </a:rPr>
              <a:t>n.d.</a:t>
            </a:r>
            <a:r>
              <a:rPr lang="en-GB" sz="1200" kern="1200" dirty="0" smtClean="0">
                <a:solidFill>
                  <a:schemeClr val="tx1"/>
                </a:solidFill>
                <a:effectLst/>
                <a:latin typeface="+mn-lt"/>
                <a:ea typeface="+mn-ea"/>
                <a:cs typeface="+mn-cs"/>
              </a:rPr>
              <a:t> a) as the difference between focusing on the micro and the macro level. Writing in the context of the universal design model she argues that one needs to look at universal design’s application on both a micro and macro level in instruction. For </a:t>
            </a:r>
            <a:r>
              <a:rPr lang="en-GB" sz="1200" kern="1200" dirty="0" err="1" smtClean="0">
                <a:solidFill>
                  <a:schemeClr val="tx1"/>
                </a:solidFill>
                <a:effectLst/>
                <a:latin typeface="+mn-lt"/>
                <a:ea typeface="+mn-ea"/>
                <a:cs typeface="+mn-cs"/>
              </a:rPr>
              <a:t>Burghstahler</a:t>
            </a:r>
            <a:r>
              <a:rPr lang="en-GB" sz="1200" kern="1200" dirty="0" smtClean="0">
                <a:solidFill>
                  <a:schemeClr val="tx1"/>
                </a:solidFill>
                <a:effectLst/>
                <a:latin typeface="+mn-lt"/>
                <a:ea typeface="+mn-ea"/>
                <a:cs typeface="+mn-cs"/>
              </a:rPr>
              <a:t>, the macro level is applying universal design to all teaching. This involves evaluating the learning goals and objectives of a course and applying the right method of teaching for each goal. The micro level focuses on the detail of making resources accessible. I wish to extend and adapt this argument to suggest that models and frameworks in post-secondary education can be distinguished by whether they focus on three different levels: The micro, the </a:t>
            </a:r>
            <a:r>
              <a:rPr lang="en-GB" sz="1200" kern="1200" dirty="0" err="1" smtClean="0">
                <a:solidFill>
                  <a:schemeClr val="tx1"/>
                </a:solidFill>
                <a:effectLst/>
                <a:latin typeface="+mn-lt"/>
                <a:ea typeface="+mn-ea"/>
                <a:cs typeface="+mn-cs"/>
              </a:rPr>
              <a:t>meso</a:t>
            </a:r>
            <a:r>
              <a:rPr lang="en-GB" sz="1200" kern="1200" dirty="0" smtClean="0">
                <a:solidFill>
                  <a:schemeClr val="tx1"/>
                </a:solidFill>
                <a:effectLst/>
                <a:latin typeface="+mn-lt"/>
                <a:ea typeface="+mn-ea"/>
                <a:cs typeface="+mn-cs"/>
              </a:rPr>
              <a:t> and the macro</a:t>
            </a:r>
            <a:endParaRPr lang="en-GB" dirty="0"/>
          </a:p>
        </p:txBody>
      </p:sp>
      <p:sp>
        <p:nvSpPr>
          <p:cNvPr id="4" name="Slide Number Placeholder 3"/>
          <p:cNvSpPr>
            <a:spLocks noGrp="1"/>
          </p:cNvSpPr>
          <p:nvPr>
            <p:ph type="sldNum" sz="quarter" idx="10"/>
          </p:nvPr>
        </p:nvSpPr>
        <p:spPr/>
        <p:txBody>
          <a:bodyPr/>
          <a:lstStyle/>
          <a:p>
            <a:fld id="{4527B87B-DFC1-4D50-A2BE-CF5E075BF77B}" type="slidenum">
              <a:rPr lang="en-GB" smtClean="0"/>
              <a:t>5</a:t>
            </a:fld>
            <a:endParaRPr lang="en-GB"/>
          </a:p>
        </p:txBody>
      </p:sp>
    </p:spTree>
    <p:extLst>
      <p:ext uri="{BB962C8B-B14F-4D97-AF65-F5344CB8AC3E}">
        <p14:creationId xmlns:p14="http://schemas.microsoft.com/office/powerpoint/2010/main" val="2403465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p:txBody>
      </p:sp>
      <p:sp>
        <p:nvSpPr>
          <p:cNvPr id="4" name="Slide Number Placeholder 3"/>
          <p:cNvSpPr>
            <a:spLocks noGrp="1"/>
          </p:cNvSpPr>
          <p:nvPr>
            <p:ph type="sldNum" sz="quarter" idx="10"/>
          </p:nvPr>
        </p:nvSpPr>
        <p:spPr/>
        <p:txBody>
          <a:bodyPr/>
          <a:lstStyle/>
          <a:p>
            <a:fld id="{4527B87B-DFC1-4D50-A2BE-CF5E075BF77B}" type="slidenum">
              <a:rPr lang="en-GB" smtClean="0"/>
              <a:t>6</a:t>
            </a:fld>
            <a:endParaRPr lang="en-GB"/>
          </a:p>
        </p:txBody>
      </p:sp>
    </p:spTree>
    <p:extLst>
      <p:ext uri="{BB962C8B-B14F-4D97-AF65-F5344CB8AC3E}">
        <p14:creationId xmlns:p14="http://schemas.microsoft.com/office/powerpoint/2010/main" val="2725890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Using this distinction some models and frameworks focus on just one level: </a:t>
            </a:r>
          </a:p>
          <a:p>
            <a:r>
              <a:rPr lang="en-GB" sz="1200" kern="1200" dirty="0" smtClean="0">
                <a:solidFill>
                  <a:schemeClr val="tx1"/>
                </a:solidFill>
                <a:effectLst/>
                <a:latin typeface="+mn-lt"/>
                <a:ea typeface="+mn-ea"/>
                <a:cs typeface="+mn-cs"/>
              </a:rPr>
              <a:t> </a:t>
            </a:r>
          </a:p>
          <a:p>
            <a:pPr lvl="0"/>
            <a:r>
              <a:rPr lang="en-GB" sz="1200" i="1" kern="1200" dirty="0" smtClean="0">
                <a:solidFill>
                  <a:schemeClr val="tx1"/>
                </a:solidFill>
                <a:effectLst/>
                <a:latin typeface="+mn-lt"/>
                <a:ea typeface="+mn-ea"/>
                <a:cs typeface="+mn-cs"/>
              </a:rPr>
              <a:t>Micro Level</a:t>
            </a:r>
            <a:r>
              <a:rPr lang="en-GB" sz="1200" kern="1200" dirty="0" smtClean="0">
                <a:solidFill>
                  <a:schemeClr val="tx1"/>
                </a:solidFill>
                <a:effectLst/>
                <a:latin typeface="+mn-lt"/>
                <a:ea typeface="+mn-ea"/>
                <a:cs typeface="+mn-cs"/>
              </a:rPr>
              <a:t>: Universal Design for Learning/Instruction and the Holistic Model</a:t>
            </a:r>
          </a:p>
          <a:p>
            <a:pPr lvl="0"/>
            <a:r>
              <a:rPr lang="en-GB" sz="1200" i="1" kern="1200" dirty="0" err="1" smtClean="0">
                <a:solidFill>
                  <a:schemeClr val="tx1"/>
                </a:solidFill>
                <a:effectLst/>
                <a:latin typeface="+mn-lt"/>
                <a:ea typeface="+mn-ea"/>
                <a:cs typeface="+mn-cs"/>
              </a:rPr>
              <a:t>Meso</a:t>
            </a:r>
            <a:r>
              <a:rPr lang="en-GB" sz="1200" i="1" kern="1200" dirty="0" smtClean="0">
                <a:solidFill>
                  <a:schemeClr val="tx1"/>
                </a:solidFill>
                <a:effectLst/>
                <a:latin typeface="+mn-lt"/>
                <a:ea typeface="+mn-ea"/>
                <a:cs typeface="+mn-cs"/>
              </a:rPr>
              <a:t> Level</a:t>
            </a:r>
            <a:r>
              <a:rPr lang="en-GB" sz="1200" kern="1200" dirty="0" smtClean="0">
                <a:solidFill>
                  <a:schemeClr val="tx1"/>
                </a:solidFill>
                <a:effectLst/>
                <a:latin typeface="+mn-lt"/>
                <a:ea typeface="+mn-ea"/>
                <a:cs typeface="+mn-cs"/>
              </a:rPr>
              <a:t>: Composite Practice Model, The provisional staff development model and the Model of Accessibility Services Provision.</a:t>
            </a:r>
          </a:p>
          <a:p>
            <a:pPr lvl="0"/>
            <a:r>
              <a:rPr lang="en-GB" sz="1200" i="1" kern="1200" dirty="0" smtClean="0">
                <a:solidFill>
                  <a:schemeClr val="tx1"/>
                </a:solidFill>
                <a:effectLst/>
                <a:latin typeface="+mn-lt"/>
                <a:ea typeface="+mn-ea"/>
                <a:cs typeface="+mn-cs"/>
              </a:rPr>
              <a:t>Macro Level</a:t>
            </a:r>
            <a:r>
              <a:rPr lang="en-GB" sz="1200" kern="1200" dirty="0" smtClean="0">
                <a:solidFill>
                  <a:schemeClr val="tx1"/>
                </a:solidFill>
                <a:effectLst/>
                <a:latin typeface="+mn-lt"/>
                <a:ea typeface="+mn-ea"/>
                <a:cs typeface="+mn-cs"/>
              </a:rPr>
              <a:t>: Model of Professionalism</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Other models incorporate two of the three levels. For example, the VIVID Model addresses both the micro and macro level. The Contextualised Model of Accessibility and the EU4All Model incorporate the </a:t>
            </a:r>
            <a:r>
              <a:rPr lang="en-GB" sz="1200" kern="1200" dirty="0" err="1" smtClean="0">
                <a:solidFill>
                  <a:schemeClr val="tx1"/>
                </a:solidFill>
                <a:effectLst/>
                <a:latin typeface="+mn-lt"/>
                <a:ea typeface="+mn-ea"/>
                <a:cs typeface="+mn-cs"/>
              </a:rPr>
              <a:t>meso</a:t>
            </a:r>
            <a:r>
              <a:rPr lang="en-GB" sz="1200" kern="1200" dirty="0" smtClean="0">
                <a:solidFill>
                  <a:schemeClr val="tx1"/>
                </a:solidFill>
                <a:effectLst/>
                <a:latin typeface="+mn-lt"/>
                <a:ea typeface="+mn-ea"/>
                <a:cs typeface="+mn-cs"/>
              </a:rPr>
              <a:t> and macro level. No model focused on all three levels. </a:t>
            </a:r>
          </a:p>
          <a:p>
            <a:endParaRPr lang="en-GB" dirty="0"/>
          </a:p>
        </p:txBody>
      </p:sp>
      <p:sp>
        <p:nvSpPr>
          <p:cNvPr id="4" name="Slide Number Placeholder 3"/>
          <p:cNvSpPr>
            <a:spLocks noGrp="1"/>
          </p:cNvSpPr>
          <p:nvPr>
            <p:ph type="sldNum" sz="quarter" idx="10"/>
          </p:nvPr>
        </p:nvSpPr>
        <p:spPr/>
        <p:txBody>
          <a:bodyPr/>
          <a:lstStyle/>
          <a:p>
            <a:fld id="{4527B87B-DFC1-4D50-A2BE-CF5E075BF77B}" type="slidenum">
              <a:rPr lang="en-GB" smtClean="0"/>
              <a:t>7</a:t>
            </a:fld>
            <a:endParaRPr lang="en-GB"/>
          </a:p>
        </p:txBody>
      </p:sp>
    </p:spTree>
    <p:extLst>
      <p:ext uri="{BB962C8B-B14F-4D97-AF65-F5344CB8AC3E}">
        <p14:creationId xmlns:p14="http://schemas.microsoft.com/office/powerpoint/2010/main" val="2488614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Kelly </a:t>
            </a:r>
            <a:r>
              <a:rPr lang="en-GB" sz="1200" i="1" kern="1200" dirty="0" smtClean="0">
                <a:solidFill>
                  <a:schemeClr val="tx1"/>
                </a:solidFill>
                <a:effectLst/>
                <a:latin typeface="+mn-lt"/>
                <a:ea typeface="+mn-ea"/>
                <a:cs typeface="+mn-cs"/>
              </a:rPr>
              <a:t>et al.</a:t>
            </a:r>
            <a:r>
              <a:rPr lang="en-GB" sz="1200" kern="1200" dirty="0" smtClean="0">
                <a:solidFill>
                  <a:schemeClr val="tx1"/>
                </a:solidFill>
                <a:effectLst/>
                <a:latin typeface="+mn-lt"/>
                <a:ea typeface="+mn-ea"/>
                <a:cs typeface="+mn-cs"/>
              </a:rPr>
              <a:t> (2004) propose a holistic model for e-learning accessibility, which places the learner at the centre of the development process (see Figure 1). Kelly et al. use the holistic model to argue against the pursuit of universal solutions. Instead they argue for solutions that are tailored to take into account the individual’s specific needs, institutional factors, the subject discipline and the broader cultural and political factors.  Kelly et al (2008) go on later to refine their model to argue that a learner-centric model would place learning objectives at the centre. They also articulate in more detail the context in which this might take place by emphasising that solutions will need to take into account both online and offline learning activities and resources (blended learning).  This emphasis on contextual factors is similar to some extent to the Web Accessibility Integration model. However, just as the Web Accessibility Integration model only focuses on the relationship between two potential stakeholders (designer and client) the holistic model appears to ignore the perspectives of stakeholders other than students and perhaps faculty. </a:t>
            </a:r>
          </a:p>
          <a:p>
            <a:endParaRPr lang="en-GB" dirty="0"/>
          </a:p>
        </p:txBody>
      </p:sp>
      <p:sp>
        <p:nvSpPr>
          <p:cNvPr id="4" name="Slide Number Placeholder 3"/>
          <p:cNvSpPr>
            <a:spLocks noGrp="1"/>
          </p:cNvSpPr>
          <p:nvPr>
            <p:ph type="sldNum" sz="quarter" idx="10"/>
          </p:nvPr>
        </p:nvSpPr>
        <p:spPr/>
        <p:txBody>
          <a:bodyPr/>
          <a:lstStyle/>
          <a:p>
            <a:fld id="{4527B87B-DFC1-4D50-A2BE-CF5E075BF77B}" type="slidenum">
              <a:rPr lang="en-GB" smtClean="0"/>
              <a:t>8</a:t>
            </a:fld>
            <a:endParaRPr lang="en-GB"/>
          </a:p>
        </p:txBody>
      </p:sp>
    </p:spTree>
    <p:extLst>
      <p:ext uri="{BB962C8B-B14F-4D97-AF65-F5344CB8AC3E}">
        <p14:creationId xmlns:p14="http://schemas.microsoft.com/office/powerpoint/2010/main" val="2721092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err="1" smtClean="0">
                <a:solidFill>
                  <a:schemeClr val="tx1"/>
                </a:solidFill>
                <a:effectLst/>
                <a:latin typeface="+mn-lt"/>
                <a:ea typeface="+mn-ea"/>
                <a:cs typeface="+mn-cs"/>
              </a:rPr>
              <a:t>Papadopolous</a:t>
            </a:r>
            <a:r>
              <a:rPr lang="en-GB" sz="1200" kern="1200" dirty="0" smtClean="0">
                <a:solidFill>
                  <a:schemeClr val="tx1"/>
                </a:solidFill>
                <a:effectLst/>
                <a:latin typeface="+mn-lt"/>
                <a:ea typeface="+mn-ea"/>
                <a:cs typeface="+mn-cs"/>
              </a:rPr>
              <a:t>, Pearson and Green (2012) propose a provisional staff development framework for supporting academics to develop accessible and inclusive e-materials.) There are four main elements to their framework (See Figure 4). The first is what they called </a:t>
            </a:r>
            <a:r>
              <a:rPr lang="en-GB" sz="1200" i="1" kern="1200" dirty="0" smtClean="0">
                <a:solidFill>
                  <a:schemeClr val="tx1"/>
                </a:solidFill>
                <a:effectLst/>
                <a:latin typeface="+mn-lt"/>
                <a:ea typeface="+mn-ea"/>
                <a:cs typeface="+mn-cs"/>
              </a:rPr>
              <a:t>framework components</a:t>
            </a:r>
            <a:r>
              <a:rPr lang="en-GB" sz="1200" kern="1200" dirty="0" smtClean="0">
                <a:solidFill>
                  <a:schemeClr val="tx1"/>
                </a:solidFill>
                <a:effectLst/>
                <a:latin typeface="+mn-lt"/>
                <a:ea typeface="+mn-ea"/>
                <a:cs typeface="+mn-cs"/>
              </a:rPr>
              <a:t>: raising awareness; improving understanding and improving skills. Awareness raising is the increase of the educator’s consciousness and appreciation of the barriers that disabled students face in accessing standard e-learning materials, which have not been designed with accessibility in mind. Improved understanding refers to the development of enhanced knowledge of the effect that a specific disability may have on the way student access online learning materials. Skills improvement relates to the practical information, techniques and expertise that academics require in order to be able to design and develop accessible e-learning materials. The arrow denotes the path of the process; Inclusive learning and teaching as well as accessible e-materials appear at the core of the circle, emphasising the ultimate goal of providing an accessible curriculum to students with disabilities, with the components.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 second element is the </a:t>
            </a:r>
            <a:r>
              <a:rPr lang="en-GB" sz="1200" i="1" kern="1200" dirty="0" smtClean="0">
                <a:solidFill>
                  <a:schemeClr val="tx1"/>
                </a:solidFill>
                <a:effectLst/>
                <a:latin typeface="+mn-lt"/>
                <a:ea typeface="+mn-ea"/>
                <a:cs typeface="+mn-cs"/>
              </a:rPr>
              <a:t>processes</a:t>
            </a:r>
            <a:r>
              <a:rPr lang="en-GB" sz="1200" kern="1200" dirty="0" smtClean="0">
                <a:solidFill>
                  <a:schemeClr val="tx1"/>
                </a:solidFill>
                <a:effectLst/>
                <a:latin typeface="+mn-lt"/>
                <a:ea typeface="+mn-ea"/>
                <a:cs typeface="+mn-cs"/>
              </a:rPr>
              <a:t> which are required in order to raise awareness, enhance understanding and improve skills. Papadopoulos et al. (2102) argue that sustaining motivation and experiencing and empathising with the disabled student's experience are essential in order to develop self confidence in teaching students with disabilities, embrace inclusive online practices and seek support in designing accessible learning materials. Subsequently, skills training will lead to the necessary expertise. Thirdly, Papadopoulos et al. (2012) propose a training </a:t>
            </a:r>
            <a:r>
              <a:rPr lang="en-GB" sz="1200" i="1" kern="1200" dirty="0" smtClean="0">
                <a:solidFill>
                  <a:schemeClr val="tx1"/>
                </a:solidFill>
                <a:effectLst/>
                <a:latin typeface="+mn-lt"/>
                <a:ea typeface="+mn-ea"/>
                <a:cs typeface="+mn-cs"/>
              </a:rPr>
              <a:t>procedure</a:t>
            </a:r>
            <a:r>
              <a:rPr lang="en-GB" sz="1200" kern="1200" dirty="0" smtClean="0">
                <a:solidFill>
                  <a:schemeClr val="tx1"/>
                </a:solidFill>
                <a:effectLst/>
                <a:latin typeface="+mn-lt"/>
                <a:ea typeface="+mn-ea"/>
                <a:cs typeface="+mn-cs"/>
              </a:rPr>
              <a:t> comprising two main elements, which through the adoption of the identified processes, function as a means to achieve the framework's components: Accessibility Simulations and the Tutor Accessibility Support Kit (TASK). The motivational aspect of simulations are employed to raise accessibility awareness and provide a deep understanding of the impact of specific impairments on the learning experience of disabled students, through a process of experiencing and empathising with the student experience. Whilst TASK can be used to improve skills and technical knowledge. Finally, Papadopoulos et al. (2012) argue that culture change within an institution will not occur without individual self-reflection and collaboration with others</a:t>
            </a:r>
            <a:endParaRPr lang="en-GB" dirty="0"/>
          </a:p>
        </p:txBody>
      </p:sp>
      <p:sp>
        <p:nvSpPr>
          <p:cNvPr id="4" name="Slide Number Placeholder 3"/>
          <p:cNvSpPr>
            <a:spLocks noGrp="1"/>
          </p:cNvSpPr>
          <p:nvPr>
            <p:ph type="sldNum" sz="quarter" idx="10"/>
          </p:nvPr>
        </p:nvSpPr>
        <p:spPr/>
        <p:txBody>
          <a:bodyPr/>
          <a:lstStyle/>
          <a:p>
            <a:fld id="{4527B87B-DFC1-4D50-A2BE-CF5E075BF77B}" type="slidenum">
              <a:rPr lang="en-GB" smtClean="0"/>
              <a:t>9</a:t>
            </a:fld>
            <a:endParaRPr lang="en-GB"/>
          </a:p>
        </p:txBody>
      </p:sp>
    </p:spTree>
    <p:extLst>
      <p:ext uri="{BB962C8B-B14F-4D97-AF65-F5344CB8AC3E}">
        <p14:creationId xmlns:p14="http://schemas.microsoft.com/office/powerpoint/2010/main" val="358832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premise underpinning this model, is that accessibility has a broad impact that means that as well as systems and software; organisations need to consider the policy and indeed philosophy of the organisation towards how it meets the challenge of accessibility (</a:t>
            </a:r>
            <a:r>
              <a:rPr lang="en-GB" sz="1200" kern="1200" dirty="0" err="1" smtClean="0">
                <a:solidFill>
                  <a:schemeClr val="tx1"/>
                </a:solidFill>
                <a:effectLst/>
                <a:latin typeface="+mn-lt"/>
                <a:ea typeface="+mn-ea"/>
                <a:cs typeface="+mn-cs"/>
              </a:rPr>
              <a:t>Montandon</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Arjona</a:t>
            </a:r>
            <a:r>
              <a:rPr lang="en-GB" sz="1200" kern="1200" dirty="0" smtClean="0">
                <a:solidFill>
                  <a:schemeClr val="tx1"/>
                </a:solidFill>
                <a:effectLst/>
                <a:latin typeface="+mn-lt"/>
                <a:ea typeface="+mn-ea"/>
                <a:cs typeface="+mn-cs"/>
              </a:rPr>
              <a:t>, and </a:t>
            </a:r>
            <a:r>
              <a:rPr lang="en-GB" sz="1200" kern="1200" dirty="0" err="1" smtClean="0">
                <a:solidFill>
                  <a:schemeClr val="tx1"/>
                </a:solidFill>
                <a:effectLst/>
                <a:latin typeface="+mn-lt"/>
                <a:ea typeface="+mn-ea"/>
                <a:cs typeface="+mn-cs"/>
              </a:rPr>
              <a:t>Weiermair</a:t>
            </a:r>
            <a:r>
              <a:rPr lang="en-GB" sz="1200" kern="1200" dirty="0" smtClean="0">
                <a:solidFill>
                  <a:schemeClr val="tx1"/>
                </a:solidFill>
                <a:effectLst/>
                <a:latin typeface="+mn-lt"/>
                <a:ea typeface="+mn-ea"/>
                <a:cs typeface="+mn-cs"/>
              </a:rPr>
              <a:t> 2010). It is argued that the model can help reflection on organisational direction and offers a way for an institution to benchmark itself against four tiers from initial intervention to professionalism. McAndrew et al. (2012) describe how the OU has used this model to reflect on organisation direction in relation to accessibility and to benchmark itself against four tiers of accessibility related 'professionalism'. Indicators of a low level of accessibility practice (T1) would include: responsibility and roles are unclear and ambivalent; low awareness by senior management; low levels of accessibility practice and weak legal frameworks. Indicators of an outstanding level of accessibility practice (T4) would include: responsibility and roles are clear; accessibility is a high priority; strong institutional processes and stakeholder involvement; legal frameworks are strong driver and implementation is evaluated. </a:t>
            </a:r>
          </a:p>
          <a:p>
            <a:endParaRPr lang="en-GB" dirty="0"/>
          </a:p>
        </p:txBody>
      </p:sp>
      <p:sp>
        <p:nvSpPr>
          <p:cNvPr id="4" name="Slide Number Placeholder 3"/>
          <p:cNvSpPr>
            <a:spLocks noGrp="1"/>
          </p:cNvSpPr>
          <p:nvPr>
            <p:ph type="sldNum" sz="quarter" idx="10"/>
          </p:nvPr>
        </p:nvSpPr>
        <p:spPr/>
        <p:txBody>
          <a:bodyPr/>
          <a:lstStyle/>
          <a:p>
            <a:fld id="{4527B87B-DFC1-4D50-A2BE-CF5E075BF77B}" type="slidenum">
              <a:rPr lang="en-GB" smtClean="0"/>
              <a:t>10</a:t>
            </a:fld>
            <a:endParaRPr lang="en-GB"/>
          </a:p>
        </p:txBody>
      </p:sp>
    </p:spTree>
    <p:extLst>
      <p:ext uri="{BB962C8B-B14F-4D97-AF65-F5344CB8AC3E}">
        <p14:creationId xmlns:p14="http://schemas.microsoft.com/office/powerpoint/2010/main" val="2634375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smtClean="0">
                <a:solidFill>
                  <a:schemeClr val="tx1"/>
                </a:solidFill>
                <a:effectLst/>
                <a:latin typeface="+mn-lt"/>
                <a:ea typeface="+mn-ea"/>
                <a:cs typeface="+mn-cs"/>
              </a:rPr>
              <a:t>A contextualized model of accessible e-learning practice in post-secondary education institutions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 have proposed a model of accessible e-learning practice (Seale, 2006) that takes into account: </a:t>
            </a:r>
          </a:p>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The stakeholders;</a:t>
            </a:r>
          </a:p>
          <a:p>
            <a:pPr lvl="0"/>
            <a:r>
              <a:rPr lang="en-GB" sz="1200" kern="1200" dirty="0" smtClean="0">
                <a:solidFill>
                  <a:schemeClr val="tx1"/>
                </a:solidFill>
                <a:effectLst/>
                <a:latin typeface="+mn-lt"/>
                <a:ea typeface="+mn-ea"/>
                <a:cs typeface="+mn-cs"/>
              </a:rPr>
              <a:t>The context: drivers and mediators;</a:t>
            </a:r>
          </a:p>
          <a:p>
            <a:pPr lvl="0"/>
            <a:r>
              <a:rPr lang="en-GB" sz="1200" kern="1200" dirty="0" smtClean="0">
                <a:solidFill>
                  <a:schemeClr val="tx1"/>
                </a:solidFill>
                <a:effectLst/>
                <a:latin typeface="+mn-lt"/>
                <a:ea typeface="+mn-ea"/>
                <a:cs typeface="+mn-cs"/>
              </a:rPr>
              <a:t>How the relationship between the stakeholders and the context influences the responses they make and the accessible e-learning practices that develop (see Figure 7.)</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 argue that the extent to which e-learning material and resources is accessible will be influenced by how all the stakeholders within a higher education institution respond to external drivers for accessibility such as legislation, guidelines and standards. This response will be mediated by stakeholders views and understandings of disability, accessibility and inclusion; duty and responsibility; autonomy and freedom; teamwork and community. The accessible e-learning practices that develop out of these responses will vary depending on the stakeholders and the context in which they are operating but essentially centres on taking ownership and control as well as developing personal meaning from externally imposed impersonal mandates.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Legislation will not on its own change accessible e-learning practice within a higher education institution because the stakeholders have to translate legislation into polices and strategies that are meaningful to them in the context in which they are working. Universal accessibility guidelines on their own will not change accessible e-learning practice within a higher education institution because the stakeholders have to adapt and develop the guidelines into guidelines (and tools) that are meaningful to them in the context in which they are working. Universal accessibility standards on their own will not change accessible e-learning practice within a higher education institution because the stakeholders have to define and agree what the benchmarks of best practice might be in the context in which they are working. What a model such as this stresses is that there is a ‘gap’ between the drivers for accessible e-learning and their desired outcome (accessible e-learning material). The gap between drivers and outcome needs to be ‘bridged’ by accessible e-learning practices and the stakeholders within a higher education institution help to bridge that gap.</a:t>
            </a:r>
          </a:p>
          <a:p>
            <a:endParaRPr lang="en-GB" dirty="0"/>
          </a:p>
        </p:txBody>
      </p:sp>
      <p:sp>
        <p:nvSpPr>
          <p:cNvPr id="4" name="Slide Number Placeholder 3"/>
          <p:cNvSpPr>
            <a:spLocks noGrp="1"/>
          </p:cNvSpPr>
          <p:nvPr>
            <p:ph type="sldNum" sz="quarter" idx="10"/>
          </p:nvPr>
        </p:nvSpPr>
        <p:spPr/>
        <p:txBody>
          <a:bodyPr/>
          <a:lstStyle/>
          <a:p>
            <a:fld id="{4527B87B-DFC1-4D50-A2BE-CF5E075BF77B}" type="slidenum">
              <a:rPr lang="en-GB" smtClean="0"/>
              <a:t>11</a:t>
            </a:fld>
            <a:endParaRPr lang="en-GB"/>
          </a:p>
        </p:txBody>
      </p:sp>
    </p:spTree>
    <p:extLst>
      <p:ext uri="{BB962C8B-B14F-4D97-AF65-F5344CB8AC3E}">
        <p14:creationId xmlns:p14="http://schemas.microsoft.com/office/powerpoint/2010/main" val="4165911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In the first part of this paper I compared and contrasted the range of models and frameworks that exist in the field of disability, ICT and post-secondary education. A central premise of the Ed-ICT International Network is that researchers and practitioners need to develop a critical approach to developing and implementing models and frameworks. Therefore, in this second part of the paper I will offer a framework of questions that I believe we should be asking in order to evaluate the potential of these models and frameworks to help develop practices that can, through the use of ICT successfully alleviate disadvantage and exclusion of students with disabilities. I propose three main questions that we should be asking of models and frameworks and of ourselves: </a:t>
            </a:r>
          </a:p>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How valid and efficacious are the models and frameworks?</a:t>
            </a:r>
          </a:p>
          <a:p>
            <a:pPr lvl="0"/>
            <a:r>
              <a:rPr lang="en-GB" sz="1200" kern="1200" dirty="0" smtClean="0">
                <a:solidFill>
                  <a:schemeClr val="tx1"/>
                </a:solidFill>
                <a:effectLst/>
                <a:latin typeface="+mn-lt"/>
                <a:ea typeface="+mn-ea"/>
                <a:cs typeface="+mn-cs"/>
              </a:rPr>
              <a:t>Have we carefully examined the validity and efficacy of models or are we blindly following others?</a:t>
            </a:r>
          </a:p>
          <a:p>
            <a:pPr lvl="0"/>
            <a:r>
              <a:rPr lang="en-GB" sz="1200" kern="1200" dirty="0" smtClean="0">
                <a:solidFill>
                  <a:schemeClr val="tx1"/>
                </a:solidFill>
                <a:effectLst/>
                <a:latin typeface="+mn-lt"/>
                <a:ea typeface="+mn-ea"/>
                <a:cs typeface="+mn-cs"/>
              </a:rPr>
              <a:t>Have we considered all the options?</a:t>
            </a:r>
          </a:p>
          <a:p>
            <a:endParaRPr lang="en-GB" dirty="0"/>
          </a:p>
        </p:txBody>
      </p:sp>
      <p:sp>
        <p:nvSpPr>
          <p:cNvPr id="4" name="Slide Number Placeholder 3"/>
          <p:cNvSpPr>
            <a:spLocks noGrp="1"/>
          </p:cNvSpPr>
          <p:nvPr>
            <p:ph type="sldNum" sz="quarter" idx="10"/>
          </p:nvPr>
        </p:nvSpPr>
        <p:spPr/>
        <p:txBody>
          <a:bodyPr/>
          <a:lstStyle/>
          <a:p>
            <a:fld id="{4527B87B-DFC1-4D50-A2BE-CF5E075BF77B}" type="slidenum">
              <a:rPr lang="en-GB" smtClean="0"/>
              <a:t>12</a:t>
            </a:fld>
            <a:endParaRPr lang="en-GB"/>
          </a:p>
        </p:txBody>
      </p:sp>
    </p:spTree>
    <p:extLst>
      <p:ext uri="{BB962C8B-B14F-4D97-AF65-F5344CB8AC3E}">
        <p14:creationId xmlns:p14="http://schemas.microsoft.com/office/powerpoint/2010/main" val="12111412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In judging the validity of models and frameworks we need to evaluate whether they are logically or factually sound and cogent. In order to do this I propose we examine:</a:t>
            </a:r>
          </a:p>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How were the models or frameworks derived? </a:t>
            </a:r>
          </a:p>
          <a:p>
            <a:pPr lvl="0"/>
            <a:r>
              <a:rPr lang="en-GB" sz="1200" kern="1200" dirty="0" smtClean="0">
                <a:solidFill>
                  <a:schemeClr val="tx1"/>
                </a:solidFill>
                <a:effectLst/>
                <a:latin typeface="+mn-lt"/>
                <a:ea typeface="+mn-ea"/>
                <a:cs typeface="+mn-cs"/>
              </a:rPr>
              <a:t>What evidence is there that they have improved practice or outcomes for disabled students?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In judging the efficacy of the models and frameworks we need to evaluate their capacity for producing the desired result or effect. In order to do this I propose we examine: </a:t>
            </a:r>
          </a:p>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How detailed are the models or frameworks- what is their level of granularity?</a:t>
            </a:r>
          </a:p>
          <a:p>
            <a:pPr lvl="0"/>
            <a:r>
              <a:rPr lang="en-GB" sz="1200" kern="1200" dirty="0" smtClean="0">
                <a:solidFill>
                  <a:schemeClr val="tx1"/>
                </a:solidFill>
                <a:effectLst/>
                <a:latin typeface="+mn-lt"/>
                <a:ea typeface="+mn-ea"/>
                <a:cs typeface="+mn-cs"/>
              </a:rPr>
              <a:t>Have the models and frameworks been implemented in practice? How widely have they been implemented?</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In judging the level of granularity I argue that we need to look for four different levels of detail: </a:t>
            </a:r>
          </a:p>
          <a:p>
            <a:r>
              <a:rPr lang="en-GB" sz="1200" kern="1200" dirty="0" smtClean="0">
                <a:solidFill>
                  <a:schemeClr val="tx1"/>
                </a:solidFill>
                <a:effectLst/>
                <a:latin typeface="+mn-lt"/>
                <a:ea typeface="+mn-ea"/>
                <a:cs typeface="+mn-cs"/>
              </a:rPr>
              <a:t> </a:t>
            </a:r>
          </a:p>
          <a:p>
            <a:pPr lvl="0"/>
            <a:r>
              <a:rPr lang="en-GB" sz="1200" i="1" kern="1200" dirty="0" smtClean="0">
                <a:solidFill>
                  <a:schemeClr val="tx1"/>
                </a:solidFill>
                <a:effectLst/>
                <a:latin typeface="+mn-lt"/>
                <a:ea typeface="+mn-ea"/>
                <a:cs typeface="+mn-cs"/>
              </a:rPr>
              <a:t>Level 1:</a:t>
            </a:r>
            <a:r>
              <a:rPr lang="en-GB" sz="1200" kern="1200" dirty="0" smtClean="0">
                <a:solidFill>
                  <a:schemeClr val="tx1"/>
                </a:solidFill>
                <a:effectLst/>
                <a:latin typeface="+mn-lt"/>
                <a:ea typeface="+mn-ea"/>
                <a:cs typeface="+mn-cs"/>
              </a:rPr>
              <a:t> Description of overarching principles, components and processes</a:t>
            </a:r>
          </a:p>
          <a:p>
            <a:pPr lvl="0"/>
            <a:r>
              <a:rPr lang="en-GB" sz="1200" i="1" kern="1200" dirty="0" smtClean="0">
                <a:solidFill>
                  <a:schemeClr val="tx1"/>
                </a:solidFill>
                <a:effectLst/>
                <a:latin typeface="+mn-lt"/>
                <a:ea typeface="+mn-ea"/>
                <a:cs typeface="+mn-cs"/>
              </a:rPr>
              <a:t>Level 2:</a:t>
            </a:r>
            <a:r>
              <a:rPr lang="en-GB" sz="1200" kern="1200" dirty="0" smtClean="0">
                <a:solidFill>
                  <a:schemeClr val="tx1"/>
                </a:solidFill>
                <a:effectLst/>
                <a:latin typeface="+mn-lt"/>
                <a:ea typeface="+mn-ea"/>
                <a:cs typeface="+mn-cs"/>
              </a:rPr>
              <a:t> Examples (which may be hypothetical or real) given to illuminate the principles, components and processes</a:t>
            </a:r>
          </a:p>
          <a:p>
            <a:pPr lvl="0"/>
            <a:r>
              <a:rPr lang="en-GB" sz="1200" i="1" kern="1200" dirty="0" smtClean="0">
                <a:solidFill>
                  <a:schemeClr val="tx1"/>
                </a:solidFill>
                <a:effectLst/>
                <a:latin typeface="+mn-lt"/>
                <a:ea typeface="+mn-ea"/>
                <a:cs typeface="+mn-cs"/>
              </a:rPr>
              <a:t>Level 3:</a:t>
            </a:r>
            <a:r>
              <a:rPr lang="en-GB" sz="1200" kern="1200" dirty="0" smtClean="0">
                <a:solidFill>
                  <a:schemeClr val="tx1"/>
                </a:solidFill>
                <a:effectLst/>
                <a:latin typeface="+mn-lt"/>
                <a:ea typeface="+mn-ea"/>
                <a:cs typeface="+mn-cs"/>
              </a:rPr>
              <a:t> Descriptions of  the model or framework in action- typically provided by practice-based case studies </a:t>
            </a:r>
          </a:p>
          <a:p>
            <a:pPr lvl="0"/>
            <a:r>
              <a:rPr lang="en-GB" sz="1200" i="1" kern="1200" dirty="0" smtClean="0">
                <a:solidFill>
                  <a:schemeClr val="tx1"/>
                </a:solidFill>
                <a:effectLst/>
                <a:latin typeface="+mn-lt"/>
                <a:ea typeface="+mn-ea"/>
                <a:cs typeface="+mn-cs"/>
              </a:rPr>
              <a:t>Level 4:</a:t>
            </a:r>
            <a:r>
              <a:rPr lang="en-GB" sz="1200" kern="1200" dirty="0" smtClean="0">
                <a:solidFill>
                  <a:schemeClr val="tx1"/>
                </a:solidFill>
                <a:effectLst/>
                <a:latin typeface="+mn-lt"/>
                <a:ea typeface="+mn-ea"/>
                <a:cs typeface="+mn-cs"/>
              </a:rPr>
              <a:t> Detailed critical evaluation of strengths and weaknesses of model</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Using these set of questions and criteria I have critiqued the nine models and framework that I described in part one of this paper</a:t>
            </a:r>
            <a:endParaRPr lang="en-GB" dirty="0"/>
          </a:p>
        </p:txBody>
      </p:sp>
      <p:sp>
        <p:nvSpPr>
          <p:cNvPr id="4" name="Slide Number Placeholder 3"/>
          <p:cNvSpPr>
            <a:spLocks noGrp="1"/>
          </p:cNvSpPr>
          <p:nvPr>
            <p:ph type="sldNum" sz="quarter" idx="10"/>
          </p:nvPr>
        </p:nvSpPr>
        <p:spPr/>
        <p:txBody>
          <a:bodyPr/>
          <a:lstStyle/>
          <a:p>
            <a:fld id="{4527B87B-DFC1-4D50-A2BE-CF5E075BF77B}" type="slidenum">
              <a:rPr lang="en-GB" smtClean="0"/>
              <a:t>13</a:t>
            </a:fld>
            <a:endParaRPr lang="en-GB"/>
          </a:p>
        </p:txBody>
      </p:sp>
    </p:spTree>
    <p:extLst>
      <p:ext uri="{BB962C8B-B14F-4D97-AF65-F5344CB8AC3E}">
        <p14:creationId xmlns:p14="http://schemas.microsoft.com/office/powerpoint/2010/main" val="2714763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varying quality of evidence that exists leads me to conclude that as a community we need a wide-ranging and in-depth discussion of the following: </a:t>
            </a:r>
          </a:p>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How we are defining effectiveness or success in relation to our models and frameworks;</a:t>
            </a:r>
          </a:p>
          <a:p>
            <a:pPr lvl="0"/>
            <a:r>
              <a:rPr lang="en-GB" sz="1200" kern="1200" dirty="0" smtClean="0">
                <a:solidFill>
                  <a:schemeClr val="tx1"/>
                </a:solidFill>
                <a:effectLst/>
                <a:latin typeface="+mn-lt"/>
                <a:ea typeface="+mn-ea"/>
                <a:cs typeface="+mn-cs"/>
              </a:rPr>
              <a:t>How we can meaningfully evaluate effectiveness or success of our models and frameworks;</a:t>
            </a:r>
          </a:p>
          <a:p>
            <a:pPr lvl="0"/>
            <a:r>
              <a:rPr lang="en-GB" sz="1200" kern="1200" dirty="0" smtClean="0">
                <a:solidFill>
                  <a:schemeClr val="tx1"/>
                </a:solidFill>
                <a:effectLst/>
                <a:latin typeface="+mn-lt"/>
                <a:ea typeface="+mn-ea"/>
                <a:cs typeface="+mn-cs"/>
              </a:rPr>
              <a:t>What counts as valid and valued evidence of effectiveness or success?</a:t>
            </a: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527B87B-DFC1-4D50-A2BE-CF5E075BF77B}" type="slidenum">
              <a:rPr lang="en-GB" smtClean="0"/>
              <a:t>14</a:t>
            </a:fld>
            <a:endParaRPr lang="en-GB"/>
          </a:p>
        </p:txBody>
      </p:sp>
    </p:spTree>
    <p:extLst>
      <p:ext uri="{BB962C8B-B14F-4D97-AF65-F5344CB8AC3E}">
        <p14:creationId xmlns:p14="http://schemas.microsoft.com/office/powerpoint/2010/main" val="4281554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In my writing (Seale, 2014; 2017) I have expressed concern about how researchers and practitioners in the field of disability, ICT and post-secondary education are failing to critically engage with the validity and efficacy of their models of preference. I have called this phenomena ‘critical silences’. There are two kinds of critical silence: </a:t>
            </a:r>
          </a:p>
          <a:p>
            <a:r>
              <a:rPr lang="en-GB"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Criticising other models but failing to engage in anything other than a superficial way with the writings and work that underpin those models;</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Espousing the strengths of a chosen model but rarely discussing its weakness. </a:t>
            </a:r>
          </a:p>
          <a:p>
            <a:pPr lvl="0"/>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my 2014 book the evidence I provided for the first kind of critical silence was the extent to which some model developers positioned their work as the antithesis of Universal Design.  I argued that there is a tendency for critics of universal design to criticise an interpretation of what people say it is and a failure to engage with the underpinning principles as a whole or the different nuances from different applications of the approach. To use an archaeology metaphor, they have gathered artefacts from the surface (the rhetoric around 'one size fits all') to make deductions about the site; but they have failed to dig deeper below the surface of the site in order to understand its real significance.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my 2014 book the evidence I provided for the second kind of critical silence is the evangelism surrounding Universal Design. I will now go on to provide evidence to justify my criticism. In doing so, I acknowledge that the dominance and popularity of the Universal Design model means that in stark contrast to the other models there is a wealth of literature from which I can draw out examples of critical silences. I also wish to stress that I am not opposed to the Universal Design model, I am however opposed to the way it is talked about.</a:t>
            </a:r>
          </a:p>
          <a:p>
            <a:endParaRPr lang="en-GB" dirty="0"/>
          </a:p>
        </p:txBody>
      </p:sp>
      <p:sp>
        <p:nvSpPr>
          <p:cNvPr id="4" name="Slide Number Placeholder 3"/>
          <p:cNvSpPr>
            <a:spLocks noGrp="1"/>
          </p:cNvSpPr>
          <p:nvPr>
            <p:ph type="sldNum" sz="quarter" idx="10"/>
          </p:nvPr>
        </p:nvSpPr>
        <p:spPr/>
        <p:txBody>
          <a:bodyPr/>
          <a:lstStyle/>
          <a:p>
            <a:fld id="{4527B87B-DFC1-4D50-A2BE-CF5E075BF77B}" type="slidenum">
              <a:rPr lang="en-GB" smtClean="0"/>
              <a:t>15</a:t>
            </a:fld>
            <a:endParaRPr lang="en-GB"/>
          </a:p>
        </p:txBody>
      </p:sp>
    </p:spTree>
    <p:extLst>
      <p:ext uri="{BB962C8B-B14F-4D97-AF65-F5344CB8AC3E}">
        <p14:creationId xmlns:p14="http://schemas.microsoft.com/office/powerpoint/2010/main" val="5066050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smtClean="0">
                <a:solidFill>
                  <a:schemeClr val="tx1"/>
                </a:solidFill>
                <a:effectLst/>
                <a:latin typeface="+mn-lt"/>
                <a:ea typeface="+mn-ea"/>
                <a:cs typeface="+mn-cs"/>
              </a:rPr>
              <a:t>Universal Design as an example of a lack of careful examination</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 have argued that a major area in which universal design needs critical examination is the lack of good quality evidence that universal design principles bring about their intended effects (Seale 2014; 2017). In this paper I will illustrate with two examples. </a:t>
            </a:r>
          </a:p>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How followers of Universal Design make much of the fact that Universal Design is underpinned by research</a:t>
            </a:r>
          </a:p>
          <a:p>
            <a:pPr lvl="0"/>
            <a:r>
              <a:rPr lang="en-GB" sz="1200" kern="1200" dirty="0" smtClean="0">
                <a:solidFill>
                  <a:schemeClr val="tx1"/>
                </a:solidFill>
                <a:effectLst/>
                <a:latin typeface="+mn-lt"/>
                <a:ea typeface="+mn-ea"/>
                <a:cs typeface="+mn-cs"/>
              </a:rPr>
              <a:t>How authors engage superficially with the Universal Design literature they are citing and in doing so make dubious claims.</a:t>
            </a:r>
          </a:p>
          <a:p>
            <a:endParaRPr lang="en-GB" dirty="0" smtClean="0"/>
          </a:p>
          <a:p>
            <a:endParaRPr lang="en-GB" dirty="0" smtClean="0"/>
          </a:p>
          <a:p>
            <a:r>
              <a:rPr lang="en-GB" sz="1200" kern="1200" dirty="0" smtClean="0">
                <a:solidFill>
                  <a:schemeClr val="tx1"/>
                </a:solidFill>
                <a:effectLst/>
                <a:latin typeface="+mn-lt"/>
                <a:ea typeface="+mn-ea"/>
                <a:cs typeface="+mn-cs"/>
              </a:rPr>
              <a:t>I acknowledge that many of the originators of Universal Design have been much more cautious than their advocates in terms of the claims they make. For example, </a:t>
            </a:r>
            <a:r>
              <a:rPr lang="en-US" sz="1200" kern="1200" dirty="0" smtClean="0">
                <a:solidFill>
                  <a:schemeClr val="tx1"/>
                </a:solidFill>
                <a:effectLst/>
                <a:latin typeface="+mn-lt"/>
                <a:ea typeface="+mn-ea"/>
                <a:cs typeface="+mn-cs"/>
              </a:rPr>
              <a:t>Scott et al. (2003) acknowledge the need for more detailed research into the effectiveness of Universal Design:</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Although the principles of UDI are grounded in literature and early construct validation through student focus groups, faculty interviews and college administrator discussion (Scott et al.2003) has been affirming, it will be most important to move this critical analysis onto the next level by conducting systematic research on the effectiveness of UDI. Indeed research should address the effectiveness of UDI through the following questions: Does it enhance instructional outcomes? Will it reduce the need for accommodations for disabled students? What considerations need to be made for the acceptance and ease of use by faculty? What institutional support is needed for faculty to implement these strategies? (p.376)</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In addressing the question:' can we develop the Universal Design construct in a rigorous way?' McGuire et al. (2006) warn also against the dangers of perceiving Universal Design as a magical solution before it is more widely developed and proven: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 fields of architecture and design have called for the development of a 'critical theory' of UD involving the testing of suppositions ( i.e. UD principles) engaging in serious discourse and critical practice, implementing ongoing projects to document exemplars, and refining and validating the UD principles. In contrast to the quick solutions assumed to result from the application of UD to educational environments, this type of iterative theory building is essential to avoid the danger of yet another short-lived panacea for special education (p. 172).</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Eleven years on from this, I would argue that the research and practice field is still too prone to viewing universal design as a magical solution and that we need to apply a much more critical lens to the presumed evidence for both Universal Design and the other eight models or frameworks I have reviewed in this paper. That is what I am hoping this Seattle symposium will do.  </a:t>
            </a:r>
          </a:p>
          <a:p>
            <a:endParaRPr lang="en-GB" dirty="0"/>
          </a:p>
        </p:txBody>
      </p:sp>
      <p:sp>
        <p:nvSpPr>
          <p:cNvPr id="4" name="Slide Number Placeholder 3"/>
          <p:cNvSpPr>
            <a:spLocks noGrp="1"/>
          </p:cNvSpPr>
          <p:nvPr>
            <p:ph type="sldNum" sz="quarter" idx="10"/>
          </p:nvPr>
        </p:nvSpPr>
        <p:spPr/>
        <p:txBody>
          <a:bodyPr/>
          <a:lstStyle/>
          <a:p>
            <a:fld id="{4527B87B-DFC1-4D50-A2BE-CF5E075BF77B}" type="slidenum">
              <a:rPr lang="en-GB" smtClean="0"/>
              <a:t>16</a:t>
            </a:fld>
            <a:endParaRPr lang="en-GB"/>
          </a:p>
        </p:txBody>
      </p:sp>
    </p:spTree>
    <p:extLst>
      <p:ext uri="{BB962C8B-B14F-4D97-AF65-F5344CB8AC3E}">
        <p14:creationId xmlns:p14="http://schemas.microsoft.com/office/powerpoint/2010/main" val="7587204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In this section I will offer examples of two questions, the discussion of which pushes us to go beyond the boundaries of the current nine models and frameworks that I have identified. </a:t>
            </a:r>
          </a:p>
          <a:p>
            <a:r>
              <a:rPr lang="en-GB" sz="1200" kern="1200" dirty="0" smtClean="0">
                <a:solidFill>
                  <a:schemeClr val="tx1"/>
                </a:solidFill>
                <a:effectLst/>
                <a:latin typeface="+mn-lt"/>
                <a:ea typeface="+mn-ea"/>
                <a:cs typeface="+mn-cs"/>
              </a:rPr>
              <a:t> </a:t>
            </a:r>
          </a:p>
          <a:p>
            <a:r>
              <a:rPr lang="en-GB" sz="1200" b="1" kern="1200" dirty="0" smtClean="0">
                <a:solidFill>
                  <a:schemeClr val="tx1"/>
                </a:solidFill>
                <a:effectLst/>
                <a:latin typeface="+mn-lt"/>
                <a:ea typeface="+mn-ea"/>
                <a:cs typeface="+mn-cs"/>
              </a:rPr>
              <a:t>Can one model or framework do the job?</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In my review I have identified a range of models and frameworks; each focusing on the micro, </a:t>
            </a:r>
            <a:r>
              <a:rPr lang="en-GB" sz="1200" kern="1200" dirty="0" err="1" smtClean="0">
                <a:solidFill>
                  <a:schemeClr val="tx1"/>
                </a:solidFill>
                <a:effectLst/>
                <a:latin typeface="+mn-lt"/>
                <a:ea typeface="+mn-ea"/>
                <a:cs typeface="+mn-cs"/>
              </a:rPr>
              <a:t>meso</a:t>
            </a:r>
            <a:r>
              <a:rPr lang="en-GB" sz="1200" kern="1200" dirty="0" smtClean="0">
                <a:solidFill>
                  <a:schemeClr val="tx1"/>
                </a:solidFill>
                <a:effectLst/>
                <a:latin typeface="+mn-lt"/>
                <a:ea typeface="+mn-ea"/>
                <a:cs typeface="+mn-cs"/>
              </a:rPr>
              <a:t>, and macro level or a combination of two of these. Assuming that it is helpful to distinguish between the practice level, service level, and the institutional level an important question for the symposium to consider is whether there is a need for one model that combines all three levels. If so, is it possible to develop a model that can deal in detail with all three levels?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Given the effort that has been put into developing the existing models and frameworks a preferable route might be to combine two or more of the existing models and frameworks. For example, Kelly et al (2008) argue that their tangram model (micro level) can inform post-secondary practices by being combined with models such as the one proposed by Seale (2006). Kelly et al. 2008 draw synergies and overlaps between their tangram model and the contextualised model. They argue that both models are underpinned by the argument that good design will be mediated by more factors than just a single set of guidelines. The accessibility community has tools (legislation, guidelines, standard and policies) but what it lacks is an agreed “way of doing things”- an agreed way of using these tools. Both models have been developed to offer a way forward from this stalemate position, by prompting us to move from trying to find “one best way” towards finding a “range of acceptable ways” that can be adapted to suit different purposes and contexts.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One obstacle to the possible combining of models and frameworks is that some developers have positioned their work as the antithesis of other models and frameworks. For example Kelly et al. (2004:2008) position the holistic model as being individualistic rather than universal. In other words we are presented with what Allan (2010) called '</a:t>
            </a:r>
            <a:r>
              <a:rPr lang="en-GB" sz="1200" kern="1200" dirty="0" err="1" smtClean="0">
                <a:solidFill>
                  <a:schemeClr val="tx1"/>
                </a:solidFill>
                <a:effectLst/>
                <a:latin typeface="+mn-lt"/>
                <a:ea typeface="+mn-ea"/>
                <a:cs typeface="+mn-cs"/>
              </a:rPr>
              <a:t>aporias</a:t>
            </a:r>
            <a:r>
              <a:rPr lang="en-GB" sz="1200" kern="1200" dirty="0" smtClean="0">
                <a:solidFill>
                  <a:schemeClr val="tx1"/>
                </a:solidFill>
                <a:effectLst/>
                <a:latin typeface="+mn-lt"/>
                <a:ea typeface="+mn-ea"/>
                <a:cs typeface="+mn-cs"/>
              </a:rPr>
              <a:t>'; oppositional or contradictory imperatives. I have argued that the two '</a:t>
            </a:r>
            <a:r>
              <a:rPr lang="en-GB" sz="1200" kern="1200" dirty="0" err="1" smtClean="0">
                <a:solidFill>
                  <a:schemeClr val="tx1"/>
                </a:solidFill>
                <a:effectLst/>
                <a:latin typeface="+mn-lt"/>
                <a:ea typeface="+mn-ea"/>
                <a:cs typeface="+mn-cs"/>
              </a:rPr>
              <a:t>aporias</a:t>
            </a:r>
            <a:r>
              <a:rPr lang="en-GB" sz="1200" kern="1200" dirty="0" smtClean="0">
                <a:solidFill>
                  <a:schemeClr val="tx1"/>
                </a:solidFill>
                <a:effectLst/>
                <a:latin typeface="+mn-lt"/>
                <a:ea typeface="+mn-ea"/>
                <a:cs typeface="+mn-cs"/>
              </a:rPr>
              <a:t>' of universal design and individual design are not as contradictory as some argue and that we need to stop privileging one design approach over another in order to produce the best ICT supported learning experiences for disabled students (Seale 2014).</a:t>
            </a:r>
          </a:p>
          <a:p>
            <a:r>
              <a:rPr lang="en-GB" sz="1200" kern="1200" dirty="0" smtClean="0">
                <a:solidFill>
                  <a:schemeClr val="tx1"/>
                </a:solidFill>
                <a:effectLst/>
                <a:latin typeface="+mn-lt"/>
                <a:ea typeface="+mn-ea"/>
                <a:cs typeface="+mn-cs"/>
              </a:rPr>
              <a:t> </a:t>
            </a:r>
          </a:p>
          <a:p>
            <a:r>
              <a:rPr lang="en-GB" sz="1200" b="1" kern="1200" dirty="0" smtClean="0">
                <a:solidFill>
                  <a:schemeClr val="tx1"/>
                </a:solidFill>
                <a:effectLst/>
                <a:latin typeface="+mn-lt"/>
                <a:ea typeface="+mn-ea"/>
                <a:cs typeface="+mn-cs"/>
              </a:rPr>
              <a:t>Are we applying the right critical lens?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 have framed my review of the models and frameworks by using the idea of micro, </a:t>
            </a:r>
            <a:r>
              <a:rPr lang="en-GB" sz="1200" kern="1200" dirty="0" err="1" smtClean="0">
                <a:solidFill>
                  <a:schemeClr val="tx1"/>
                </a:solidFill>
                <a:effectLst/>
                <a:latin typeface="+mn-lt"/>
                <a:ea typeface="+mn-ea"/>
                <a:cs typeface="+mn-cs"/>
              </a:rPr>
              <a:t>meso</a:t>
            </a:r>
            <a:r>
              <a:rPr lang="en-GB" sz="1200" kern="1200" dirty="0" smtClean="0">
                <a:solidFill>
                  <a:schemeClr val="tx1"/>
                </a:solidFill>
                <a:effectLst/>
                <a:latin typeface="+mn-lt"/>
                <a:ea typeface="+mn-ea"/>
                <a:cs typeface="+mn-cs"/>
              </a:rPr>
              <a:t> and macro levels. This might not be the only lens we can apply to a critical evaluation and future development of models and frameworks. Examples of other lenses that we could apply are: </a:t>
            </a:r>
          </a:p>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A disability lens</a:t>
            </a:r>
          </a:p>
          <a:p>
            <a:pPr lvl="0"/>
            <a:r>
              <a:rPr lang="en-GB" sz="1200" kern="1200" dirty="0" smtClean="0">
                <a:solidFill>
                  <a:schemeClr val="tx1"/>
                </a:solidFill>
                <a:effectLst/>
                <a:latin typeface="+mn-lt"/>
                <a:ea typeface="+mn-ea"/>
                <a:cs typeface="+mn-cs"/>
              </a:rPr>
              <a:t>An inclusion lens</a:t>
            </a:r>
          </a:p>
          <a:p>
            <a:pPr lvl="0"/>
            <a:r>
              <a:rPr lang="en-GB" sz="1200" kern="1200" dirty="0" smtClean="0">
                <a:solidFill>
                  <a:schemeClr val="tx1"/>
                </a:solidFill>
                <a:effectLst/>
                <a:latin typeface="+mn-lt"/>
                <a:ea typeface="+mn-ea"/>
                <a:cs typeface="+mn-cs"/>
              </a:rPr>
              <a:t>A geographic lens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If the models and frameworks that we develop are going to be relevant to disabled students and their experiences of being disabled within post-secondary institutions then perhaps models in this field need to be more firmly underpinned by models of disability. One danger in doing so, is that models of disability such as the social model of disability and the medical model of disability tend to be as polarised as models of accessibility (See Seale 2014). For example, if we apply a social model of disability lens to the composite model of assistive technology we could argue that reflects a social model of disability with its talk of examining the barriers resulting from the interaction between the disability and the campus environment and whether Assistive Technology can be used to remove barriers. On the other hand if we apply the medical model of disability, we could argue that the model reflects a medical model of disability with its reference to assessing for Assistive Technology that involves screening and diagnostic evaluation. Polarity such as this has led accessibility advocate Cooper (2012) to argue that a functional model of disability (which combines both social and medical aspects) has relevance for the field of accessibility.</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There may be value in linking our models to models of inclusion such as models of inclusive education or of digital inclusion. For example, in my 2014 book I moved my gaze away from accessibility and towards a digital inclusion framework. Drawing on a conceptual framework that incorporated: access; accessibility; equity, empowerment and meaningful use I defined digital inclusion as a process whereby universities and colleges transform their structures and processes to ensure that disabled students are able to participate in higher education. This transformation requires three key actions: </a:t>
            </a:r>
          </a:p>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Using technology in all college and university administrative and teaching processes (from admissions through to graduation) as a tool to increase both the accessibility of higher education to disabled students and the equity of learning opportunities and outcomes;</a:t>
            </a:r>
          </a:p>
          <a:p>
            <a:pPr lvl="0"/>
            <a:r>
              <a:rPr lang="en-GB" sz="1200" kern="1200" dirty="0" smtClean="0">
                <a:solidFill>
                  <a:schemeClr val="tx1"/>
                </a:solidFill>
                <a:effectLst/>
                <a:latin typeface="+mn-lt"/>
                <a:ea typeface="+mn-ea"/>
                <a:cs typeface="+mn-cs"/>
              </a:rPr>
              <a:t>Enabling disabled students to make informed and empowered decisions about how to use technology to support their learning in ways that are personally meaningful;</a:t>
            </a:r>
          </a:p>
          <a:p>
            <a:pPr lvl="0"/>
            <a:r>
              <a:rPr lang="en-GB" sz="1200" kern="1200" dirty="0" smtClean="0">
                <a:solidFill>
                  <a:schemeClr val="tx1"/>
                </a:solidFill>
                <a:effectLst/>
                <a:latin typeface="+mn-lt"/>
                <a:ea typeface="+mn-ea"/>
                <a:cs typeface="+mn-cs"/>
              </a:rPr>
              <a:t>Ensuring disabled students have ready access to the resources they require to act on these decisions.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Finally, with regards to a geographic lens, my question to this international symposium representing the five countries of US, Canada, UK, Germany and Israel is: Is it possible that different models are appropriate for different countries? If the answer is yes then this may explain why Universal Design dominates in US but not in UK or Europe</a:t>
            </a:r>
            <a:endParaRPr lang="en-GB" dirty="0"/>
          </a:p>
        </p:txBody>
      </p:sp>
      <p:sp>
        <p:nvSpPr>
          <p:cNvPr id="4" name="Slide Number Placeholder 3"/>
          <p:cNvSpPr>
            <a:spLocks noGrp="1"/>
          </p:cNvSpPr>
          <p:nvPr>
            <p:ph type="sldNum" sz="quarter" idx="10"/>
          </p:nvPr>
        </p:nvSpPr>
        <p:spPr/>
        <p:txBody>
          <a:bodyPr/>
          <a:lstStyle/>
          <a:p>
            <a:fld id="{4527B87B-DFC1-4D50-A2BE-CF5E075BF77B}" type="slidenum">
              <a:rPr lang="en-GB" smtClean="0"/>
              <a:t>17</a:t>
            </a:fld>
            <a:endParaRPr lang="en-GB"/>
          </a:p>
        </p:txBody>
      </p:sp>
    </p:spTree>
    <p:extLst>
      <p:ext uri="{BB962C8B-B14F-4D97-AF65-F5344CB8AC3E}">
        <p14:creationId xmlns:p14="http://schemas.microsoft.com/office/powerpoint/2010/main" val="579117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One of the major aims of this paper has been to provide an underpinning critical framework for the first symposium of the International Network on ICT, disability, post-secondary education and employment. In my examination of the models and frameworks that exist in the field I have: </a:t>
            </a:r>
          </a:p>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Offered a framework for distinguishing between models and frameworks in terms of their focus and purpose</a:t>
            </a:r>
          </a:p>
          <a:p>
            <a:pPr lvl="0"/>
            <a:r>
              <a:rPr lang="en-GB" sz="1200" kern="1200" dirty="0" smtClean="0">
                <a:solidFill>
                  <a:schemeClr val="tx1"/>
                </a:solidFill>
                <a:effectLst/>
                <a:latin typeface="+mn-lt"/>
                <a:ea typeface="+mn-ea"/>
                <a:cs typeface="+mn-cs"/>
              </a:rPr>
              <a:t>Suggested three important and probing questions that we need to be asking of our models and frameworks and of ourselves.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It is my hope that the symposium will expand on my ideas and in doing so question those things that are ‘taken-for granted’ as truth or fact in the field in order to re-imagine both our research and our practice.</a:t>
            </a:r>
          </a:p>
          <a:p>
            <a:endParaRPr lang="en-GB" dirty="0"/>
          </a:p>
        </p:txBody>
      </p:sp>
      <p:sp>
        <p:nvSpPr>
          <p:cNvPr id="4" name="Slide Number Placeholder 3"/>
          <p:cNvSpPr>
            <a:spLocks noGrp="1"/>
          </p:cNvSpPr>
          <p:nvPr>
            <p:ph type="sldNum" sz="quarter" idx="10"/>
          </p:nvPr>
        </p:nvSpPr>
        <p:spPr/>
        <p:txBody>
          <a:bodyPr/>
          <a:lstStyle/>
          <a:p>
            <a:fld id="{4527B87B-DFC1-4D50-A2BE-CF5E075BF77B}" type="slidenum">
              <a:rPr lang="en-GB" smtClean="0"/>
              <a:t>18</a:t>
            </a:fld>
            <a:endParaRPr lang="en-GB"/>
          </a:p>
        </p:txBody>
      </p:sp>
    </p:spTree>
    <p:extLst>
      <p:ext uri="{BB962C8B-B14F-4D97-AF65-F5344CB8AC3E}">
        <p14:creationId xmlns:p14="http://schemas.microsoft.com/office/powerpoint/2010/main" val="4080611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CBAF0CA-4769-47D2-B9A6-B510EAFFD315}" type="datetimeFigureOut">
              <a:rPr lang="en-GB" smtClean="0"/>
              <a:t>10/03/2017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5CFE9D-3727-4BC5-B479-779525AC6F9F}" type="slidenum">
              <a:rPr lang="en-GB" smtClean="0"/>
              <a:t>‹Nr.›</a:t>
            </a:fld>
            <a:endParaRPr lang="en-GB"/>
          </a:p>
        </p:txBody>
      </p:sp>
    </p:spTree>
    <p:extLst>
      <p:ext uri="{BB962C8B-B14F-4D97-AF65-F5344CB8AC3E}">
        <p14:creationId xmlns:p14="http://schemas.microsoft.com/office/powerpoint/2010/main" val="2521805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CBAF0CA-4769-47D2-B9A6-B510EAFFD315}" type="datetimeFigureOut">
              <a:rPr lang="en-GB" smtClean="0"/>
              <a:t>10/03/2017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5CFE9D-3727-4BC5-B479-779525AC6F9F}" type="slidenum">
              <a:rPr lang="en-GB" smtClean="0"/>
              <a:t>‹Nr.›</a:t>
            </a:fld>
            <a:endParaRPr lang="en-GB"/>
          </a:p>
        </p:txBody>
      </p:sp>
    </p:spTree>
    <p:extLst>
      <p:ext uri="{BB962C8B-B14F-4D97-AF65-F5344CB8AC3E}">
        <p14:creationId xmlns:p14="http://schemas.microsoft.com/office/powerpoint/2010/main" val="1750938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BAF0CA-4769-47D2-B9A6-B510EAFFD315}" type="datetimeFigureOut">
              <a:rPr lang="en-GB" smtClean="0"/>
              <a:t>10/03/2017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5CFE9D-3727-4BC5-B479-779525AC6F9F}" type="slidenum">
              <a:rPr lang="en-GB" smtClean="0"/>
              <a:t>‹Nr.›</a:t>
            </a:fld>
            <a:endParaRPr lang="en-GB"/>
          </a:p>
        </p:txBody>
      </p:sp>
    </p:spTree>
    <p:extLst>
      <p:ext uri="{BB962C8B-B14F-4D97-AF65-F5344CB8AC3E}">
        <p14:creationId xmlns:p14="http://schemas.microsoft.com/office/powerpoint/2010/main" val="1150046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CBAF0CA-4769-47D2-B9A6-B510EAFFD315}" type="datetimeFigureOut">
              <a:rPr lang="en-GB" smtClean="0"/>
              <a:t>10/03/2017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5CFE9D-3727-4BC5-B479-779525AC6F9F}" type="slidenum">
              <a:rPr lang="en-GB" smtClean="0"/>
              <a:t>‹Nr.›</a:t>
            </a:fld>
            <a:endParaRPr lang="en-GB"/>
          </a:p>
        </p:txBody>
      </p:sp>
    </p:spTree>
    <p:extLst>
      <p:ext uri="{BB962C8B-B14F-4D97-AF65-F5344CB8AC3E}">
        <p14:creationId xmlns:p14="http://schemas.microsoft.com/office/powerpoint/2010/main" val="2233406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CBAF0CA-4769-47D2-B9A6-B510EAFFD315}" type="datetimeFigureOut">
              <a:rPr lang="en-GB" smtClean="0"/>
              <a:t>10/03/2017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45CFE9D-3727-4BC5-B479-779525AC6F9F}" type="slidenum">
              <a:rPr lang="en-GB" smtClean="0"/>
              <a:t>‹Nr.›</a:t>
            </a:fld>
            <a:endParaRPr lang="en-GB"/>
          </a:p>
        </p:txBody>
      </p:sp>
    </p:spTree>
    <p:extLst>
      <p:ext uri="{BB962C8B-B14F-4D97-AF65-F5344CB8AC3E}">
        <p14:creationId xmlns:p14="http://schemas.microsoft.com/office/powerpoint/2010/main" val="921727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CBAF0CA-4769-47D2-B9A6-B510EAFFD315}" type="datetimeFigureOut">
              <a:rPr lang="en-GB" smtClean="0"/>
              <a:t>10/03/2017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45CFE9D-3727-4BC5-B479-779525AC6F9F}" type="slidenum">
              <a:rPr lang="en-GB" smtClean="0"/>
              <a:t>‹Nr.›</a:t>
            </a:fld>
            <a:endParaRPr lang="en-GB"/>
          </a:p>
        </p:txBody>
      </p:sp>
    </p:spTree>
    <p:extLst>
      <p:ext uri="{BB962C8B-B14F-4D97-AF65-F5344CB8AC3E}">
        <p14:creationId xmlns:p14="http://schemas.microsoft.com/office/powerpoint/2010/main" val="3639829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BAF0CA-4769-47D2-B9A6-B510EAFFD315}" type="datetimeFigureOut">
              <a:rPr lang="en-GB" smtClean="0"/>
              <a:t>10/03/2017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45CFE9D-3727-4BC5-B479-779525AC6F9F}" type="slidenum">
              <a:rPr lang="en-GB" smtClean="0"/>
              <a:t>‹Nr.›</a:t>
            </a:fld>
            <a:endParaRPr lang="en-GB"/>
          </a:p>
        </p:txBody>
      </p:sp>
    </p:spTree>
    <p:extLst>
      <p:ext uri="{BB962C8B-B14F-4D97-AF65-F5344CB8AC3E}">
        <p14:creationId xmlns:p14="http://schemas.microsoft.com/office/powerpoint/2010/main" val="4219294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BAF0CA-4769-47D2-B9A6-B510EAFFD315}" type="datetimeFigureOut">
              <a:rPr lang="en-GB" smtClean="0"/>
              <a:t>10/03/2017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5CFE9D-3727-4BC5-B479-779525AC6F9F}" type="slidenum">
              <a:rPr lang="en-GB" smtClean="0"/>
              <a:t>‹Nr.›</a:t>
            </a:fld>
            <a:endParaRPr lang="en-GB"/>
          </a:p>
        </p:txBody>
      </p:sp>
    </p:spTree>
    <p:extLst>
      <p:ext uri="{BB962C8B-B14F-4D97-AF65-F5344CB8AC3E}">
        <p14:creationId xmlns:p14="http://schemas.microsoft.com/office/powerpoint/2010/main" val="3801514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BAF0CA-4769-47D2-B9A6-B510EAFFD315}" type="datetimeFigureOut">
              <a:rPr lang="en-GB" smtClean="0"/>
              <a:t>10/03/2017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5CFE9D-3727-4BC5-B479-779525AC6F9F}" type="slidenum">
              <a:rPr lang="en-GB" smtClean="0"/>
              <a:t>‹Nr.›</a:t>
            </a:fld>
            <a:endParaRPr lang="en-GB"/>
          </a:p>
        </p:txBody>
      </p:sp>
    </p:spTree>
    <p:extLst>
      <p:ext uri="{BB962C8B-B14F-4D97-AF65-F5344CB8AC3E}">
        <p14:creationId xmlns:p14="http://schemas.microsoft.com/office/powerpoint/2010/main" val="3120967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CBAF0CA-4769-47D2-B9A6-B510EAFFD315}" type="datetimeFigureOut">
              <a:rPr lang="en-GB" smtClean="0"/>
              <a:t>10/03/2017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5CFE9D-3727-4BC5-B479-779525AC6F9F}" type="slidenum">
              <a:rPr lang="en-GB" smtClean="0"/>
              <a:t>‹Nr.›</a:t>
            </a:fld>
            <a:endParaRPr lang="en-GB"/>
          </a:p>
        </p:txBody>
      </p:sp>
    </p:spTree>
    <p:extLst>
      <p:ext uri="{BB962C8B-B14F-4D97-AF65-F5344CB8AC3E}">
        <p14:creationId xmlns:p14="http://schemas.microsoft.com/office/powerpoint/2010/main" val="3747974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CBAF0CA-4769-47D2-B9A6-B510EAFFD315}" type="datetimeFigureOut">
              <a:rPr lang="en-GB" smtClean="0"/>
              <a:t>10/03/2017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5CFE9D-3727-4BC5-B479-779525AC6F9F}" type="slidenum">
              <a:rPr lang="en-GB" smtClean="0"/>
              <a:t>‹Nr.›</a:t>
            </a:fld>
            <a:endParaRPr lang="en-GB"/>
          </a:p>
        </p:txBody>
      </p:sp>
    </p:spTree>
    <p:extLst>
      <p:ext uri="{BB962C8B-B14F-4D97-AF65-F5344CB8AC3E}">
        <p14:creationId xmlns:p14="http://schemas.microsoft.com/office/powerpoint/2010/main" val="3200232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4DD"/>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BAF0CA-4769-47D2-B9A6-B510EAFFD315}" type="datetimeFigureOut">
              <a:rPr lang="en-GB" smtClean="0"/>
              <a:t>10/03/2017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5CFE9D-3727-4BC5-B479-779525AC6F9F}" type="slidenum">
              <a:rPr lang="en-GB" smtClean="0"/>
              <a:t>‹Nr.›</a:t>
            </a:fld>
            <a:endParaRPr lang="en-GB"/>
          </a:p>
        </p:txBody>
      </p:sp>
    </p:spTree>
    <p:extLst>
      <p:ext uri="{BB962C8B-B14F-4D97-AF65-F5344CB8AC3E}">
        <p14:creationId xmlns:p14="http://schemas.microsoft.com/office/powerpoint/2010/main" val="7428216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247901"/>
            <a:ext cx="10083800" cy="3936999"/>
          </a:xfrm>
        </p:spPr>
        <p:txBody>
          <a:bodyPr>
            <a:noAutofit/>
          </a:bodyPr>
          <a:lstStyle/>
          <a:p>
            <a:r>
              <a:rPr lang="en-GB" sz="4400" b="1" dirty="0"/>
              <a:t>What models, approaches or frameworks exist in the field of disability, ICT and post-secondary education: are they successful in transforming the support and delivery of ICT for disabled students or do we need new ones?</a:t>
            </a:r>
            <a:br>
              <a:rPr lang="en-GB" sz="4400" b="1" dirty="0"/>
            </a:br>
            <a:endParaRPr lang="en-GB" sz="4400" dirty="0"/>
          </a:p>
        </p:txBody>
      </p:sp>
      <p:sp>
        <p:nvSpPr>
          <p:cNvPr id="3" name="Subtitle 2"/>
          <p:cNvSpPr>
            <a:spLocks noGrp="1"/>
          </p:cNvSpPr>
          <p:nvPr>
            <p:ph type="subTitle" idx="1"/>
          </p:nvPr>
        </p:nvSpPr>
        <p:spPr>
          <a:xfrm>
            <a:off x="1066800" y="5676900"/>
            <a:ext cx="9131300" cy="1016000"/>
          </a:xfrm>
        </p:spPr>
        <p:txBody>
          <a:bodyPr/>
          <a:lstStyle/>
          <a:p>
            <a:endParaRPr lang="en-GB" dirty="0" smtClean="0"/>
          </a:p>
          <a:p>
            <a:r>
              <a:rPr lang="en-GB" dirty="0" smtClean="0"/>
              <a:t>Professor Jane Seale, Open University, UK</a:t>
            </a:r>
            <a:endParaRPr lang="en-GB" dirty="0"/>
          </a:p>
        </p:txBody>
      </p:sp>
      <p:pic>
        <p:nvPicPr>
          <p:cNvPr id="4" name="Picture 3" descr="Globe showing connections between five partner countries of US, UK, Canada, Germany and Israel" title="Logo"/>
          <p:cNvPicPr/>
          <p:nvPr/>
        </p:nvPicPr>
        <p:blipFill>
          <a:blip r:embed="rId2" cstate="print">
            <a:extLst>
              <a:ext uri="{28A0092B-C50C-407E-A947-70E740481C1C}">
                <a14:useLocalDpi xmlns:a14="http://schemas.microsoft.com/office/drawing/2010/main" val="0"/>
              </a:ext>
            </a:extLst>
          </a:blip>
          <a:stretch>
            <a:fillRect/>
          </a:stretch>
        </p:blipFill>
        <p:spPr>
          <a:xfrm>
            <a:off x="8601075" y="161607"/>
            <a:ext cx="3219450" cy="1226185"/>
          </a:xfrm>
          <a:prstGeom prst="rect">
            <a:avLst/>
          </a:prstGeom>
        </p:spPr>
      </p:pic>
      <p:pic>
        <p:nvPicPr>
          <p:cNvPr id="5" name="Picture 4" descr="side ways view of Lord leverhulme- the benefactor of the Leverhulme Trust"/>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0830" y="123507"/>
            <a:ext cx="2390140" cy="1410970"/>
          </a:xfrm>
          <a:prstGeom prst="rect">
            <a:avLst/>
          </a:prstGeom>
          <a:noFill/>
          <a:ln>
            <a:noFill/>
          </a:ln>
        </p:spPr>
      </p:pic>
    </p:spTree>
    <p:extLst>
      <p:ext uri="{BB962C8B-B14F-4D97-AF65-F5344CB8AC3E}">
        <p14:creationId xmlns:p14="http://schemas.microsoft.com/office/powerpoint/2010/main" val="1548100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800" y="123825"/>
            <a:ext cx="10515600" cy="1325563"/>
          </a:xfrm>
        </p:spPr>
        <p:txBody>
          <a:bodyPr>
            <a:normAutofit/>
          </a:bodyPr>
          <a:lstStyle/>
          <a:p>
            <a:r>
              <a:rPr lang="en-GB" sz="4800" b="1" dirty="0" smtClean="0"/>
              <a:t>Aims</a:t>
            </a:r>
            <a:endParaRPr lang="en-GB" sz="4800" b="1" dirty="0"/>
          </a:p>
        </p:txBody>
      </p:sp>
      <p:sp>
        <p:nvSpPr>
          <p:cNvPr id="3" name="Content Placeholder 2"/>
          <p:cNvSpPr>
            <a:spLocks noGrp="1"/>
          </p:cNvSpPr>
          <p:nvPr>
            <p:ph idx="1"/>
          </p:nvPr>
        </p:nvSpPr>
        <p:spPr>
          <a:xfrm>
            <a:off x="292100" y="1597024"/>
            <a:ext cx="11442700" cy="5045075"/>
          </a:xfrm>
        </p:spPr>
        <p:txBody>
          <a:bodyPr>
            <a:normAutofit/>
          </a:bodyPr>
          <a:lstStyle/>
          <a:p>
            <a:r>
              <a:rPr lang="en-GB" sz="3200" dirty="0" smtClean="0"/>
              <a:t>Orientate </a:t>
            </a:r>
            <a:r>
              <a:rPr lang="en-GB" sz="3200" dirty="0"/>
              <a:t>readers to the main aims of the </a:t>
            </a:r>
            <a:r>
              <a:rPr lang="en-GB" sz="3200" dirty="0" err="1" smtClean="0"/>
              <a:t>Leverhulme</a:t>
            </a:r>
            <a:r>
              <a:rPr lang="en-GB" sz="3200" dirty="0" smtClean="0"/>
              <a:t>-funded </a:t>
            </a:r>
            <a:r>
              <a:rPr lang="en-GB" sz="3200" dirty="0"/>
              <a:t>International Network on ICT, disability, post-secondary education and employment (Ed-ICT) </a:t>
            </a:r>
            <a:endParaRPr lang="en-GB" sz="3200" dirty="0" smtClean="0"/>
          </a:p>
          <a:p>
            <a:pPr marL="0" indent="0">
              <a:buNone/>
            </a:pPr>
            <a:endParaRPr lang="en-GB" sz="3200" dirty="0" smtClean="0"/>
          </a:p>
          <a:p>
            <a:r>
              <a:rPr lang="en-GB" sz="3200" dirty="0" smtClean="0"/>
              <a:t>Provide </a:t>
            </a:r>
            <a:r>
              <a:rPr lang="en-GB" sz="3200" dirty="0"/>
              <a:t>an underpinning critical framework for the first symposium of this network in which we examine the value and efficacy of models, frameworks and approaches that exist in the field of ICT, disability and post-secondary education. </a:t>
            </a:r>
          </a:p>
          <a:p>
            <a:pPr marL="0" indent="0">
              <a:buNone/>
            </a:pPr>
            <a:endParaRPr lang="en-GB" dirty="0"/>
          </a:p>
        </p:txBody>
      </p:sp>
    </p:spTree>
    <p:extLst>
      <p:ext uri="{BB962C8B-B14F-4D97-AF65-F5344CB8AC3E}">
        <p14:creationId xmlns:p14="http://schemas.microsoft.com/office/powerpoint/2010/main" val="2341115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900" y="161607"/>
            <a:ext cx="7543800" cy="1325563"/>
          </a:xfrm>
        </p:spPr>
        <p:txBody>
          <a:bodyPr/>
          <a:lstStyle/>
          <a:p>
            <a:r>
              <a:rPr lang="en-GB" b="1" dirty="0" smtClean="0"/>
              <a:t>The Ed-ICT International Network</a:t>
            </a:r>
            <a:endParaRPr lang="en-GB" b="1" dirty="0"/>
          </a:p>
        </p:txBody>
      </p:sp>
      <p:sp>
        <p:nvSpPr>
          <p:cNvPr id="3" name="Content Placeholder 2"/>
          <p:cNvSpPr>
            <a:spLocks noGrp="1"/>
          </p:cNvSpPr>
          <p:nvPr>
            <p:ph idx="1"/>
          </p:nvPr>
        </p:nvSpPr>
        <p:spPr>
          <a:xfrm>
            <a:off x="292100" y="1600200"/>
            <a:ext cx="11722100" cy="5257800"/>
          </a:xfrm>
        </p:spPr>
        <p:txBody>
          <a:bodyPr>
            <a:normAutofit/>
          </a:bodyPr>
          <a:lstStyle/>
          <a:p>
            <a:r>
              <a:rPr lang="en-GB" dirty="0" smtClean="0"/>
              <a:t>To </a:t>
            </a:r>
            <a:r>
              <a:rPr lang="en-GB" dirty="0"/>
              <a:t>explore the role that </a:t>
            </a:r>
            <a:r>
              <a:rPr lang="en-GB" dirty="0" smtClean="0"/>
              <a:t>ICTs play </a:t>
            </a:r>
            <a:r>
              <a:rPr lang="en-GB" dirty="0"/>
              <a:t>or could play in creating barriers and mitigating disadvantages that students with disabilities in </a:t>
            </a:r>
            <a:r>
              <a:rPr lang="en-GB" dirty="0" smtClean="0"/>
              <a:t>post-secondary education (PSE) </a:t>
            </a:r>
            <a:r>
              <a:rPr lang="en-GB" dirty="0"/>
              <a:t>experience </a:t>
            </a:r>
            <a:endParaRPr lang="en-GB" dirty="0" smtClean="0"/>
          </a:p>
          <a:p>
            <a:r>
              <a:rPr lang="en-GB" dirty="0" smtClean="0"/>
              <a:t>To examine </a:t>
            </a:r>
            <a:r>
              <a:rPr lang="en-GB" dirty="0"/>
              <a:t>how practices of educators and other stakeholders can craft successful and supportive relationships between learners with disabilities and </a:t>
            </a:r>
            <a:r>
              <a:rPr lang="en-GB" dirty="0" smtClean="0"/>
              <a:t>ICT</a:t>
            </a:r>
          </a:p>
          <a:p>
            <a:pPr lvl="1"/>
            <a:r>
              <a:rPr lang="en-GB" b="1" dirty="0" smtClean="0"/>
              <a:t>Synthesise </a:t>
            </a:r>
            <a:r>
              <a:rPr lang="en-GB" b="1" dirty="0"/>
              <a:t>and compare</a:t>
            </a:r>
            <a:r>
              <a:rPr lang="en-GB" dirty="0"/>
              <a:t> the available research evidence across the five countries regarding the relationship between students with disabilities, ICTs </a:t>
            </a:r>
            <a:r>
              <a:rPr lang="en-GB" dirty="0" smtClean="0"/>
              <a:t>and PSE</a:t>
            </a:r>
            <a:endParaRPr lang="en-GB" dirty="0"/>
          </a:p>
          <a:p>
            <a:pPr lvl="1"/>
            <a:r>
              <a:rPr lang="en-GB" b="1" dirty="0"/>
              <a:t>Construct theoretical explanations </a:t>
            </a:r>
            <a:r>
              <a:rPr lang="en-GB" dirty="0"/>
              <a:t>for why ICTs have not achieved the dramatic reductions in discrimination, disadvantage and exclusion hoped </a:t>
            </a:r>
            <a:r>
              <a:rPr lang="en-GB" dirty="0" smtClean="0"/>
              <a:t>for</a:t>
            </a:r>
            <a:endParaRPr lang="en-GB" dirty="0"/>
          </a:p>
          <a:p>
            <a:pPr lvl="1"/>
            <a:r>
              <a:rPr lang="en-GB" b="1" dirty="0"/>
              <a:t>Provide new perspectives about potential future solutions </a:t>
            </a:r>
            <a:r>
              <a:rPr lang="en-GB" dirty="0"/>
              <a:t>regarding </a:t>
            </a:r>
            <a:r>
              <a:rPr lang="en-GB" dirty="0" smtClean="0"/>
              <a:t>how PSE institutions </a:t>
            </a:r>
            <a:r>
              <a:rPr lang="en-GB" dirty="0"/>
              <a:t>can better use ICTs to remove the ongoing problems of disadvantage and exclusion of students with disabilities.</a:t>
            </a:r>
          </a:p>
          <a:p>
            <a:endParaRPr lang="en-GB" dirty="0" smtClean="0"/>
          </a:p>
        </p:txBody>
      </p:sp>
      <p:pic>
        <p:nvPicPr>
          <p:cNvPr id="4" name="Picture 3" descr="Globe showing connections between five partner countries of US, UK, Canada, Germany and Israel" title="Logo"/>
          <p:cNvPicPr/>
          <p:nvPr/>
        </p:nvPicPr>
        <p:blipFill>
          <a:blip r:embed="rId3" cstate="print">
            <a:extLst>
              <a:ext uri="{28A0092B-C50C-407E-A947-70E740481C1C}">
                <a14:useLocalDpi xmlns:a14="http://schemas.microsoft.com/office/drawing/2010/main" val="0"/>
              </a:ext>
            </a:extLst>
          </a:blip>
          <a:stretch>
            <a:fillRect/>
          </a:stretch>
        </p:blipFill>
        <p:spPr>
          <a:xfrm>
            <a:off x="8601075" y="161607"/>
            <a:ext cx="3219450" cy="1226185"/>
          </a:xfrm>
          <a:prstGeom prst="rect">
            <a:avLst/>
          </a:prstGeom>
        </p:spPr>
      </p:pic>
    </p:spTree>
    <p:extLst>
      <p:ext uri="{BB962C8B-B14F-4D97-AF65-F5344CB8AC3E}">
        <p14:creationId xmlns:p14="http://schemas.microsoft.com/office/powerpoint/2010/main" val="2203227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900" y="212725"/>
            <a:ext cx="10515600" cy="1325563"/>
          </a:xfrm>
        </p:spPr>
        <p:txBody>
          <a:bodyPr/>
          <a:lstStyle/>
          <a:p>
            <a:r>
              <a:rPr lang="en-GB" b="1" dirty="0" smtClean="0"/>
              <a:t>Underpinning critical framework for Seattle symposium</a:t>
            </a:r>
            <a:endParaRPr lang="en-GB" b="1" dirty="0"/>
          </a:p>
        </p:txBody>
      </p:sp>
      <p:sp>
        <p:nvSpPr>
          <p:cNvPr id="3" name="Content Placeholder 2"/>
          <p:cNvSpPr>
            <a:spLocks noGrp="1"/>
          </p:cNvSpPr>
          <p:nvPr>
            <p:ph idx="1"/>
          </p:nvPr>
        </p:nvSpPr>
        <p:spPr>
          <a:xfrm>
            <a:off x="584200" y="1927225"/>
            <a:ext cx="10515600" cy="4351338"/>
          </a:xfrm>
        </p:spPr>
        <p:txBody>
          <a:bodyPr>
            <a:normAutofit fontScale="92500" lnSpcReduction="20000"/>
          </a:bodyPr>
          <a:lstStyle/>
          <a:p>
            <a:r>
              <a:rPr lang="en-GB" dirty="0" smtClean="0"/>
              <a:t>PSE practitioners generally know that they need to develop inclusive and accessible resources and practices</a:t>
            </a:r>
          </a:p>
          <a:p>
            <a:r>
              <a:rPr lang="en-GB" dirty="0" smtClean="0"/>
              <a:t>But they don’t always know how to do this</a:t>
            </a:r>
          </a:p>
          <a:p>
            <a:r>
              <a:rPr lang="en-GB" dirty="0" smtClean="0"/>
              <a:t>The field therefore has a tendency to look for ‘tools’ that help practitioners to do this</a:t>
            </a:r>
          </a:p>
          <a:p>
            <a:r>
              <a:rPr lang="en-GB" dirty="0" smtClean="0"/>
              <a:t>One category of tool that the field turns to is: models or frameworks (and their associated approaches)</a:t>
            </a:r>
          </a:p>
          <a:p>
            <a:r>
              <a:rPr lang="en-GB" dirty="0"/>
              <a:t>Together models and frameworks </a:t>
            </a:r>
            <a:r>
              <a:rPr lang="en-GB" dirty="0" smtClean="0"/>
              <a:t>are thought to have </a:t>
            </a:r>
            <a:r>
              <a:rPr lang="en-GB" dirty="0"/>
              <a:t>the potential to provide a supporting structure around which practice can be built. </a:t>
            </a:r>
            <a:endParaRPr lang="en-GB" dirty="0" smtClean="0"/>
          </a:p>
          <a:p>
            <a:r>
              <a:rPr lang="en-GB" dirty="0" smtClean="0"/>
              <a:t>My argument: we need to </a:t>
            </a:r>
            <a:r>
              <a:rPr lang="en-GB" dirty="0"/>
              <a:t>critique whether these models, frameworks and associated approaches are tools that </a:t>
            </a:r>
            <a:r>
              <a:rPr lang="en-GB" dirty="0" smtClean="0"/>
              <a:t>can actually </a:t>
            </a:r>
            <a:r>
              <a:rPr lang="en-GB" dirty="0"/>
              <a:t>make a useful contribution to the development of </a:t>
            </a:r>
            <a:r>
              <a:rPr lang="en-GB" dirty="0" smtClean="0"/>
              <a:t>practice</a:t>
            </a:r>
          </a:p>
        </p:txBody>
      </p:sp>
    </p:spTree>
    <p:extLst>
      <p:ext uri="{BB962C8B-B14F-4D97-AF65-F5344CB8AC3E}">
        <p14:creationId xmlns:p14="http://schemas.microsoft.com/office/powerpoint/2010/main" val="3915066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b="1" dirty="0" smtClean="0"/>
              <a:t>COMPARING AND CONTRASTING THE RANGE OF MODELS AND FRAMEWORKS THAT EXIST</a:t>
            </a:r>
            <a:endParaRPr lang="en-GB" b="1" dirty="0"/>
          </a:p>
        </p:txBody>
      </p:sp>
      <p:sp>
        <p:nvSpPr>
          <p:cNvPr id="5" name="Text Placeholder 4"/>
          <p:cNvSpPr>
            <a:spLocks noGrp="1"/>
          </p:cNvSpPr>
          <p:nvPr>
            <p:ph type="body" idx="1"/>
          </p:nvPr>
        </p:nvSpPr>
        <p:spPr>
          <a:xfrm>
            <a:off x="831850" y="5059363"/>
            <a:ext cx="11106150" cy="1500187"/>
          </a:xfrm>
        </p:spPr>
        <p:txBody>
          <a:bodyPr/>
          <a:lstStyle/>
          <a:p>
            <a:pPr marL="342900" indent="-342900">
              <a:buFontTx/>
              <a:buChar char="-"/>
            </a:pPr>
            <a:r>
              <a:rPr lang="en-GB" b="1" dirty="0" smtClean="0">
                <a:solidFill>
                  <a:schemeClr val="tx1"/>
                </a:solidFill>
              </a:rPr>
              <a:t>Most focus on accessibility</a:t>
            </a:r>
          </a:p>
          <a:p>
            <a:pPr marL="342900" indent="-342900">
              <a:buFontTx/>
              <a:buChar char="-"/>
            </a:pPr>
            <a:r>
              <a:rPr lang="en-GB" b="1" dirty="0" smtClean="0">
                <a:solidFill>
                  <a:schemeClr val="tx1"/>
                </a:solidFill>
              </a:rPr>
              <a:t>Not always clear whether describing current practice or proscribing future practice?</a:t>
            </a:r>
          </a:p>
          <a:p>
            <a:pPr marL="342900" indent="-342900">
              <a:buFontTx/>
              <a:buChar char="-"/>
            </a:pPr>
            <a:r>
              <a:rPr lang="en-GB" b="1" dirty="0" smtClean="0">
                <a:solidFill>
                  <a:schemeClr val="tx1"/>
                </a:solidFill>
              </a:rPr>
              <a:t>Different levels of focus </a:t>
            </a:r>
            <a:endParaRPr lang="en-GB" b="1" dirty="0">
              <a:solidFill>
                <a:schemeClr val="tx1"/>
              </a:solidFill>
            </a:endParaRPr>
          </a:p>
        </p:txBody>
      </p:sp>
    </p:spTree>
    <p:extLst>
      <p:ext uri="{BB962C8B-B14F-4D97-AF65-F5344CB8AC3E}">
        <p14:creationId xmlns:p14="http://schemas.microsoft.com/office/powerpoint/2010/main" val="24833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Different levels of focus</a:t>
            </a:r>
            <a:endParaRPr lang="en-GB" b="1" dirty="0"/>
          </a:p>
        </p:txBody>
      </p:sp>
      <p:sp>
        <p:nvSpPr>
          <p:cNvPr id="3" name="Content Placeholder 2"/>
          <p:cNvSpPr>
            <a:spLocks noGrp="1"/>
          </p:cNvSpPr>
          <p:nvPr>
            <p:ph idx="1"/>
          </p:nvPr>
        </p:nvSpPr>
        <p:spPr>
          <a:xfrm>
            <a:off x="838200" y="2055813"/>
            <a:ext cx="10515600" cy="4351338"/>
          </a:xfrm>
        </p:spPr>
        <p:txBody>
          <a:bodyPr/>
          <a:lstStyle/>
          <a:p>
            <a:pPr lvl="0"/>
            <a:r>
              <a:rPr lang="en-GB" i="1" dirty="0"/>
              <a:t>Micro level</a:t>
            </a:r>
            <a:r>
              <a:rPr lang="en-GB" dirty="0"/>
              <a:t>: the practices involved in making </a:t>
            </a:r>
            <a:endParaRPr lang="en-GB" dirty="0" smtClean="0"/>
          </a:p>
          <a:p>
            <a:pPr marL="0" lvl="0" indent="0">
              <a:buNone/>
            </a:pPr>
            <a:r>
              <a:rPr lang="en-GB" dirty="0" smtClean="0"/>
              <a:t>   learning </a:t>
            </a:r>
            <a:r>
              <a:rPr lang="en-GB" dirty="0"/>
              <a:t>all resources and activities (all teaching) accessible</a:t>
            </a:r>
          </a:p>
          <a:p>
            <a:pPr lvl="0"/>
            <a:r>
              <a:rPr lang="en-GB" i="1" dirty="0" err="1"/>
              <a:t>Meso</a:t>
            </a:r>
            <a:r>
              <a:rPr lang="en-GB" i="1" dirty="0"/>
              <a:t> level:</a:t>
            </a:r>
            <a:r>
              <a:rPr lang="en-GB" dirty="0"/>
              <a:t> the delivery of services within a post-secondary education institution that play a role in promoting the use of supportive ICTs that contribute to successful education and employment outcomes for disabled students</a:t>
            </a:r>
          </a:p>
          <a:p>
            <a:r>
              <a:rPr lang="en-GB" i="1" dirty="0"/>
              <a:t>Macro level</a:t>
            </a:r>
            <a:r>
              <a:rPr lang="en-GB" dirty="0"/>
              <a:t>: the institution in which those services (</a:t>
            </a:r>
            <a:r>
              <a:rPr lang="en-GB" dirty="0" err="1"/>
              <a:t>meso</a:t>
            </a:r>
            <a:r>
              <a:rPr lang="en-GB" dirty="0"/>
              <a:t>) and practices (micro) take place and the internal and external factors that influence or drive the institutions development and organisation of those services and practices</a:t>
            </a:r>
          </a:p>
        </p:txBody>
      </p:sp>
      <p:pic>
        <p:nvPicPr>
          <p:cNvPr id="4" name="Picture 3" descr="A circle with three layers, the inner is the micro level, the outer is the macro and the one in the middle is the meso level layer"/>
          <p:cNvPicPr>
            <a:picLocks noChangeAspect="1"/>
          </p:cNvPicPr>
          <p:nvPr/>
        </p:nvPicPr>
        <p:blipFill>
          <a:blip r:embed="rId3"/>
          <a:stretch>
            <a:fillRect/>
          </a:stretch>
        </p:blipFill>
        <p:spPr>
          <a:xfrm>
            <a:off x="8316913" y="0"/>
            <a:ext cx="3722688" cy="2393681"/>
          </a:xfrm>
          <a:prstGeom prst="rect">
            <a:avLst/>
          </a:prstGeom>
        </p:spPr>
      </p:pic>
    </p:spTree>
    <p:extLst>
      <p:ext uri="{BB962C8B-B14F-4D97-AF65-F5344CB8AC3E}">
        <p14:creationId xmlns:p14="http://schemas.microsoft.com/office/powerpoint/2010/main" val="3376945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S</a:t>
            </a:r>
            <a:r>
              <a:rPr lang="en-GB" b="1" dirty="0" smtClean="0"/>
              <a:t>ome </a:t>
            </a:r>
            <a:r>
              <a:rPr lang="en-GB" b="1" dirty="0"/>
              <a:t>models and frameworks focus on just one level</a:t>
            </a:r>
          </a:p>
        </p:txBody>
      </p:sp>
      <p:sp>
        <p:nvSpPr>
          <p:cNvPr id="3" name="Content Placeholder 2"/>
          <p:cNvSpPr>
            <a:spLocks noGrp="1"/>
          </p:cNvSpPr>
          <p:nvPr>
            <p:ph idx="1"/>
          </p:nvPr>
        </p:nvSpPr>
        <p:spPr>
          <a:xfrm>
            <a:off x="711200" y="2079625"/>
            <a:ext cx="10515600" cy="4351338"/>
          </a:xfrm>
        </p:spPr>
        <p:txBody>
          <a:bodyPr/>
          <a:lstStyle/>
          <a:p>
            <a:pPr lvl="0"/>
            <a:r>
              <a:rPr lang="en-GB" i="1" dirty="0"/>
              <a:t>Micro Level</a:t>
            </a:r>
            <a:r>
              <a:rPr lang="en-GB" dirty="0"/>
              <a:t>: Universal Design for Learning/Instruction and the Holistic Model</a:t>
            </a:r>
          </a:p>
          <a:p>
            <a:pPr lvl="0"/>
            <a:r>
              <a:rPr lang="en-GB" i="1" dirty="0" err="1"/>
              <a:t>Meso</a:t>
            </a:r>
            <a:r>
              <a:rPr lang="en-GB" i="1" dirty="0"/>
              <a:t> Level</a:t>
            </a:r>
            <a:r>
              <a:rPr lang="en-GB" dirty="0"/>
              <a:t>: Composite Practice Model, The provisional staff development model and the Model of Accessibility Services Provision.</a:t>
            </a:r>
          </a:p>
          <a:p>
            <a:pPr lvl="0"/>
            <a:r>
              <a:rPr lang="en-GB" i="1" dirty="0"/>
              <a:t>Macro Level</a:t>
            </a:r>
            <a:r>
              <a:rPr lang="en-GB" dirty="0"/>
              <a:t>: Model of Professionalism</a:t>
            </a:r>
          </a:p>
          <a:p>
            <a:pPr marL="0" indent="0">
              <a:buNone/>
            </a:pPr>
            <a:endParaRPr lang="en-GB" dirty="0" smtClean="0"/>
          </a:p>
          <a:p>
            <a:endParaRPr lang="en-GB" dirty="0"/>
          </a:p>
        </p:txBody>
      </p:sp>
    </p:spTree>
    <p:extLst>
      <p:ext uri="{BB962C8B-B14F-4D97-AF65-F5344CB8AC3E}">
        <p14:creationId xmlns:p14="http://schemas.microsoft.com/office/powerpoint/2010/main" val="1950408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Micro level example: The holistic model</a:t>
            </a:r>
            <a:endParaRPr lang="en-GB" b="1" dirty="0"/>
          </a:p>
        </p:txBody>
      </p:sp>
      <p:sp>
        <p:nvSpPr>
          <p:cNvPr id="3" name="Content Placeholder 2"/>
          <p:cNvSpPr>
            <a:spLocks noGrp="1"/>
          </p:cNvSpPr>
          <p:nvPr>
            <p:ph sz="half" idx="1"/>
          </p:nvPr>
        </p:nvSpPr>
        <p:spPr>
          <a:xfrm>
            <a:off x="457200" y="1758155"/>
            <a:ext cx="5181600" cy="4418807"/>
          </a:xfrm>
        </p:spPr>
        <p:txBody>
          <a:bodyPr>
            <a:normAutofit fontScale="85000" lnSpcReduction="20000"/>
          </a:bodyPr>
          <a:lstStyle/>
          <a:p>
            <a:r>
              <a:rPr lang="en-GB" dirty="0" smtClean="0"/>
              <a:t>Developed and used to argue </a:t>
            </a:r>
            <a:r>
              <a:rPr lang="en-GB" dirty="0"/>
              <a:t>against the pursuit of universal solutions</a:t>
            </a:r>
            <a:r>
              <a:rPr lang="en-GB" dirty="0" smtClean="0"/>
              <a:t>.</a:t>
            </a:r>
          </a:p>
          <a:p>
            <a:r>
              <a:rPr lang="en-GB" dirty="0" smtClean="0"/>
              <a:t>argue </a:t>
            </a:r>
            <a:r>
              <a:rPr lang="en-GB" dirty="0"/>
              <a:t>for solutions that are tailored to take into account the individual’s specific needs, </a:t>
            </a:r>
            <a:endParaRPr lang="en-GB" dirty="0" smtClean="0"/>
          </a:p>
          <a:p>
            <a:r>
              <a:rPr lang="en-GB" dirty="0" smtClean="0"/>
              <a:t>later </a:t>
            </a:r>
            <a:r>
              <a:rPr lang="en-GB" dirty="0"/>
              <a:t>to refine their model to argue that a learner-centric model would place learning objectives at the centre. </a:t>
            </a:r>
            <a:endParaRPr lang="en-GB" dirty="0" smtClean="0"/>
          </a:p>
          <a:p>
            <a:r>
              <a:rPr lang="en-GB" dirty="0" smtClean="0"/>
              <a:t>They </a:t>
            </a:r>
            <a:r>
              <a:rPr lang="en-GB" dirty="0"/>
              <a:t>also articulate in more detail the context in which this might take place by emphasising that solutions will need to take into account both online and offline learning activities and resources (blended learning). </a:t>
            </a:r>
          </a:p>
        </p:txBody>
      </p:sp>
      <p:pic>
        <p:nvPicPr>
          <p:cNvPr id="5" name="Content Placeholder 4" descr="learning objective at the centre of the circle, with learning activities or resources as the next layer of the circle and student needs as the outside layer" title="Later version of holistic model of accessibility"/>
          <p:cNvPicPr>
            <a:picLocks noGrp="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019800" y="1690688"/>
            <a:ext cx="4953000" cy="4486275"/>
          </a:xfrm>
          <a:prstGeom prst="rect">
            <a:avLst/>
          </a:prstGeom>
          <a:noFill/>
          <a:ln>
            <a:noFill/>
          </a:ln>
        </p:spPr>
      </p:pic>
    </p:spTree>
    <p:extLst>
      <p:ext uri="{BB962C8B-B14F-4D97-AF65-F5344CB8AC3E}">
        <p14:creationId xmlns:p14="http://schemas.microsoft.com/office/powerpoint/2010/main" val="3034526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err="1" smtClean="0"/>
              <a:t>Meso</a:t>
            </a:r>
            <a:r>
              <a:rPr lang="en-GB" b="1" dirty="0" smtClean="0"/>
              <a:t> level example: A staff development model for inclusive learning and teaching</a:t>
            </a:r>
            <a:endParaRPr lang="en-GB" b="1" dirty="0"/>
          </a:p>
        </p:txBody>
      </p:sp>
      <p:sp>
        <p:nvSpPr>
          <p:cNvPr id="3" name="Content Placeholder 2"/>
          <p:cNvSpPr>
            <a:spLocks noGrp="1"/>
          </p:cNvSpPr>
          <p:nvPr>
            <p:ph sz="half" idx="1"/>
          </p:nvPr>
        </p:nvSpPr>
        <p:spPr>
          <a:xfrm>
            <a:off x="304800" y="1825624"/>
            <a:ext cx="5715000" cy="4693157"/>
          </a:xfrm>
        </p:spPr>
        <p:txBody>
          <a:bodyPr>
            <a:normAutofit fontScale="92500" lnSpcReduction="20000"/>
          </a:bodyPr>
          <a:lstStyle/>
          <a:p>
            <a:r>
              <a:rPr lang="en-GB" i="1" dirty="0" smtClean="0"/>
              <a:t>framework </a:t>
            </a:r>
            <a:r>
              <a:rPr lang="en-GB" i="1" dirty="0"/>
              <a:t>components</a:t>
            </a:r>
            <a:r>
              <a:rPr lang="en-GB" dirty="0"/>
              <a:t>: raising awareness; improving understanding and improving </a:t>
            </a:r>
            <a:r>
              <a:rPr lang="en-GB" dirty="0" smtClean="0"/>
              <a:t>skills</a:t>
            </a:r>
          </a:p>
          <a:p>
            <a:r>
              <a:rPr lang="en-GB" i="1" dirty="0"/>
              <a:t>processes</a:t>
            </a:r>
            <a:r>
              <a:rPr lang="en-GB" dirty="0"/>
              <a:t> which are required in order to raise awareness, enhance understanding and improve </a:t>
            </a:r>
            <a:r>
              <a:rPr lang="en-GB" dirty="0" smtClean="0"/>
              <a:t>skills</a:t>
            </a:r>
          </a:p>
          <a:p>
            <a:r>
              <a:rPr lang="en-GB" dirty="0"/>
              <a:t>a training </a:t>
            </a:r>
            <a:r>
              <a:rPr lang="en-GB" i="1" dirty="0"/>
              <a:t>procedure</a:t>
            </a:r>
            <a:r>
              <a:rPr lang="en-GB" dirty="0"/>
              <a:t> </a:t>
            </a:r>
            <a:r>
              <a:rPr lang="en-GB" dirty="0" smtClean="0"/>
              <a:t>which </a:t>
            </a:r>
            <a:r>
              <a:rPr lang="en-GB" dirty="0"/>
              <a:t>through the adoption of the identified processes, function as a means to achieve the framework's </a:t>
            </a:r>
            <a:r>
              <a:rPr lang="en-GB" dirty="0" smtClean="0"/>
              <a:t>components</a:t>
            </a:r>
          </a:p>
          <a:p>
            <a:r>
              <a:rPr lang="en-GB" i="1" dirty="0"/>
              <a:t>culture change </a:t>
            </a:r>
            <a:r>
              <a:rPr lang="en-GB" dirty="0"/>
              <a:t>within an institution will not occur without individual self-reflection and collaboration with others</a:t>
            </a:r>
          </a:p>
          <a:p>
            <a:endParaRPr lang="en-GB" dirty="0"/>
          </a:p>
          <a:p>
            <a:endParaRPr lang="en-GB" dirty="0"/>
          </a:p>
        </p:txBody>
      </p:sp>
      <p:pic>
        <p:nvPicPr>
          <p:cNvPr id="5" name="Content Placeholder 4" descr="Inclusive learning and teaching is influenced by the extent to which training processes incorporate components such as awareness raising, improving understanding and improving skills" title="A staff development framework for inclusive learning design."/>
          <p:cNvPicPr>
            <a:picLocks noGrp="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1690688"/>
            <a:ext cx="5778500" cy="4828094"/>
          </a:xfrm>
          <a:prstGeom prst="rect">
            <a:avLst/>
          </a:prstGeom>
        </p:spPr>
      </p:pic>
    </p:spTree>
    <p:extLst>
      <p:ext uri="{BB962C8B-B14F-4D97-AF65-F5344CB8AC3E}">
        <p14:creationId xmlns:p14="http://schemas.microsoft.com/office/powerpoint/2010/main" val="29920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0" y="111125"/>
            <a:ext cx="9258300" cy="1325563"/>
          </a:xfrm>
        </p:spPr>
        <p:txBody>
          <a:bodyPr/>
          <a:lstStyle/>
          <a:p>
            <a:r>
              <a:rPr lang="en-GB" b="1" dirty="0" err="1" smtClean="0"/>
              <a:t>Meso</a:t>
            </a:r>
            <a:r>
              <a:rPr lang="en-GB" b="1" dirty="0" smtClean="0"/>
              <a:t> level example: The model of professionalism</a:t>
            </a:r>
            <a:endParaRPr lang="en-GB" b="1" dirty="0"/>
          </a:p>
        </p:txBody>
      </p:sp>
      <p:sp>
        <p:nvSpPr>
          <p:cNvPr id="3" name="Content Placeholder 2"/>
          <p:cNvSpPr>
            <a:spLocks noGrp="1"/>
          </p:cNvSpPr>
          <p:nvPr>
            <p:ph sz="half" idx="1"/>
          </p:nvPr>
        </p:nvSpPr>
        <p:spPr>
          <a:xfrm>
            <a:off x="127000" y="1690688"/>
            <a:ext cx="4191000" cy="5053012"/>
          </a:xfrm>
        </p:spPr>
        <p:txBody>
          <a:bodyPr>
            <a:normAutofit/>
          </a:bodyPr>
          <a:lstStyle/>
          <a:p>
            <a:r>
              <a:rPr lang="en-GB" dirty="0" smtClean="0"/>
              <a:t>Organisations </a:t>
            </a:r>
            <a:r>
              <a:rPr lang="en-GB" dirty="0"/>
              <a:t>need to consider the policy and indeed philosophy of the organisation </a:t>
            </a:r>
            <a:r>
              <a:rPr lang="en-GB" dirty="0" smtClean="0"/>
              <a:t>towards </a:t>
            </a:r>
            <a:r>
              <a:rPr lang="en-GB" dirty="0"/>
              <a:t>how it meets the challenge of accessibility </a:t>
            </a:r>
            <a:endParaRPr lang="en-GB" dirty="0" smtClean="0"/>
          </a:p>
          <a:p>
            <a:r>
              <a:rPr lang="en-GB" dirty="0" smtClean="0"/>
              <a:t>Offers </a:t>
            </a:r>
            <a:r>
              <a:rPr lang="en-GB" dirty="0"/>
              <a:t>a way for an institution to benchmark itself against four tiers from initial intervention to professionalism</a:t>
            </a:r>
          </a:p>
        </p:txBody>
      </p:sp>
      <p:graphicFrame>
        <p:nvGraphicFramePr>
          <p:cNvPr id="5" name="Content Placeholder 4" descr="Theory of Professionalism"/>
          <p:cNvGraphicFramePr>
            <a:graphicFrameLocks noGrp="1"/>
          </p:cNvGraphicFramePr>
          <p:nvPr>
            <p:ph sz="half" idx="2"/>
            <p:extLst>
              <p:ext uri="{D42A27DB-BD31-4B8C-83A1-F6EECF244321}">
                <p14:modId xmlns:p14="http://schemas.microsoft.com/office/powerpoint/2010/main" val="2153878956"/>
              </p:ext>
            </p:extLst>
          </p:nvPr>
        </p:nvGraphicFramePr>
        <p:xfrm>
          <a:off x="4419600" y="1679576"/>
          <a:ext cx="7683500" cy="4375846"/>
        </p:xfrm>
        <a:graphic>
          <a:graphicData uri="http://schemas.openxmlformats.org/drawingml/2006/table">
            <a:tbl>
              <a:tblPr firstRow="1" firstCol="1" bandRow="1">
                <a:tableStyleId>{5C22544A-7EE6-4342-B048-85BDC9FD1C3A}</a:tableStyleId>
              </a:tblPr>
              <a:tblGrid>
                <a:gridCol w="1920875"/>
                <a:gridCol w="1920875"/>
                <a:gridCol w="1920875"/>
                <a:gridCol w="1920875"/>
              </a:tblGrid>
              <a:tr h="587723">
                <a:tc>
                  <a:txBody>
                    <a:bodyPr/>
                    <a:lstStyle/>
                    <a:p>
                      <a:pPr>
                        <a:spcAft>
                          <a:spcPts val="0"/>
                        </a:spcAft>
                      </a:pPr>
                      <a:r>
                        <a:rPr lang="en-GB" sz="1400" dirty="0">
                          <a:effectLst/>
                        </a:rPr>
                        <a:t>Intervention</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a:spcAft>
                          <a:spcPts val="0"/>
                        </a:spcAft>
                      </a:pPr>
                      <a:r>
                        <a:rPr lang="en-GB" sz="1400">
                          <a:effectLst/>
                        </a:rPr>
                        <a:t>Intervention/</a:t>
                      </a:r>
                    </a:p>
                    <a:p>
                      <a:pPr>
                        <a:spcAft>
                          <a:spcPts val="0"/>
                        </a:spcAft>
                      </a:pPr>
                      <a:r>
                        <a:rPr lang="en-GB" sz="1400">
                          <a:effectLst/>
                        </a:rPr>
                        <a:t>institutionalisation</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a:spcAft>
                          <a:spcPts val="0"/>
                        </a:spcAft>
                      </a:pPr>
                      <a:r>
                        <a:rPr lang="en-GB" sz="1400">
                          <a:effectLst/>
                        </a:rPr>
                        <a:t>Institutionalisation/</a:t>
                      </a:r>
                    </a:p>
                    <a:p>
                      <a:pPr>
                        <a:spcAft>
                          <a:spcPts val="0"/>
                        </a:spcAft>
                      </a:pPr>
                      <a:r>
                        <a:rPr lang="en-GB" sz="1400">
                          <a:effectLst/>
                        </a:rPr>
                        <a:t>professionalism</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a:spcAft>
                          <a:spcPts val="0"/>
                        </a:spcAft>
                      </a:pPr>
                      <a:r>
                        <a:rPr lang="en-GB" sz="1400">
                          <a:effectLst/>
                        </a:rPr>
                        <a:t>Professionalism</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r>
              <a:tr h="587723">
                <a:tc>
                  <a:txBody>
                    <a:bodyPr/>
                    <a:lstStyle/>
                    <a:p>
                      <a:pPr>
                        <a:spcAft>
                          <a:spcPts val="0"/>
                        </a:spcAft>
                      </a:pPr>
                      <a:r>
                        <a:rPr lang="en-GB" sz="1400" dirty="0">
                          <a:effectLst/>
                        </a:rPr>
                        <a:t>Low level of accessibility practice (T1)</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a:spcAft>
                          <a:spcPts val="0"/>
                        </a:spcAft>
                      </a:pPr>
                      <a:r>
                        <a:rPr lang="en-GB" sz="1400" dirty="0">
                          <a:effectLst/>
                        </a:rPr>
                        <a:t>Medium level of accessibility practice (T2)</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a:spcAft>
                          <a:spcPts val="0"/>
                        </a:spcAft>
                      </a:pPr>
                      <a:r>
                        <a:rPr lang="en-GB" sz="1400">
                          <a:effectLst/>
                        </a:rPr>
                        <a:t>Substantial level of accessibility practice (T3)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a:spcAft>
                          <a:spcPts val="0"/>
                        </a:spcAft>
                      </a:pPr>
                      <a:r>
                        <a:rPr lang="en-GB" sz="1400">
                          <a:effectLst/>
                        </a:rPr>
                        <a:t>Outstanding level of accessibility practice (T4)</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r>
              <a:tr h="2710755">
                <a:tc>
                  <a:txBody>
                    <a:bodyPr/>
                    <a:lstStyle/>
                    <a:p>
                      <a:pPr marL="342900" lvl="0" indent="-342900">
                        <a:spcAft>
                          <a:spcPts val="0"/>
                        </a:spcAft>
                        <a:buFont typeface="Symbol" panose="05050102010706020507" pitchFamily="18" charset="2"/>
                        <a:buChar char=""/>
                      </a:pPr>
                      <a:r>
                        <a:rPr lang="en-GB" sz="1400">
                          <a:effectLst/>
                        </a:rPr>
                        <a:t>Responsibility and roles unclear, ambivalent</a:t>
                      </a:r>
                    </a:p>
                    <a:p>
                      <a:pPr marL="342900" lvl="0" indent="-342900">
                        <a:spcAft>
                          <a:spcPts val="0"/>
                        </a:spcAft>
                        <a:buFont typeface="Symbol" panose="05050102010706020507" pitchFamily="18" charset="2"/>
                        <a:buChar char=""/>
                      </a:pPr>
                      <a:r>
                        <a:rPr lang="en-GB" sz="1400">
                          <a:effectLst/>
                        </a:rPr>
                        <a:t>Low awareness by senior management</a:t>
                      </a:r>
                    </a:p>
                    <a:p>
                      <a:pPr marL="342900" lvl="0" indent="-342900">
                        <a:spcAft>
                          <a:spcPts val="0"/>
                        </a:spcAft>
                        <a:buFont typeface="Symbol" panose="05050102010706020507" pitchFamily="18" charset="2"/>
                        <a:buChar char=""/>
                      </a:pPr>
                      <a:r>
                        <a:rPr lang="en-GB" sz="1400">
                          <a:effectLst/>
                        </a:rPr>
                        <a:t>Low level of accessibility practice</a:t>
                      </a:r>
                    </a:p>
                    <a:p>
                      <a:pPr marL="342900" lvl="0" indent="-342900">
                        <a:spcAft>
                          <a:spcPts val="0"/>
                        </a:spcAft>
                        <a:buFont typeface="Symbol" panose="05050102010706020507" pitchFamily="18" charset="2"/>
                        <a:buChar char=""/>
                      </a:pPr>
                      <a:r>
                        <a:rPr lang="en-GB" sz="1400">
                          <a:effectLst/>
                        </a:rPr>
                        <a:t>Weak legal frameworks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marL="342900" lvl="0" indent="-342900">
                        <a:spcAft>
                          <a:spcPts val="0"/>
                        </a:spcAft>
                        <a:buFont typeface="Symbol" panose="05050102010706020507" pitchFamily="18" charset="2"/>
                        <a:buChar char=""/>
                      </a:pPr>
                      <a:r>
                        <a:rPr lang="en-GB" sz="1400" dirty="0">
                          <a:effectLst/>
                        </a:rPr>
                        <a:t>Low awareness and responsibility of management, accessibility no priority</a:t>
                      </a:r>
                    </a:p>
                    <a:p>
                      <a:pPr marL="342900" lvl="0" indent="-342900">
                        <a:spcAft>
                          <a:spcPts val="0"/>
                        </a:spcAft>
                        <a:buFont typeface="Symbol" panose="05050102010706020507" pitchFamily="18" charset="2"/>
                        <a:buChar char=""/>
                      </a:pPr>
                      <a:r>
                        <a:rPr lang="en-GB" sz="1400" dirty="0">
                          <a:effectLst/>
                        </a:rPr>
                        <a:t>Considerable activity for students with disabilities by single persons</a:t>
                      </a:r>
                    </a:p>
                    <a:p>
                      <a:pPr marL="342900" lvl="0" indent="-342900">
                        <a:spcAft>
                          <a:spcPts val="0"/>
                        </a:spcAft>
                        <a:buFont typeface="Symbol" panose="05050102010706020507" pitchFamily="18" charset="2"/>
                        <a:buChar char=""/>
                      </a:pPr>
                      <a:r>
                        <a:rPr lang="en-GB" sz="1400" dirty="0">
                          <a:effectLst/>
                        </a:rPr>
                        <a:t>Existing practice not institutionalised</a:t>
                      </a:r>
                    </a:p>
                    <a:p>
                      <a:pPr marL="342900" lvl="0" indent="-342900">
                        <a:spcAft>
                          <a:spcPts val="0"/>
                        </a:spcAft>
                        <a:buFont typeface="Symbol" panose="05050102010706020507" pitchFamily="18" charset="2"/>
                        <a:buChar char=""/>
                      </a:pPr>
                      <a:r>
                        <a:rPr lang="en-GB" sz="1400" dirty="0">
                          <a:effectLst/>
                        </a:rPr>
                        <a:t>Ad hoc solutions to ad hoc problems</a:t>
                      </a:r>
                    </a:p>
                    <a:p>
                      <a:pPr marL="342900" lvl="0" indent="-342900">
                        <a:spcAft>
                          <a:spcPts val="0"/>
                        </a:spcAft>
                        <a:buFont typeface="Symbol" panose="05050102010706020507" pitchFamily="18" charset="2"/>
                        <a:buChar char=""/>
                      </a:pPr>
                      <a:r>
                        <a:rPr lang="en-GB" sz="1400" dirty="0">
                          <a:effectLst/>
                        </a:rPr>
                        <a:t>Weak legal frameworks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marL="342900" lvl="0" indent="-342900">
                        <a:spcAft>
                          <a:spcPts val="0"/>
                        </a:spcAft>
                        <a:buFont typeface="Symbol" panose="05050102010706020507" pitchFamily="18" charset="2"/>
                        <a:buChar char=""/>
                      </a:pPr>
                      <a:r>
                        <a:rPr lang="en-GB" sz="1400" dirty="0">
                          <a:effectLst/>
                        </a:rPr>
                        <a:t>Responsibility of senior management clear, accessibility a priority</a:t>
                      </a:r>
                    </a:p>
                    <a:p>
                      <a:pPr marL="342900" lvl="0" indent="-342900">
                        <a:spcAft>
                          <a:spcPts val="0"/>
                        </a:spcAft>
                        <a:buFont typeface="Symbol" panose="05050102010706020507" pitchFamily="18" charset="2"/>
                        <a:buChar char=""/>
                      </a:pPr>
                      <a:r>
                        <a:rPr lang="en-GB" sz="1400" dirty="0">
                          <a:effectLst/>
                        </a:rPr>
                        <a:t>Community of Practice with high level of institutionalised processes</a:t>
                      </a:r>
                    </a:p>
                    <a:p>
                      <a:pPr marL="342900" lvl="0" indent="-342900">
                        <a:spcAft>
                          <a:spcPts val="0"/>
                        </a:spcAft>
                        <a:buFont typeface="Symbol" panose="05050102010706020507" pitchFamily="18" charset="2"/>
                        <a:buChar char=""/>
                      </a:pPr>
                      <a:r>
                        <a:rPr lang="en-GB" sz="1400" dirty="0">
                          <a:effectLst/>
                        </a:rPr>
                        <a:t>Strong legal requirements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marL="342900" lvl="0" indent="-342900">
                        <a:spcAft>
                          <a:spcPts val="0"/>
                        </a:spcAft>
                        <a:buFont typeface="Symbol" panose="05050102010706020507" pitchFamily="18" charset="2"/>
                        <a:buChar char=""/>
                      </a:pPr>
                      <a:r>
                        <a:rPr lang="en-GB" sz="1400" dirty="0">
                          <a:effectLst/>
                        </a:rPr>
                        <a:t>Responsibility clear</a:t>
                      </a:r>
                    </a:p>
                    <a:p>
                      <a:pPr marL="342900" lvl="0" indent="-342900">
                        <a:spcAft>
                          <a:spcPts val="0"/>
                        </a:spcAft>
                        <a:buFont typeface="Symbol" panose="05050102010706020507" pitchFamily="18" charset="2"/>
                        <a:buChar char=""/>
                      </a:pPr>
                      <a:r>
                        <a:rPr lang="en-GB" sz="1400" dirty="0">
                          <a:effectLst/>
                        </a:rPr>
                        <a:t>High priority of accessibility</a:t>
                      </a:r>
                    </a:p>
                    <a:p>
                      <a:pPr marL="342900" lvl="0" indent="-342900">
                        <a:spcAft>
                          <a:spcPts val="0"/>
                        </a:spcAft>
                        <a:buFont typeface="Symbol" panose="05050102010706020507" pitchFamily="18" charset="2"/>
                        <a:buChar char=""/>
                      </a:pPr>
                      <a:r>
                        <a:rPr lang="en-GB" sz="1400" dirty="0">
                          <a:effectLst/>
                        </a:rPr>
                        <a:t>Institutional processes and stakeholder involvement</a:t>
                      </a:r>
                    </a:p>
                    <a:p>
                      <a:pPr marL="342900" lvl="0" indent="-342900">
                        <a:spcAft>
                          <a:spcPts val="0"/>
                        </a:spcAft>
                        <a:buFont typeface="Symbol" panose="05050102010706020507" pitchFamily="18" charset="2"/>
                        <a:buChar char=""/>
                      </a:pPr>
                      <a:r>
                        <a:rPr lang="en-GB" sz="1400" dirty="0">
                          <a:effectLst/>
                        </a:rPr>
                        <a:t>Development of policies</a:t>
                      </a:r>
                    </a:p>
                    <a:p>
                      <a:pPr marL="342900" lvl="0" indent="-342900">
                        <a:spcAft>
                          <a:spcPts val="0"/>
                        </a:spcAft>
                        <a:buFont typeface="Symbol" panose="05050102010706020507" pitchFamily="18" charset="2"/>
                        <a:buChar char=""/>
                      </a:pPr>
                      <a:r>
                        <a:rPr lang="en-GB" sz="1400" dirty="0">
                          <a:effectLst/>
                        </a:rPr>
                        <a:t>Evaluation of implementation</a:t>
                      </a:r>
                    </a:p>
                    <a:p>
                      <a:pPr marL="342900" lvl="0" indent="-342900">
                        <a:spcAft>
                          <a:spcPts val="0"/>
                        </a:spcAft>
                        <a:buFont typeface="Symbol" panose="05050102010706020507" pitchFamily="18" charset="2"/>
                        <a:buChar char=""/>
                      </a:pPr>
                      <a:r>
                        <a:rPr lang="en-GB" sz="1400" dirty="0">
                          <a:effectLst/>
                        </a:rPr>
                        <a:t>Legal framework strong driver</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r>
            </a:tbl>
          </a:graphicData>
        </a:graphic>
      </p:graphicFrame>
    </p:spTree>
    <p:extLst>
      <p:ext uri="{BB962C8B-B14F-4D97-AF65-F5344CB8AC3E}">
        <p14:creationId xmlns:p14="http://schemas.microsoft.com/office/powerpoint/2010/main" val="242103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0" y="314325"/>
            <a:ext cx="6350000" cy="1325563"/>
          </a:xfrm>
        </p:spPr>
        <p:txBody>
          <a:bodyPr>
            <a:noAutofit/>
          </a:bodyPr>
          <a:lstStyle/>
          <a:p>
            <a:r>
              <a:rPr lang="en-GB" b="1" dirty="0" smtClean="0"/>
              <a:t>An example of the </a:t>
            </a:r>
            <a:r>
              <a:rPr lang="en-GB" b="1" dirty="0" err="1" smtClean="0"/>
              <a:t>meso</a:t>
            </a:r>
            <a:r>
              <a:rPr lang="en-GB" b="1" dirty="0" smtClean="0"/>
              <a:t> and the macro: The contextualised model</a:t>
            </a:r>
            <a:endParaRPr lang="en-GB" b="1" dirty="0"/>
          </a:p>
        </p:txBody>
      </p:sp>
      <p:sp>
        <p:nvSpPr>
          <p:cNvPr id="3" name="Content Placeholder 2"/>
          <p:cNvSpPr>
            <a:spLocks noGrp="1"/>
          </p:cNvSpPr>
          <p:nvPr>
            <p:ph sz="half" idx="1"/>
          </p:nvPr>
        </p:nvSpPr>
        <p:spPr>
          <a:xfrm>
            <a:off x="254000" y="2506662"/>
            <a:ext cx="5181600" cy="4351338"/>
          </a:xfrm>
        </p:spPr>
        <p:txBody>
          <a:bodyPr/>
          <a:lstStyle/>
          <a:p>
            <a:r>
              <a:rPr lang="en-GB" dirty="0" err="1" smtClean="0"/>
              <a:t>Meso</a:t>
            </a:r>
            <a:r>
              <a:rPr lang="en-GB" dirty="0" smtClean="0"/>
              <a:t>: Stakeholders and the services in which they operate</a:t>
            </a:r>
          </a:p>
          <a:p>
            <a:r>
              <a:rPr lang="en-GB" dirty="0" smtClean="0"/>
              <a:t>Macro: the influences of drivers and mediators that are both internal and external to a PSE institution on stakeholder (and therefore service) practices</a:t>
            </a:r>
            <a:endParaRPr lang="en-GB" dirty="0"/>
          </a:p>
        </p:txBody>
      </p:sp>
      <p:pic>
        <p:nvPicPr>
          <p:cNvPr id="5" name="Content Placeholder 4" descr="Around the outside of the model are drivers and mediators of practice which have an influence on stakeholders. The responses that the stakeholders make to these drivers and mediators will determine whether or not e-learning is partially or optimally accessible" title="contextualised model of accessibility"/>
          <p:cNvPicPr>
            <a:picLocks noGrp="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718300" y="123825"/>
            <a:ext cx="5105400" cy="6565900"/>
          </a:xfrm>
          <a:prstGeom prst="rect">
            <a:avLst/>
          </a:prstGeom>
          <a:noFill/>
          <a:ln>
            <a:noFill/>
          </a:ln>
        </p:spPr>
      </p:pic>
    </p:spTree>
    <p:extLst>
      <p:ext uri="{BB962C8B-B14F-4D97-AF65-F5344CB8AC3E}">
        <p14:creationId xmlns:p14="http://schemas.microsoft.com/office/powerpoint/2010/main" val="1103788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b="1" dirty="0"/>
              <a:t>CAN MODELS AND FRAMEWORKS TRANSFORM PRACTICE?</a:t>
            </a:r>
            <a:br>
              <a:rPr lang="en-GB" b="1" dirty="0"/>
            </a:br>
            <a:endParaRPr lang="en-GB" dirty="0"/>
          </a:p>
        </p:txBody>
      </p:sp>
      <p:sp>
        <p:nvSpPr>
          <p:cNvPr id="6" name="Text Placeholder 5"/>
          <p:cNvSpPr>
            <a:spLocks noGrp="1"/>
          </p:cNvSpPr>
          <p:nvPr>
            <p:ph type="body" idx="1"/>
          </p:nvPr>
        </p:nvSpPr>
        <p:spPr/>
        <p:txBody>
          <a:bodyPr>
            <a:normAutofit fontScale="92500" lnSpcReduction="10000"/>
          </a:bodyPr>
          <a:lstStyle/>
          <a:p>
            <a:pPr lvl="0"/>
            <a:r>
              <a:rPr lang="en-GB" b="1" dirty="0">
                <a:solidFill>
                  <a:schemeClr val="tx1"/>
                </a:solidFill>
              </a:rPr>
              <a:t>How valid and efficacious are the models and frameworks?</a:t>
            </a:r>
          </a:p>
          <a:p>
            <a:pPr lvl="0"/>
            <a:r>
              <a:rPr lang="en-GB" b="1" dirty="0">
                <a:solidFill>
                  <a:schemeClr val="tx1"/>
                </a:solidFill>
              </a:rPr>
              <a:t>Have we carefully examined the validity and efficacy of models or are we blindly following others?</a:t>
            </a:r>
          </a:p>
          <a:p>
            <a:pPr lvl="0"/>
            <a:r>
              <a:rPr lang="en-GB" b="1" dirty="0">
                <a:solidFill>
                  <a:schemeClr val="tx1"/>
                </a:solidFill>
              </a:rPr>
              <a:t>Have we considered all the options?</a:t>
            </a:r>
          </a:p>
          <a:p>
            <a:endParaRPr lang="en-GB" dirty="0"/>
          </a:p>
        </p:txBody>
      </p:sp>
    </p:spTree>
    <p:extLst>
      <p:ext uri="{BB962C8B-B14F-4D97-AF65-F5344CB8AC3E}">
        <p14:creationId xmlns:p14="http://schemas.microsoft.com/office/powerpoint/2010/main" val="183639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sz="4900" b="1" dirty="0"/>
              <a:t>How valid and efficacious are the models and frameworks?</a:t>
            </a:r>
            <a:r>
              <a:rPr lang="en-GB" b="1" dirty="0"/>
              <a:t/>
            </a:r>
            <a:br>
              <a:rPr lang="en-GB" b="1" dirty="0"/>
            </a:br>
            <a:endParaRPr lang="en-GB" dirty="0"/>
          </a:p>
        </p:txBody>
      </p:sp>
      <p:sp>
        <p:nvSpPr>
          <p:cNvPr id="5" name="Content Placeholder 4"/>
          <p:cNvSpPr>
            <a:spLocks noGrp="1"/>
          </p:cNvSpPr>
          <p:nvPr>
            <p:ph idx="1"/>
          </p:nvPr>
        </p:nvSpPr>
        <p:spPr>
          <a:xfrm>
            <a:off x="266700" y="1816100"/>
            <a:ext cx="11430000" cy="5397499"/>
          </a:xfrm>
        </p:spPr>
        <p:txBody>
          <a:bodyPr>
            <a:normAutofit/>
          </a:bodyPr>
          <a:lstStyle/>
          <a:p>
            <a:pPr lvl="0"/>
            <a:r>
              <a:rPr lang="en-GB" dirty="0" smtClean="0"/>
              <a:t>Validity</a:t>
            </a:r>
          </a:p>
          <a:p>
            <a:pPr lvl="1"/>
            <a:r>
              <a:rPr lang="en-GB" dirty="0" smtClean="0"/>
              <a:t>How </a:t>
            </a:r>
            <a:r>
              <a:rPr lang="en-GB" dirty="0"/>
              <a:t>were the models or frameworks derived? </a:t>
            </a:r>
          </a:p>
          <a:p>
            <a:pPr lvl="1"/>
            <a:r>
              <a:rPr lang="en-GB" dirty="0"/>
              <a:t>What evidence is there that they have improved practice or outcomes for disabled students? </a:t>
            </a:r>
            <a:endParaRPr lang="en-GB" dirty="0" smtClean="0"/>
          </a:p>
          <a:p>
            <a:r>
              <a:rPr lang="en-GB" dirty="0" smtClean="0"/>
              <a:t>Efficacy</a:t>
            </a:r>
          </a:p>
          <a:p>
            <a:pPr lvl="1"/>
            <a:r>
              <a:rPr lang="en-GB" dirty="0"/>
              <a:t>How detailed are the models or frameworks- what is their level of granularity</a:t>
            </a:r>
            <a:r>
              <a:rPr lang="en-GB" dirty="0" smtClean="0"/>
              <a:t>?</a:t>
            </a:r>
          </a:p>
          <a:p>
            <a:pPr lvl="2"/>
            <a:r>
              <a:rPr lang="en-GB" i="1" dirty="0"/>
              <a:t>Level 1:</a:t>
            </a:r>
            <a:r>
              <a:rPr lang="en-GB" dirty="0"/>
              <a:t> Description of overarching principles, components and processes</a:t>
            </a:r>
          </a:p>
          <a:p>
            <a:pPr lvl="2"/>
            <a:r>
              <a:rPr lang="en-GB" i="1" dirty="0"/>
              <a:t>Level 2:</a:t>
            </a:r>
            <a:r>
              <a:rPr lang="en-GB" dirty="0"/>
              <a:t> Examples </a:t>
            </a:r>
            <a:r>
              <a:rPr lang="en-GB" dirty="0" smtClean="0"/>
              <a:t>given </a:t>
            </a:r>
            <a:r>
              <a:rPr lang="en-GB" dirty="0"/>
              <a:t>to illuminate the principles, components and processes</a:t>
            </a:r>
          </a:p>
          <a:p>
            <a:pPr lvl="2"/>
            <a:r>
              <a:rPr lang="en-GB" i="1" dirty="0"/>
              <a:t>Level 3:</a:t>
            </a:r>
            <a:r>
              <a:rPr lang="en-GB" dirty="0"/>
              <a:t> Descriptions of  the model or framework in </a:t>
            </a:r>
            <a:r>
              <a:rPr lang="en-GB" dirty="0" smtClean="0"/>
              <a:t>action</a:t>
            </a:r>
          </a:p>
          <a:p>
            <a:pPr lvl="2"/>
            <a:r>
              <a:rPr lang="en-GB" i="1" dirty="0" smtClean="0"/>
              <a:t>Level </a:t>
            </a:r>
            <a:r>
              <a:rPr lang="en-GB" i="1" dirty="0"/>
              <a:t>4:</a:t>
            </a:r>
            <a:r>
              <a:rPr lang="en-GB" dirty="0"/>
              <a:t> Detailed critical evaluation of strengths and weaknesses of model</a:t>
            </a:r>
          </a:p>
          <a:p>
            <a:pPr lvl="1"/>
            <a:r>
              <a:rPr lang="en-GB" dirty="0" smtClean="0"/>
              <a:t>Have </a:t>
            </a:r>
            <a:r>
              <a:rPr lang="en-GB" dirty="0"/>
              <a:t>the models and frameworks been implemented in practice? How widely have they been implemented?</a:t>
            </a:r>
          </a:p>
          <a:p>
            <a:pPr marL="0" indent="0">
              <a:buNone/>
            </a:pPr>
            <a:endParaRPr lang="en-GB" dirty="0"/>
          </a:p>
          <a:p>
            <a:endParaRPr lang="en-GB" dirty="0"/>
          </a:p>
        </p:txBody>
      </p:sp>
    </p:spTree>
    <p:extLst>
      <p:ext uri="{BB962C8B-B14F-4D97-AF65-F5344CB8AC3E}">
        <p14:creationId xmlns:p14="http://schemas.microsoft.com/office/powerpoint/2010/main" val="3042245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7800" y="111125"/>
            <a:ext cx="4254500" cy="1325563"/>
          </a:xfrm>
        </p:spPr>
        <p:txBody>
          <a:bodyPr>
            <a:normAutofit/>
          </a:bodyPr>
          <a:lstStyle/>
          <a:p>
            <a:r>
              <a:rPr lang="en-GB" b="1" dirty="0" smtClean="0"/>
              <a:t>Variability</a:t>
            </a:r>
            <a:endParaRPr lang="en-GB" b="1" dirty="0"/>
          </a:p>
        </p:txBody>
      </p:sp>
      <p:graphicFrame>
        <p:nvGraphicFramePr>
          <p:cNvPr id="4" name="Content Placeholder 3" descr="Comparison of validity and efficacy of different models"/>
          <p:cNvGraphicFramePr>
            <a:graphicFrameLocks noGrp="1"/>
          </p:cNvGraphicFramePr>
          <p:nvPr>
            <p:ph idx="1"/>
            <p:extLst>
              <p:ext uri="{D42A27DB-BD31-4B8C-83A1-F6EECF244321}">
                <p14:modId xmlns:p14="http://schemas.microsoft.com/office/powerpoint/2010/main" val="301392285"/>
              </p:ext>
            </p:extLst>
          </p:nvPr>
        </p:nvGraphicFramePr>
        <p:xfrm>
          <a:off x="190500" y="111125"/>
          <a:ext cx="7251700" cy="6498386"/>
        </p:xfrm>
        <a:graphic>
          <a:graphicData uri="http://schemas.openxmlformats.org/drawingml/2006/table">
            <a:tbl>
              <a:tblPr firstRow="1" firstCol="1" bandRow="1">
                <a:tableStyleId>{5C22544A-7EE6-4342-B048-85BDC9FD1C3A}</a:tableStyleId>
              </a:tblPr>
              <a:tblGrid>
                <a:gridCol w="1450340"/>
                <a:gridCol w="1450340"/>
                <a:gridCol w="1450340"/>
                <a:gridCol w="1450340"/>
                <a:gridCol w="1450340"/>
              </a:tblGrid>
              <a:tr h="402386">
                <a:tc rowSpan="2">
                  <a:txBody>
                    <a:bodyPr/>
                    <a:lstStyle/>
                    <a:p>
                      <a:pPr>
                        <a:spcAft>
                          <a:spcPts val="0"/>
                        </a:spcAft>
                      </a:pPr>
                      <a:r>
                        <a:rPr lang="en-GB" sz="1600" dirty="0">
                          <a:effectLst/>
                        </a:rPr>
                        <a:t> </a:t>
                      </a:r>
                    </a:p>
                    <a:p>
                      <a:pPr>
                        <a:spcAft>
                          <a:spcPts val="0"/>
                        </a:spcAft>
                      </a:pPr>
                      <a:r>
                        <a:rPr lang="en-GB" sz="1600" dirty="0">
                          <a:effectLst/>
                        </a:rPr>
                        <a:t> </a:t>
                      </a:r>
                    </a:p>
                    <a:p>
                      <a:pPr>
                        <a:spcAft>
                          <a:spcPts val="0"/>
                        </a:spcAft>
                      </a:pPr>
                      <a:r>
                        <a:rPr lang="en-GB" sz="1600" dirty="0">
                          <a:effectLst/>
                        </a:rPr>
                        <a:t>Model</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2">
                  <a:txBody>
                    <a:bodyPr/>
                    <a:lstStyle/>
                    <a:p>
                      <a:pPr algn="ctr">
                        <a:spcAft>
                          <a:spcPts val="0"/>
                        </a:spcAft>
                      </a:pPr>
                      <a:r>
                        <a:rPr lang="en-GB" sz="1600" dirty="0">
                          <a:effectLst/>
                        </a:rPr>
                        <a:t>Validity</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tc gridSpan="2">
                  <a:txBody>
                    <a:bodyPr/>
                    <a:lstStyle/>
                    <a:p>
                      <a:pPr algn="ctr">
                        <a:spcAft>
                          <a:spcPts val="0"/>
                        </a:spcAft>
                      </a:pPr>
                      <a:r>
                        <a:rPr lang="en-GB" sz="1600" dirty="0">
                          <a:effectLst/>
                        </a:rPr>
                        <a:t>Efficacy</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tr>
              <a:tr h="903672">
                <a:tc vMerge="1">
                  <a:txBody>
                    <a:bodyPr/>
                    <a:lstStyle/>
                    <a:p>
                      <a:endParaRPr lang="en-GB"/>
                    </a:p>
                  </a:txBody>
                  <a:tcPr/>
                </a:tc>
                <a:tc>
                  <a:txBody>
                    <a:bodyPr/>
                    <a:lstStyle/>
                    <a:p>
                      <a:pPr>
                        <a:spcAft>
                          <a:spcPts val="0"/>
                        </a:spcAft>
                      </a:pPr>
                      <a:r>
                        <a:rPr lang="en-GB" sz="1600" b="1" dirty="0">
                          <a:effectLst/>
                        </a:rPr>
                        <a:t>How were they derived</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1600" b="1" dirty="0">
                          <a:effectLst/>
                        </a:rPr>
                        <a:t>What evidence is there that they have improved practice or outcomes?</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1600" b="1" dirty="0">
                          <a:effectLst/>
                        </a:rPr>
                        <a:t>Level of granularity</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1600" b="1" dirty="0">
                          <a:effectLst/>
                        </a:rPr>
                        <a:t>Implemented in practice</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097416">
                <a:tc>
                  <a:txBody>
                    <a:bodyPr/>
                    <a:lstStyle/>
                    <a:p>
                      <a:pPr>
                        <a:spcAft>
                          <a:spcPts val="0"/>
                        </a:spcAft>
                      </a:pPr>
                      <a:r>
                        <a:rPr lang="en-GB" sz="1600" dirty="0">
                          <a:effectLst/>
                        </a:rPr>
                        <a:t>Universal Design/Instruction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1600">
                          <a:effectLst/>
                        </a:rPr>
                        <a:t>Literature Review</a:t>
                      </a:r>
                    </a:p>
                    <a:p>
                      <a:pPr>
                        <a:spcAft>
                          <a:spcPts val="0"/>
                        </a:spcAft>
                      </a:pPr>
                      <a:r>
                        <a:rPr lang="en-GB" sz="1600">
                          <a:effectLst/>
                        </a:rPr>
                        <a:t>Practice examples</a:t>
                      </a:r>
                    </a:p>
                    <a:p>
                      <a:pPr>
                        <a:spcAft>
                          <a:spcPts val="0"/>
                        </a:spcAft>
                      </a:pPr>
                      <a:r>
                        <a:rPr lang="en-GB" sz="1600">
                          <a:effectLst/>
                        </a:rPr>
                        <a:t>Professional Judgement</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1600">
                          <a:effectLst/>
                        </a:rPr>
                        <a:t>Some-but of varying quality</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1600" dirty="0">
                          <a:effectLst/>
                        </a:rPr>
                        <a:t> </a:t>
                      </a:r>
                    </a:p>
                    <a:p>
                      <a:pPr>
                        <a:spcAft>
                          <a:spcPts val="0"/>
                        </a:spcAft>
                      </a:pPr>
                      <a:r>
                        <a:rPr lang="en-GB" sz="1600" dirty="0">
                          <a:effectLst/>
                        </a:rPr>
                        <a:t>3</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1600" dirty="0">
                          <a:effectLst/>
                        </a:rPr>
                        <a:t>Yes- wide-scale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097416">
                <a:tc>
                  <a:txBody>
                    <a:bodyPr/>
                    <a:lstStyle/>
                    <a:p>
                      <a:pPr>
                        <a:spcAft>
                          <a:spcPts val="0"/>
                        </a:spcAft>
                      </a:pPr>
                      <a:r>
                        <a:rPr lang="en-GB" sz="1600">
                          <a:effectLst/>
                        </a:rPr>
                        <a:t>Composite Practice Model</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1600">
                          <a:effectLst/>
                        </a:rPr>
                        <a:t>Literature review</a:t>
                      </a:r>
                    </a:p>
                    <a:p>
                      <a:pPr>
                        <a:spcAft>
                          <a:spcPts val="0"/>
                        </a:spcAft>
                      </a:pPr>
                      <a:r>
                        <a:rPr lang="en-GB" sz="1600">
                          <a:effectLst/>
                        </a:rPr>
                        <a:t>Survey </a:t>
                      </a:r>
                    </a:p>
                    <a:p>
                      <a:pPr>
                        <a:spcAft>
                          <a:spcPts val="0"/>
                        </a:spcAft>
                      </a:pPr>
                      <a:r>
                        <a:rPr lang="en-GB" sz="1600">
                          <a:effectLst/>
                        </a:rPr>
                        <a:t>Practice examples</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1600">
                          <a:effectLst/>
                        </a:rPr>
                        <a:t>None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1600">
                          <a:effectLst/>
                        </a:rPr>
                        <a:t>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1600" dirty="0">
                          <a:effectLst/>
                        </a:rPr>
                        <a:t> </a:t>
                      </a:r>
                    </a:p>
                    <a:p>
                      <a:pPr>
                        <a:spcAft>
                          <a:spcPts val="0"/>
                        </a:spcAft>
                      </a:pPr>
                      <a:r>
                        <a:rPr lang="en-GB" sz="1600" dirty="0">
                          <a:effectLst/>
                        </a:rPr>
                        <a:t>Unclear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31611">
                <a:tc>
                  <a:txBody>
                    <a:bodyPr/>
                    <a:lstStyle/>
                    <a:p>
                      <a:pPr>
                        <a:spcAft>
                          <a:spcPts val="0"/>
                        </a:spcAft>
                      </a:pPr>
                      <a:r>
                        <a:rPr lang="en-GB" sz="1600">
                          <a:effectLst/>
                        </a:rPr>
                        <a:t>Model of Accessibility Services Provision</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1600">
                          <a:effectLst/>
                        </a:rPr>
                        <a:t>Analysis of student requirements</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1600">
                          <a:effectLst/>
                        </a:rPr>
                        <a:t>None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1600">
                          <a:effectLst/>
                        </a:rPr>
                        <a:t>1</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1600" dirty="0">
                          <a:effectLst/>
                        </a:rPr>
                        <a:t>Yes in one post-secondary institution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31611">
                <a:tc>
                  <a:txBody>
                    <a:bodyPr/>
                    <a:lstStyle/>
                    <a:p>
                      <a:pPr>
                        <a:spcAft>
                          <a:spcPts val="0"/>
                        </a:spcAft>
                      </a:pPr>
                      <a:r>
                        <a:rPr lang="en-GB" sz="1600">
                          <a:effectLst/>
                        </a:rPr>
                        <a:t>EU4ALL</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1600">
                          <a:effectLst/>
                        </a:rPr>
                        <a:t>Literature Review</a:t>
                      </a:r>
                    </a:p>
                    <a:p>
                      <a:pPr>
                        <a:spcAft>
                          <a:spcPts val="0"/>
                        </a:spcAft>
                      </a:pPr>
                      <a:r>
                        <a:rPr lang="en-GB" sz="1600">
                          <a:effectLst/>
                        </a:rPr>
                        <a:t>Large scale survey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1600">
                          <a:effectLst/>
                        </a:rPr>
                        <a:t>A little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1600" dirty="0">
                          <a:effectLst/>
                        </a:rPr>
                        <a:t>2</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1600" dirty="0">
                          <a:effectLst/>
                        </a:rPr>
                        <a:t>Piloted in two universities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TextBox 4"/>
          <p:cNvSpPr txBox="1"/>
          <p:nvPr/>
        </p:nvSpPr>
        <p:spPr>
          <a:xfrm>
            <a:off x="7835900" y="1968500"/>
            <a:ext cx="4025900" cy="3754874"/>
          </a:xfrm>
          <a:prstGeom prst="rect">
            <a:avLst/>
          </a:prstGeom>
          <a:noFill/>
        </p:spPr>
        <p:txBody>
          <a:bodyPr wrap="square" rtlCol="0">
            <a:spAutoFit/>
          </a:bodyPr>
          <a:lstStyle/>
          <a:p>
            <a:r>
              <a:rPr lang="en-GB" sz="2200" dirty="0" smtClean="0"/>
              <a:t>More </a:t>
            </a:r>
            <a:r>
              <a:rPr lang="en-GB" sz="2200" dirty="0"/>
              <a:t>development and evaluation work is needed in order for a more convincing case to made for any or all of </a:t>
            </a:r>
            <a:r>
              <a:rPr lang="en-GB" sz="2200" dirty="0" smtClean="0"/>
              <a:t>the models </a:t>
            </a:r>
            <a:r>
              <a:rPr lang="en-GB" sz="2200" dirty="0"/>
              <a:t>to have real and genuine potential to help develop practices that can, through the use of ICT successfully alleviate disadvantage and exclusion of students with disabilities.</a:t>
            </a:r>
          </a:p>
          <a:p>
            <a:endParaRPr lang="en-GB" dirty="0"/>
          </a:p>
        </p:txBody>
      </p:sp>
    </p:spTree>
    <p:extLst>
      <p:ext uri="{BB962C8B-B14F-4D97-AF65-F5344CB8AC3E}">
        <p14:creationId xmlns:p14="http://schemas.microsoft.com/office/powerpoint/2010/main" val="3131568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950" y="228601"/>
            <a:ext cx="10655300" cy="1474788"/>
          </a:xfrm>
        </p:spPr>
        <p:txBody>
          <a:bodyPr>
            <a:normAutofit fontScale="90000"/>
          </a:bodyPr>
          <a:lstStyle/>
          <a:p>
            <a:r>
              <a:rPr lang="en-GB" sz="4900" b="1" dirty="0"/>
              <a:t>Have we carefully examined the validity and efficacy of </a:t>
            </a:r>
            <a:r>
              <a:rPr lang="en-GB" sz="4900" b="1" dirty="0" smtClean="0"/>
              <a:t>models</a:t>
            </a:r>
            <a:r>
              <a:rPr lang="en-GB" b="1" dirty="0"/>
              <a:t/>
            </a:r>
            <a:br>
              <a:rPr lang="en-GB" b="1" dirty="0"/>
            </a:br>
            <a:endParaRPr lang="en-GB" dirty="0"/>
          </a:p>
        </p:txBody>
      </p:sp>
      <p:sp>
        <p:nvSpPr>
          <p:cNvPr id="3" name="Content Placeholder 2"/>
          <p:cNvSpPr>
            <a:spLocks noGrp="1"/>
          </p:cNvSpPr>
          <p:nvPr>
            <p:ph idx="1"/>
          </p:nvPr>
        </p:nvSpPr>
        <p:spPr>
          <a:xfrm>
            <a:off x="558800" y="1825625"/>
            <a:ext cx="10515600" cy="4351338"/>
          </a:xfrm>
        </p:spPr>
        <p:txBody>
          <a:bodyPr/>
          <a:lstStyle/>
          <a:p>
            <a:pPr marL="0" lvl="0" indent="0">
              <a:buNone/>
            </a:pPr>
            <a:r>
              <a:rPr lang="en-GB" sz="3600" dirty="0" smtClean="0"/>
              <a:t>Critical silences:</a:t>
            </a:r>
          </a:p>
          <a:p>
            <a:pPr marL="0" lvl="0" indent="0">
              <a:buNone/>
            </a:pPr>
            <a:endParaRPr lang="en-GB" sz="3600" dirty="0" smtClean="0"/>
          </a:p>
          <a:p>
            <a:pPr lvl="1"/>
            <a:r>
              <a:rPr lang="en-GB" sz="2800" dirty="0" smtClean="0"/>
              <a:t>Criticising </a:t>
            </a:r>
            <a:r>
              <a:rPr lang="en-GB" sz="2800" dirty="0"/>
              <a:t>other models but failing to engage in anything other than a superficial way with the writings and work that underpin those models;</a:t>
            </a:r>
          </a:p>
          <a:p>
            <a:pPr lvl="1"/>
            <a:r>
              <a:rPr lang="en-GB" sz="2800" dirty="0"/>
              <a:t>Espousing the strengths of a chosen model but rarely discussing its weakness. </a:t>
            </a:r>
          </a:p>
          <a:p>
            <a:pPr marL="0" indent="0">
              <a:buNone/>
            </a:pPr>
            <a:endParaRPr lang="en-GB" dirty="0"/>
          </a:p>
        </p:txBody>
      </p:sp>
    </p:spTree>
    <p:extLst>
      <p:ext uri="{BB962C8B-B14F-4D97-AF65-F5344CB8AC3E}">
        <p14:creationId xmlns:p14="http://schemas.microsoft.com/office/powerpoint/2010/main" val="4230953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4900" b="1" dirty="0"/>
              <a:t>Universal Design as an example of a lack of careful examination</a:t>
            </a:r>
            <a:r>
              <a:rPr lang="en-GB" b="1" dirty="0"/>
              <a:t/>
            </a:r>
            <a:br>
              <a:rPr lang="en-GB" b="1" dirty="0"/>
            </a:br>
            <a:endParaRPr lang="en-GB" dirty="0"/>
          </a:p>
        </p:txBody>
      </p:sp>
      <p:sp>
        <p:nvSpPr>
          <p:cNvPr id="3" name="Content Placeholder 2"/>
          <p:cNvSpPr>
            <a:spLocks noGrp="1"/>
          </p:cNvSpPr>
          <p:nvPr>
            <p:ph idx="1"/>
          </p:nvPr>
        </p:nvSpPr>
        <p:spPr/>
        <p:txBody>
          <a:bodyPr/>
          <a:lstStyle/>
          <a:p>
            <a:pPr lvl="0"/>
            <a:r>
              <a:rPr lang="en-GB" dirty="0"/>
              <a:t>How followers of Universal Design make much of the fact that Universal Design is underpinned by research</a:t>
            </a:r>
          </a:p>
          <a:p>
            <a:pPr lvl="0"/>
            <a:r>
              <a:rPr lang="en-GB" dirty="0"/>
              <a:t>How authors engage superficially with the Universal Design literature they are citing and in doing so make dubious claims</a:t>
            </a:r>
            <a:r>
              <a:rPr lang="en-GB" dirty="0" smtClean="0"/>
              <a:t>.</a:t>
            </a:r>
          </a:p>
          <a:p>
            <a:pPr lvl="0"/>
            <a:endParaRPr lang="en-GB" dirty="0"/>
          </a:p>
          <a:p>
            <a:pPr lvl="0"/>
            <a:r>
              <a:rPr lang="en-GB" dirty="0" smtClean="0"/>
              <a:t>many </a:t>
            </a:r>
            <a:r>
              <a:rPr lang="en-GB" dirty="0"/>
              <a:t>of the originators of Universal Design have been much more cautious than their advocates in terms of the claims they make.</a:t>
            </a:r>
          </a:p>
          <a:p>
            <a:endParaRPr lang="en-GB" dirty="0"/>
          </a:p>
        </p:txBody>
      </p:sp>
    </p:spTree>
    <p:extLst>
      <p:ext uri="{BB962C8B-B14F-4D97-AF65-F5344CB8AC3E}">
        <p14:creationId xmlns:p14="http://schemas.microsoft.com/office/powerpoint/2010/main" val="145289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Have we considered all the options?</a:t>
            </a:r>
            <a:br>
              <a:rPr lang="en-GB" b="1" dirty="0"/>
            </a:br>
            <a:endParaRPr lang="en-GB" dirty="0"/>
          </a:p>
        </p:txBody>
      </p:sp>
      <p:sp>
        <p:nvSpPr>
          <p:cNvPr id="3" name="Content Placeholder 2"/>
          <p:cNvSpPr>
            <a:spLocks noGrp="1"/>
          </p:cNvSpPr>
          <p:nvPr>
            <p:ph idx="1"/>
          </p:nvPr>
        </p:nvSpPr>
        <p:spPr/>
        <p:txBody>
          <a:bodyPr>
            <a:normAutofit lnSpcReduction="10000"/>
          </a:bodyPr>
          <a:lstStyle/>
          <a:p>
            <a:r>
              <a:rPr lang="en-GB" sz="3600" dirty="0"/>
              <a:t>Can one model or framework do the job</a:t>
            </a:r>
            <a:r>
              <a:rPr lang="en-GB" sz="3600" dirty="0" smtClean="0"/>
              <a:t>?</a:t>
            </a:r>
          </a:p>
          <a:p>
            <a:pPr lvl="1"/>
            <a:r>
              <a:rPr lang="en-GB" sz="2800" dirty="0" smtClean="0"/>
              <a:t>Is there </a:t>
            </a:r>
            <a:r>
              <a:rPr lang="en-GB" sz="2800" dirty="0"/>
              <a:t>a need for one model that combines </a:t>
            </a:r>
            <a:r>
              <a:rPr lang="en-GB" sz="2800" dirty="0" smtClean="0"/>
              <a:t>the micro, </a:t>
            </a:r>
            <a:r>
              <a:rPr lang="en-GB" sz="2800" dirty="0" err="1" smtClean="0"/>
              <a:t>meso</a:t>
            </a:r>
            <a:r>
              <a:rPr lang="en-GB" sz="2800" dirty="0" smtClean="0"/>
              <a:t> and macro. </a:t>
            </a:r>
            <a:endParaRPr lang="en-GB" sz="2800" dirty="0"/>
          </a:p>
          <a:p>
            <a:pPr lvl="1"/>
            <a:r>
              <a:rPr lang="en-GB" sz="2800" dirty="0" smtClean="0"/>
              <a:t>is </a:t>
            </a:r>
            <a:r>
              <a:rPr lang="en-GB" sz="2800" dirty="0"/>
              <a:t>it possible to develop a model that can deal in detail with all three levels? </a:t>
            </a:r>
          </a:p>
          <a:p>
            <a:pPr lvl="1"/>
            <a:endParaRPr lang="en-GB" dirty="0" smtClean="0"/>
          </a:p>
          <a:p>
            <a:r>
              <a:rPr lang="en-GB" sz="3600" dirty="0"/>
              <a:t>Are we applying the right critical lens</a:t>
            </a:r>
            <a:r>
              <a:rPr lang="en-GB" sz="3600" dirty="0" smtClean="0"/>
              <a:t>?</a:t>
            </a:r>
          </a:p>
          <a:p>
            <a:pPr lvl="1"/>
            <a:r>
              <a:rPr lang="en-GB" sz="2800" dirty="0"/>
              <a:t>A disability lens</a:t>
            </a:r>
          </a:p>
          <a:p>
            <a:pPr lvl="1"/>
            <a:r>
              <a:rPr lang="en-GB" sz="2800" dirty="0"/>
              <a:t>An inclusion lens</a:t>
            </a:r>
          </a:p>
          <a:p>
            <a:pPr lvl="1"/>
            <a:r>
              <a:rPr lang="en-GB" sz="2800" dirty="0"/>
              <a:t>A geographic lens</a:t>
            </a:r>
          </a:p>
          <a:p>
            <a:pPr lvl="1"/>
            <a:endParaRPr lang="en-GB" b="1" dirty="0"/>
          </a:p>
          <a:p>
            <a:endParaRPr lang="en-GB" dirty="0"/>
          </a:p>
          <a:p>
            <a:endParaRPr lang="en-GB" dirty="0"/>
          </a:p>
        </p:txBody>
      </p:sp>
    </p:spTree>
    <p:extLst>
      <p:ext uri="{BB962C8B-B14F-4D97-AF65-F5344CB8AC3E}">
        <p14:creationId xmlns:p14="http://schemas.microsoft.com/office/powerpoint/2010/main" val="3332307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Conclusion</a:t>
            </a:r>
            <a:endParaRPr lang="en-GB" b="1" dirty="0"/>
          </a:p>
        </p:txBody>
      </p:sp>
      <p:sp>
        <p:nvSpPr>
          <p:cNvPr id="3" name="Content Placeholder 2"/>
          <p:cNvSpPr>
            <a:spLocks noGrp="1"/>
          </p:cNvSpPr>
          <p:nvPr>
            <p:ph idx="1"/>
          </p:nvPr>
        </p:nvSpPr>
        <p:spPr/>
        <p:txBody>
          <a:bodyPr/>
          <a:lstStyle/>
          <a:p>
            <a:r>
              <a:rPr lang="en-GB" sz="3600" dirty="0" smtClean="0"/>
              <a:t>We need to question </a:t>
            </a:r>
            <a:r>
              <a:rPr lang="en-GB" sz="3600" dirty="0"/>
              <a:t>those things that are ‘taken-for granted’ as truth or fact in the field in order to re-imagine both our research and our practice.</a:t>
            </a:r>
          </a:p>
          <a:p>
            <a:endParaRPr lang="en-GB" dirty="0"/>
          </a:p>
        </p:txBody>
      </p:sp>
    </p:spTree>
    <p:extLst>
      <p:ext uri="{BB962C8B-B14F-4D97-AF65-F5344CB8AC3E}">
        <p14:creationId xmlns:p14="http://schemas.microsoft.com/office/powerpoint/2010/main" val="24219630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2568</Words>
  <Application>Microsoft Office PowerPoint</Application>
  <PresentationFormat>Benutzerdefiniert</PresentationFormat>
  <Paragraphs>300</Paragraphs>
  <Slides>18</Slides>
  <Notes>17</Notes>
  <HiddenSlides>0</HiddenSlides>
  <MMClips>0</MMClips>
  <ScaleCrop>false</ScaleCrop>
  <HeadingPairs>
    <vt:vector size="4" baseType="variant">
      <vt:variant>
        <vt:lpstr>Design</vt:lpstr>
      </vt:variant>
      <vt:variant>
        <vt:i4>1</vt:i4>
      </vt:variant>
      <vt:variant>
        <vt:lpstr>Folientitel</vt:lpstr>
      </vt:variant>
      <vt:variant>
        <vt:i4>18</vt:i4>
      </vt:variant>
    </vt:vector>
  </HeadingPairs>
  <TitlesOfParts>
    <vt:vector size="19" baseType="lpstr">
      <vt:lpstr>Office Theme</vt:lpstr>
      <vt:lpstr>What models, approaches or frameworks exist in the field of disability, ICT and post-secondary education: are they successful in transforming the support and delivery of ICT for disabled students or do we need new ones? </vt:lpstr>
      <vt:lpstr>Aims</vt:lpstr>
      <vt:lpstr>The Ed-ICT International Network</vt:lpstr>
      <vt:lpstr>Underpinning critical framework for Seattle symposium</vt:lpstr>
      <vt:lpstr>COMPARING AND CONTRASTING THE RANGE OF MODELS AND FRAMEWORKS THAT EXIST</vt:lpstr>
      <vt:lpstr>Different levels of focus</vt:lpstr>
      <vt:lpstr>Some models and frameworks focus on just one level</vt:lpstr>
      <vt:lpstr>Micro level example: The holistic model</vt:lpstr>
      <vt:lpstr>Meso level example: A staff development model for inclusive learning and teaching</vt:lpstr>
      <vt:lpstr>Meso level example: The model of professionalism</vt:lpstr>
      <vt:lpstr>An example of the meso and the macro: The contextualised model</vt:lpstr>
      <vt:lpstr>CAN MODELS AND FRAMEWORKS TRANSFORM PRACTICE? </vt:lpstr>
      <vt:lpstr>How valid and efficacious are the models and frameworks? </vt:lpstr>
      <vt:lpstr>Variability</vt:lpstr>
      <vt:lpstr>Have we carefully examined the validity and efficacy of models </vt:lpstr>
      <vt:lpstr>Universal Design as an example of a lack of careful examination </vt:lpstr>
      <vt:lpstr>Have we considered all the options? </vt:lpstr>
      <vt:lpstr>Conclusion</vt:lpstr>
    </vt:vector>
  </TitlesOfParts>
  <Company>The Open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Chetz.Colwell</dc:creator>
  <cp:lastModifiedBy>fisseler</cp:lastModifiedBy>
  <cp:revision>41</cp:revision>
  <dcterms:created xsi:type="dcterms:W3CDTF">2017-02-24T10:01:30Z</dcterms:created>
  <dcterms:modified xsi:type="dcterms:W3CDTF">2017-03-10T10:09:03Z</dcterms:modified>
</cp:coreProperties>
</file>