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2" r:id="rId5"/>
    <p:sldId id="259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tz.Colwell" initials="C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4DD"/>
    <a:srgbClr val="FFE4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68043" autoAdjust="0"/>
  </p:normalViewPr>
  <p:slideViewPr>
    <p:cSldViewPr snapToGrid="0">
      <p:cViewPr varScale="1">
        <p:scale>
          <a:sx n="74" d="100"/>
          <a:sy n="74" d="100"/>
        </p:scale>
        <p:origin x="36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F2325B-2B55-496E-A606-8CD754F5B3A2}" type="datetimeFigureOut">
              <a:rPr lang="en-GB" smtClean="0"/>
              <a:t>06/03/2017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27B87B-DFC1-4D50-A2BE-CF5E075BF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4390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mtClean="0"/>
              <a:t>DSA</a:t>
            </a:r>
            <a:r>
              <a:rPr lang="en-GB" baseline="0" smtClean="0"/>
              <a:t> (government grant) promotes a medical model and may have enabled institutions to be less inclusive by relying on individual solutions. DSA now being reduced so forcing institutions to adapt.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baseline="0" smtClean="0"/>
              <a:t>DSA is often a one-off opportunity to assess needs, so tendency to over-recommend, and student may not have what they actually need.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baseline="0" smtClean="0"/>
              <a:t>Practitioner organisations are not sustained: lost a key org and much of their guidance was lost.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baseline="0" smtClean="0"/>
              <a:t>Orgs have influenced Unis – previous focus on practitioners; later focus on senior management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baseline="0" smtClean="0"/>
              <a:t>Commercial orgs have stepped in, e.g. Business Disability Forum has university group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baseline="0" smtClean="0"/>
              <a:t>NADP membership mainly disability support staff, rather than academic staff</a:t>
            </a:r>
          </a:p>
          <a:p>
            <a:pPr algn="l"/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7B87B-DFC1-4D50-A2BE-CF5E075BF77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441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baseline="0" smtClean="0"/>
              <a:t>Medical model is reflected in disability services: focus on impairments and disability categories, and emphasis on evidence.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baseline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baseline="0" smtClean="0"/>
              <a:t>Although WCAG awareness is reasonably high, conformance is low.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smtClean="0"/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mtClean="0"/>
              <a:t>Poor websites means</a:t>
            </a:r>
            <a:r>
              <a:rPr lang="en-GB" baseline="0" smtClean="0"/>
              <a:t> poor transition into university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baseline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baseline="0" smtClean="0"/>
              <a:t>ISO, UN Convention, European strategies and directives have little impact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7B87B-DFC1-4D50-A2BE-CF5E075BF77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9895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7B87B-DFC1-4D50-A2BE-CF5E075BF77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8907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 smtClean="0"/>
              <a:t>Older modules produced before changes to accessibility practices,</a:t>
            </a:r>
            <a:r>
              <a:rPr lang="en-GB" baseline="0" dirty="0" smtClean="0"/>
              <a:t> leads to inconsistency</a:t>
            </a:r>
            <a:endParaRPr lang="en-GB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 smtClean="0"/>
              <a:t>Production:</a:t>
            </a:r>
            <a:r>
              <a:rPr lang="en-GB" baseline="0" dirty="0" smtClean="0"/>
              <a:t> often years in advance;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baseline="0" dirty="0" smtClean="0"/>
              <a:t>tight schedules often don’t leave time for production of alternative formats. 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baseline="0" dirty="0" smtClean="0"/>
              <a:t>Attainment: don’t know specific causes, varies across categories, distance learning suits some but not all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7B87B-DFC1-4D50-A2BE-CF5E075BF77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614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smtClean="0"/>
              <a:t>Research: EU4ALL, ASSIST – terminology and language, Inclusive practices in STEM, Support for online study – screens and browsers advice and reasons for requesting print, Time Better Spent – administrative burden. Exploring approaches to analysis of survey feedback from disabled students (paper in Web for All).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smtClean="0"/>
              <a:t>Developing structure for assessing staff perceptions and practices around accessibility (MAPP)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smtClean="0"/>
              <a:t>Linking</a:t>
            </a:r>
            <a:r>
              <a:rPr lang="en-GB" baseline="0" dirty="0" smtClean="0"/>
              <a:t> research to practice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Innovation – beyond responsiveness, innovation by disabled people?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7B87B-DFC1-4D50-A2BE-CF5E075BF77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092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AF0CA-4769-47D2-B9A6-B510EAFFD315}" type="datetimeFigureOut">
              <a:rPr lang="en-GB" smtClean="0"/>
              <a:t>06/03/2017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CFE9D-3727-4BC5-B479-779525AC6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80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AF0CA-4769-47D2-B9A6-B510EAFFD315}" type="datetimeFigureOut">
              <a:rPr lang="en-GB" smtClean="0"/>
              <a:t>06/03/2017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CFE9D-3727-4BC5-B479-779525AC6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938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AF0CA-4769-47D2-B9A6-B510EAFFD315}" type="datetimeFigureOut">
              <a:rPr lang="en-GB" smtClean="0"/>
              <a:t>06/03/2017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CFE9D-3727-4BC5-B479-779525AC6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046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AF0CA-4769-47D2-B9A6-B510EAFFD315}" type="datetimeFigureOut">
              <a:rPr lang="en-GB" smtClean="0"/>
              <a:t>06/03/2017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CFE9D-3727-4BC5-B479-779525AC6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3406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AF0CA-4769-47D2-B9A6-B510EAFFD315}" type="datetimeFigureOut">
              <a:rPr lang="en-GB" smtClean="0"/>
              <a:t>06/03/2017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CFE9D-3727-4BC5-B479-779525AC6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727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AF0CA-4769-47D2-B9A6-B510EAFFD315}" type="datetimeFigureOut">
              <a:rPr lang="en-GB" smtClean="0"/>
              <a:t>06/03/2017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CFE9D-3727-4BC5-B479-779525AC6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829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AF0CA-4769-47D2-B9A6-B510EAFFD315}" type="datetimeFigureOut">
              <a:rPr lang="en-GB" smtClean="0"/>
              <a:t>06/03/2017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CFE9D-3727-4BC5-B479-779525AC6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294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AF0CA-4769-47D2-B9A6-B510EAFFD315}" type="datetimeFigureOut">
              <a:rPr lang="en-GB" smtClean="0"/>
              <a:t>06/03/2017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CFE9D-3727-4BC5-B479-779525AC6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514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AF0CA-4769-47D2-B9A6-B510EAFFD315}" type="datetimeFigureOut">
              <a:rPr lang="en-GB" smtClean="0"/>
              <a:t>06/03/2017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CFE9D-3727-4BC5-B479-779525AC6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0967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AF0CA-4769-47D2-B9A6-B510EAFFD315}" type="datetimeFigureOut">
              <a:rPr lang="en-GB" smtClean="0"/>
              <a:t>06/03/2017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CFE9D-3727-4BC5-B479-779525AC6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974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AF0CA-4769-47D2-B9A6-B510EAFFD315}" type="datetimeFigureOut">
              <a:rPr lang="en-GB" smtClean="0"/>
              <a:t>06/03/2017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CFE9D-3727-4BC5-B479-779525AC6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0232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AF0CA-4769-47D2-B9A6-B510EAFFD315}" type="datetimeFigureOut">
              <a:rPr lang="en-GB" smtClean="0"/>
              <a:t>06/03/2017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CFE9D-3727-4BC5-B479-779525AC6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2821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3600" y="469900"/>
            <a:ext cx="10083800" cy="3936999"/>
          </a:xfrm>
        </p:spPr>
        <p:txBody>
          <a:bodyPr>
            <a:noAutofit/>
          </a:bodyPr>
          <a:lstStyle/>
          <a:p>
            <a:r>
              <a:rPr lang="en-GB" sz="4400" dirty="0"/>
              <a:t>What typical models, approaches or frameworks are used in </a:t>
            </a:r>
            <a:r>
              <a:rPr lang="en-GB" sz="4400" dirty="0" smtClean="0"/>
              <a:t>the UK for </a:t>
            </a:r>
            <a:r>
              <a:rPr lang="en-GB" sz="4400" dirty="0"/>
              <a:t>supporting and delivering ICT for disabled students in post compulsory education and how successful are they?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1000" y="4922838"/>
            <a:ext cx="9144000" cy="1655762"/>
          </a:xfrm>
        </p:spPr>
        <p:txBody>
          <a:bodyPr/>
          <a:lstStyle/>
          <a:p>
            <a:r>
              <a:rPr lang="en-GB" dirty="0" err="1" smtClean="0"/>
              <a:t>Chetz</a:t>
            </a:r>
            <a:r>
              <a:rPr lang="en-GB" dirty="0" smtClean="0"/>
              <a:t> </a:t>
            </a:r>
            <a:r>
              <a:rPr lang="en-GB" dirty="0"/>
              <a:t>Colwell, Tim </a:t>
            </a:r>
            <a:r>
              <a:rPr lang="en-GB" dirty="0" smtClean="0"/>
              <a:t>Coughlan, Jane </a:t>
            </a:r>
            <a:r>
              <a:rPr lang="en-GB" dirty="0"/>
              <a:t>Seale</a:t>
            </a:r>
          </a:p>
        </p:txBody>
      </p:sp>
    </p:spTree>
    <p:extLst>
      <p:ext uri="{BB962C8B-B14F-4D97-AF65-F5344CB8AC3E}">
        <p14:creationId xmlns:p14="http://schemas.microsoft.com/office/powerpoint/2010/main" val="1548100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800" y="123825"/>
            <a:ext cx="10515600" cy="1325563"/>
          </a:xfrm>
        </p:spPr>
        <p:txBody>
          <a:bodyPr/>
          <a:lstStyle/>
          <a:p>
            <a:r>
              <a:rPr lang="en-GB" dirty="0" smtClean="0"/>
              <a:t>External drivers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100" y="1597024"/>
            <a:ext cx="11442700" cy="5045075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Disabled Student Allowance</a:t>
            </a:r>
          </a:p>
          <a:p>
            <a:pPr lvl="1"/>
            <a:r>
              <a:rPr lang="en-GB" dirty="0" smtClean="0"/>
              <a:t>Medical model, Individual solutions</a:t>
            </a:r>
          </a:p>
          <a:p>
            <a:pPr lvl="1"/>
            <a:r>
              <a:rPr lang="en-GB" dirty="0" smtClean="0"/>
              <a:t>Now being reduced (austerity)</a:t>
            </a:r>
          </a:p>
          <a:p>
            <a:r>
              <a:rPr lang="en-GB" dirty="0" smtClean="0"/>
              <a:t>Equality Act and Public Sector Equality Duty (2010)</a:t>
            </a:r>
          </a:p>
          <a:p>
            <a:pPr lvl="1"/>
            <a:r>
              <a:rPr lang="en-GB" dirty="0" smtClean="0"/>
              <a:t>Has disability voice been lost amongst the others?</a:t>
            </a:r>
          </a:p>
          <a:p>
            <a:r>
              <a:rPr lang="en-GB" dirty="0" smtClean="0"/>
              <a:t>Practitioner organisations</a:t>
            </a:r>
          </a:p>
          <a:p>
            <a:pPr lvl="1"/>
            <a:r>
              <a:rPr lang="en-GB" dirty="0" smtClean="0"/>
              <a:t>Government funded -funding withdrawn (austerity)</a:t>
            </a:r>
          </a:p>
          <a:p>
            <a:pPr lvl="1"/>
            <a:r>
              <a:rPr lang="en-GB" dirty="0" smtClean="0"/>
              <a:t>Membership organisations- disability or profession specific</a:t>
            </a:r>
          </a:p>
          <a:p>
            <a:r>
              <a:rPr lang="en-GB" dirty="0" smtClean="0"/>
              <a:t>WCAG2</a:t>
            </a:r>
          </a:p>
          <a:p>
            <a:pPr lvl="1"/>
            <a:r>
              <a:rPr lang="en-GB" dirty="0" smtClean="0"/>
              <a:t>Dominates academic literature particular from computer scientists</a:t>
            </a:r>
          </a:p>
          <a:p>
            <a:r>
              <a:rPr lang="en-GB" dirty="0"/>
              <a:t>No wide-scale transition </a:t>
            </a:r>
            <a:r>
              <a:rPr lang="en-GB" dirty="0" smtClean="0"/>
              <a:t>planning</a:t>
            </a:r>
          </a:p>
          <a:p>
            <a:pPr lvl="1"/>
            <a:r>
              <a:rPr lang="en-GB" dirty="0" smtClean="0"/>
              <a:t>Under-funding of colleges (Further education)</a:t>
            </a:r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1115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UK Higher Education context: a confusion of models and approaches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Discourse of “inclusive teaching”. Different reality focused on adjustments</a:t>
            </a:r>
          </a:p>
          <a:p>
            <a:pPr lvl="1"/>
            <a:r>
              <a:rPr lang="en-GB" dirty="0" smtClean="0"/>
              <a:t>Adjustments often responsive, but increasingly anticipatory</a:t>
            </a:r>
          </a:p>
          <a:p>
            <a:r>
              <a:rPr lang="en-GB" dirty="0"/>
              <a:t>D</a:t>
            </a:r>
            <a:r>
              <a:rPr lang="en-GB" dirty="0" smtClean="0"/>
              <a:t>iscourse around social model of disability (reducing barriers to learning). </a:t>
            </a:r>
            <a:r>
              <a:rPr lang="en-GB" dirty="0"/>
              <a:t>R</a:t>
            </a:r>
            <a:r>
              <a:rPr lang="en-GB" dirty="0" smtClean="0"/>
              <a:t>eality of the medical model (resource allocation based on diagnosis)</a:t>
            </a:r>
          </a:p>
          <a:p>
            <a:r>
              <a:rPr lang="en-GB" dirty="0" smtClean="0"/>
              <a:t>Discourse of mainstreaming but reality of specialist provision</a:t>
            </a:r>
          </a:p>
          <a:p>
            <a:pPr lvl="1"/>
            <a:r>
              <a:rPr lang="en-GB" dirty="0" smtClean="0"/>
              <a:t>Disabled Student Services and Assistive Technology services often very separate from teaching</a:t>
            </a:r>
          </a:p>
          <a:p>
            <a:pPr lvl="1"/>
            <a:r>
              <a:rPr lang="en-GB" dirty="0"/>
              <a:t>DSA has provided for AT training- often from outside contracted agencies (distributed versus centralised)</a:t>
            </a:r>
          </a:p>
          <a:p>
            <a:r>
              <a:rPr lang="en-GB" dirty="0" smtClean="0"/>
              <a:t>Differences between claims of compliance with external drivers and reality</a:t>
            </a:r>
          </a:p>
          <a:p>
            <a:pPr lvl="1"/>
            <a:r>
              <a:rPr lang="en-GB" dirty="0" smtClean="0"/>
              <a:t>University websites often poor for accessibility despite presence of accessibility policies and references to WCAG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203227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212725"/>
            <a:ext cx="10515600" cy="1325563"/>
          </a:xfrm>
        </p:spPr>
        <p:txBody>
          <a:bodyPr/>
          <a:lstStyle/>
          <a:p>
            <a:r>
              <a:rPr lang="en-GB" dirty="0" smtClean="0"/>
              <a:t>A lack of impact of a host of models and frameworks derived by UK academics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200" y="1927225"/>
            <a:ext cx="10515600" cy="4351338"/>
          </a:xfrm>
        </p:spPr>
        <p:txBody>
          <a:bodyPr/>
          <a:lstStyle/>
          <a:p>
            <a:r>
              <a:rPr lang="en-GB" dirty="0" smtClean="0"/>
              <a:t>Holistic Model</a:t>
            </a:r>
          </a:p>
          <a:p>
            <a:r>
              <a:rPr lang="en-GB" dirty="0" smtClean="0"/>
              <a:t>Contextualised Model</a:t>
            </a:r>
          </a:p>
          <a:p>
            <a:r>
              <a:rPr lang="en-GB" dirty="0" smtClean="0"/>
              <a:t>Staff Development Model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This is all despite a huge amount of research in the field- mostly technical in focus rather than pedagogical or organisational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5066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Open University UK: An example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Mission to be open (no entry requirements) and offers flexible study</a:t>
            </a:r>
          </a:p>
          <a:p>
            <a:r>
              <a:rPr lang="en-GB" dirty="0" smtClean="0"/>
              <a:t>Separation between module production and module delivery: different teams and personnel</a:t>
            </a:r>
          </a:p>
          <a:p>
            <a:r>
              <a:rPr lang="en-GB" dirty="0" smtClean="0"/>
              <a:t>History of initiatives on accessibility</a:t>
            </a:r>
          </a:p>
          <a:p>
            <a:r>
              <a:rPr lang="en-GB" dirty="0" smtClean="0"/>
              <a:t>‘Securing Greater Accessibility’ bringing colleagues together from faculties and professional units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6945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Challenges at the OU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Older modules and changing processes</a:t>
            </a:r>
          </a:p>
          <a:p>
            <a:r>
              <a:rPr lang="en-GB" dirty="0"/>
              <a:t>T</a:t>
            </a:r>
            <a:r>
              <a:rPr lang="en-GB" dirty="0" smtClean="0"/>
              <a:t>utor professional development</a:t>
            </a:r>
          </a:p>
          <a:p>
            <a:r>
              <a:rPr lang="en-GB" dirty="0"/>
              <a:t>T</a:t>
            </a:r>
            <a:r>
              <a:rPr lang="en-GB" dirty="0" smtClean="0"/>
              <a:t>ight production schedules</a:t>
            </a:r>
          </a:p>
          <a:p>
            <a:r>
              <a:rPr lang="en-GB" dirty="0" smtClean="0"/>
              <a:t>Lack of strategic direction relating to practical actions</a:t>
            </a:r>
          </a:p>
          <a:p>
            <a:r>
              <a:rPr lang="en-GB" dirty="0" smtClean="0"/>
              <a:t>Lower attainment of some disabled students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0408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Current and future 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Increasing attention to accessibility in module production</a:t>
            </a:r>
          </a:p>
          <a:p>
            <a:pPr lvl="1"/>
            <a:r>
              <a:rPr lang="en-GB" dirty="0"/>
              <a:t>Through bringing different groups together, building bridges, sharing responsibility.</a:t>
            </a:r>
          </a:p>
          <a:p>
            <a:pPr lvl="1"/>
            <a:r>
              <a:rPr lang="en-GB" dirty="0"/>
              <a:t>Creating a policy to clarify what is required and what is advised.</a:t>
            </a:r>
          </a:p>
          <a:p>
            <a:r>
              <a:rPr lang="en-GB" dirty="0"/>
              <a:t>Range of academic research (past and current</a:t>
            </a:r>
            <a:r>
              <a:rPr lang="en-GB" dirty="0" smtClean="0"/>
              <a:t>)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45264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690</Words>
  <Application>Microsoft Office PowerPoint</Application>
  <PresentationFormat>Widescreen</PresentationFormat>
  <Paragraphs>77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What typical models, approaches or frameworks are used in the UK for supporting and delivering ICT for disabled students in post compulsory education and how successful are they?</vt:lpstr>
      <vt:lpstr>External drivers</vt:lpstr>
      <vt:lpstr>UK Higher Education context: a confusion of models and approaches</vt:lpstr>
      <vt:lpstr>A lack of impact of a host of models and frameworks derived by UK academics</vt:lpstr>
      <vt:lpstr>Open University UK: An example</vt:lpstr>
      <vt:lpstr>Challenges at the OU</vt:lpstr>
      <vt:lpstr>Current and future work</vt:lpstr>
    </vt:vector>
  </TitlesOfParts>
  <Company>The Open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Chetz.Colwell</dc:creator>
  <cp:lastModifiedBy>Chetz.Colwell</cp:lastModifiedBy>
  <cp:revision>26</cp:revision>
  <dcterms:created xsi:type="dcterms:W3CDTF">2017-02-24T10:01:30Z</dcterms:created>
  <dcterms:modified xsi:type="dcterms:W3CDTF">2017-03-06T16:41:26Z</dcterms:modified>
</cp:coreProperties>
</file>