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2" r:id="rId2"/>
    <p:sldMasterId id="2147483666" r:id="rId3"/>
  </p:sldMasterIdLst>
  <p:notesMasterIdLst>
    <p:notesMasterId r:id="rId38"/>
  </p:notesMasterIdLst>
  <p:handoutMasterIdLst>
    <p:handoutMasterId r:id="rId39"/>
  </p:handoutMasterIdLst>
  <p:sldIdLst>
    <p:sldId id="325" r:id="rId4"/>
    <p:sldId id="358" r:id="rId5"/>
    <p:sldId id="420" r:id="rId6"/>
    <p:sldId id="296" r:id="rId7"/>
    <p:sldId id="489" r:id="rId8"/>
    <p:sldId id="490" r:id="rId9"/>
    <p:sldId id="491" r:id="rId10"/>
    <p:sldId id="492" r:id="rId11"/>
    <p:sldId id="493" r:id="rId12"/>
    <p:sldId id="466" r:id="rId13"/>
    <p:sldId id="465" r:id="rId14"/>
    <p:sldId id="478" r:id="rId15"/>
    <p:sldId id="487" r:id="rId16"/>
    <p:sldId id="494" r:id="rId17"/>
    <p:sldId id="468" r:id="rId18"/>
    <p:sldId id="469" r:id="rId19"/>
    <p:sldId id="485" r:id="rId20"/>
    <p:sldId id="483" r:id="rId21"/>
    <p:sldId id="495" r:id="rId22"/>
    <p:sldId id="473" r:id="rId23"/>
    <p:sldId id="474" r:id="rId24"/>
    <p:sldId id="496" r:id="rId25"/>
    <p:sldId id="497" r:id="rId26"/>
    <p:sldId id="458" r:id="rId27"/>
    <p:sldId id="498" r:id="rId28"/>
    <p:sldId id="499" r:id="rId29"/>
    <p:sldId id="500" r:id="rId30"/>
    <p:sldId id="501" r:id="rId31"/>
    <p:sldId id="488" r:id="rId32"/>
    <p:sldId id="443" r:id="rId33"/>
    <p:sldId id="444" r:id="rId34"/>
    <p:sldId id="450" r:id="rId35"/>
    <p:sldId id="451" r:id="rId36"/>
    <p:sldId id="389" r:id="rId37"/>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432" autoAdjust="0"/>
    <p:restoredTop sz="95031" autoAdjust="0"/>
  </p:normalViewPr>
  <p:slideViewPr>
    <p:cSldViewPr snapToObjects="1">
      <p:cViewPr>
        <p:scale>
          <a:sx n="70" d="100"/>
          <a:sy n="70" d="100"/>
        </p:scale>
        <p:origin x="-1080" y="-6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A27B5F-DF6D-DC48-9D30-DBE640FC6147}" type="doc">
      <dgm:prSet loTypeId="urn:microsoft.com/office/officeart/2009/3/layout/IncreasingArrowsProcess" loCatId="" qsTypeId="urn:microsoft.com/office/officeart/2005/8/quickstyle/simple4" qsCatId="simple" csTypeId="urn:microsoft.com/office/officeart/2005/8/colors/accent1_2" csCatId="accent1" phldr="1"/>
      <dgm:spPr/>
      <dgm:t>
        <a:bodyPr/>
        <a:lstStyle/>
        <a:p>
          <a:endParaRPr lang="en-US"/>
        </a:p>
      </dgm:t>
    </dgm:pt>
    <dgm:pt modelId="{8F75F724-DD61-9043-B9C6-98298643F976}">
      <dgm:prSet phldrT="[Text]" custT="1"/>
      <dgm:spPr/>
      <dgm:t>
        <a:bodyPr/>
        <a:lstStyle/>
        <a:p>
          <a:r>
            <a:rPr lang="en-US" sz="4000" dirty="0" smtClean="0">
              <a:solidFill>
                <a:schemeClr val="accent4">
                  <a:lumMod val="10000"/>
                </a:schemeClr>
              </a:solidFill>
            </a:rPr>
            <a:t>UD of ICT</a:t>
          </a:r>
          <a:endParaRPr lang="en-US" sz="4000" dirty="0">
            <a:solidFill>
              <a:schemeClr val="accent4">
                <a:lumMod val="10000"/>
              </a:schemeClr>
            </a:solidFill>
          </a:endParaRPr>
        </a:p>
      </dgm:t>
      <dgm:extLst>
        <a:ext uri="{E40237B7-FDA0-4F09-8148-C483321AD2D9}">
          <dgm14:cNvPr xmlns:dgm14="http://schemas.microsoft.com/office/drawing/2010/diagram" id="0" name="" descr="Arrows moving to right: UD of ICT, + AT and other accommodations = ICT that supports student success"/>
        </a:ext>
      </dgm:extLst>
    </dgm:pt>
    <dgm:pt modelId="{498E3761-5403-944B-9818-B61E5911E806}" type="parTrans" cxnId="{6D96BF04-30BB-B947-AC57-64A6E00F4C0F}">
      <dgm:prSet/>
      <dgm:spPr/>
      <dgm:t>
        <a:bodyPr/>
        <a:lstStyle/>
        <a:p>
          <a:endParaRPr lang="en-US"/>
        </a:p>
      </dgm:t>
    </dgm:pt>
    <dgm:pt modelId="{E1E6E6FA-B222-4E40-A485-4EFDAB40BCAF}" type="sibTrans" cxnId="{6D96BF04-30BB-B947-AC57-64A6E00F4C0F}">
      <dgm:prSet/>
      <dgm:spPr/>
      <dgm:t>
        <a:bodyPr/>
        <a:lstStyle/>
        <a:p>
          <a:endParaRPr lang="en-US"/>
        </a:p>
      </dgm:t>
    </dgm:pt>
    <dgm:pt modelId="{B7009DEA-2FD4-944F-84C9-A6A59EB359FF}">
      <dgm:prSet phldrT="[Text]" custT="1"/>
      <dgm:spPr/>
      <dgm:t>
        <a:bodyPr/>
        <a:lstStyle/>
        <a:p>
          <a:r>
            <a:rPr lang="en-US" sz="4000" b="1" i="0" dirty="0" smtClean="0"/>
            <a:t>+</a:t>
          </a:r>
          <a:endParaRPr lang="en-US" sz="4000" b="1" i="0" dirty="0"/>
        </a:p>
      </dgm:t>
    </dgm:pt>
    <dgm:pt modelId="{B05915DE-5618-6F41-BEA9-84CFAE66D6F2}" type="parTrans" cxnId="{1710D087-C159-854F-8EA1-438478A180A6}">
      <dgm:prSet/>
      <dgm:spPr/>
      <dgm:t>
        <a:bodyPr/>
        <a:lstStyle/>
        <a:p>
          <a:endParaRPr lang="en-US"/>
        </a:p>
      </dgm:t>
    </dgm:pt>
    <dgm:pt modelId="{8F6A1419-0C4F-3940-BFE9-9F1B06049552}" type="sibTrans" cxnId="{1710D087-C159-854F-8EA1-438478A180A6}">
      <dgm:prSet/>
      <dgm:spPr/>
      <dgm:t>
        <a:bodyPr/>
        <a:lstStyle/>
        <a:p>
          <a:endParaRPr lang="en-US"/>
        </a:p>
      </dgm:t>
    </dgm:pt>
    <dgm:pt modelId="{C1173815-420C-E34E-8755-86ADF5DBDEBE}">
      <dgm:prSet phldrT="[Text]" custT="1"/>
      <dgm:spPr/>
      <dgm:t>
        <a:bodyPr/>
        <a:lstStyle/>
        <a:p>
          <a:r>
            <a:rPr lang="en-US" sz="2800" dirty="0" smtClean="0">
              <a:solidFill>
                <a:schemeClr val="accent4">
                  <a:lumMod val="10000"/>
                </a:schemeClr>
              </a:solidFill>
            </a:rPr>
            <a:t>AT &amp; other </a:t>
          </a:r>
          <a:r>
            <a:rPr lang="en-US" sz="2800" dirty="0" err="1" smtClean="0">
              <a:solidFill>
                <a:schemeClr val="accent4">
                  <a:lumMod val="10000"/>
                </a:schemeClr>
              </a:solidFill>
            </a:rPr>
            <a:t>accommo-dations</a:t>
          </a:r>
          <a:endParaRPr lang="en-US" sz="2800" dirty="0">
            <a:solidFill>
              <a:schemeClr val="accent4">
                <a:lumMod val="10000"/>
              </a:schemeClr>
            </a:solidFill>
          </a:endParaRPr>
        </a:p>
      </dgm:t>
    </dgm:pt>
    <dgm:pt modelId="{424BFC01-FC12-8443-9529-F8E35006790B}" type="parTrans" cxnId="{7EE22B87-67F0-4B47-A492-851CC8645699}">
      <dgm:prSet/>
      <dgm:spPr/>
      <dgm:t>
        <a:bodyPr/>
        <a:lstStyle/>
        <a:p>
          <a:endParaRPr lang="en-US"/>
        </a:p>
      </dgm:t>
    </dgm:pt>
    <dgm:pt modelId="{D35B2E93-8310-E94B-9402-F97DBA1447B1}" type="sibTrans" cxnId="{7EE22B87-67F0-4B47-A492-851CC8645699}">
      <dgm:prSet/>
      <dgm:spPr/>
      <dgm:t>
        <a:bodyPr/>
        <a:lstStyle/>
        <a:p>
          <a:endParaRPr lang="en-US"/>
        </a:p>
      </dgm:t>
    </dgm:pt>
    <dgm:pt modelId="{ED19E48E-5836-DB43-B127-3E104746BB67}">
      <dgm:prSet phldrT="[Text]" custT="1"/>
      <dgm:spPr/>
      <dgm:t>
        <a:bodyPr/>
        <a:lstStyle/>
        <a:p>
          <a:r>
            <a:rPr lang="en-US" sz="4400" b="1" i="0" dirty="0" smtClean="0"/>
            <a:t>=</a:t>
          </a:r>
          <a:endParaRPr lang="en-US" sz="4400" b="1" i="0" dirty="0"/>
        </a:p>
      </dgm:t>
    </dgm:pt>
    <dgm:pt modelId="{76CFC3C8-F567-1141-8CAE-90A29A33E30E}" type="parTrans" cxnId="{D1C7E131-C657-7F49-8962-7A98D07BE105}">
      <dgm:prSet/>
      <dgm:spPr/>
      <dgm:t>
        <a:bodyPr/>
        <a:lstStyle/>
        <a:p>
          <a:endParaRPr lang="en-US"/>
        </a:p>
      </dgm:t>
    </dgm:pt>
    <dgm:pt modelId="{72732428-E34A-FB48-B619-945696935A39}" type="sibTrans" cxnId="{D1C7E131-C657-7F49-8962-7A98D07BE105}">
      <dgm:prSet/>
      <dgm:spPr/>
      <dgm:t>
        <a:bodyPr/>
        <a:lstStyle/>
        <a:p>
          <a:endParaRPr lang="en-US"/>
        </a:p>
      </dgm:t>
    </dgm:pt>
    <dgm:pt modelId="{9A07F53A-A891-434F-9DE5-FF2A7F149A2A}">
      <dgm:prSet phldrT="[Text]" custT="1"/>
      <dgm:spPr/>
      <dgm:t>
        <a:bodyPr/>
        <a:lstStyle/>
        <a:p>
          <a:r>
            <a:rPr lang="en-US" sz="2800" dirty="0" smtClean="0">
              <a:solidFill>
                <a:schemeClr val="accent4">
                  <a:lumMod val="10000"/>
                </a:schemeClr>
              </a:solidFill>
            </a:rPr>
            <a:t>= ICT that supports student success</a:t>
          </a:r>
        </a:p>
        <a:p>
          <a:endParaRPr lang="en-US" sz="2100" dirty="0"/>
        </a:p>
      </dgm:t>
    </dgm:pt>
    <dgm:pt modelId="{A4A1D7EC-81C4-A84F-A204-6EEB43CDE98A}" type="parTrans" cxnId="{BB48D48B-FF44-184E-86CB-11B4776A49B4}">
      <dgm:prSet/>
      <dgm:spPr/>
      <dgm:t>
        <a:bodyPr/>
        <a:lstStyle/>
        <a:p>
          <a:endParaRPr lang="en-US"/>
        </a:p>
      </dgm:t>
    </dgm:pt>
    <dgm:pt modelId="{753E6C08-5CD5-154D-9535-54F20A56FA9E}" type="sibTrans" cxnId="{BB48D48B-FF44-184E-86CB-11B4776A49B4}">
      <dgm:prSet/>
      <dgm:spPr/>
      <dgm:t>
        <a:bodyPr/>
        <a:lstStyle/>
        <a:p>
          <a:endParaRPr lang="en-US"/>
        </a:p>
      </dgm:t>
    </dgm:pt>
    <dgm:pt modelId="{DE6E96AB-C7B0-6449-BA5C-607A526486A6}">
      <dgm:prSet phldrT="[Text]"/>
      <dgm:spPr/>
      <dgm:t>
        <a:bodyPr/>
        <a:lstStyle/>
        <a:p>
          <a:endParaRPr lang="en-US" dirty="0"/>
        </a:p>
      </dgm:t>
    </dgm:pt>
    <dgm:pt modelId="{BE9CF155-FDFD-1F42-9F44-6DDFCA786DBB}" type="sibTrans" cxnId="{E08FF039-5CAC-7042-A00F-F53E9BFC0DFC}">
      <dgm:prSet/>
      <dgm:spPr/>
      <dgm:t>
        <a:bodyPr/>
        <a:lstStyle/>
        <a:p>
          <a:endParaRPr lang="en-US"/>
        </a:p>
      </dgm:t>
    </dgm:pt>
    <dgm:pt modelId="{FC3705BB-4EB8-A84A-ABF9-EACECED14647}" type="parTrans" cxnId="{E08FF039-5CAC-7042-A00F-F53E9BFC0DFC}">
      <dgm:prSet/>
      <dgm:spPr/>
      <dgm:t>
        <a:bodyPr/>
        <a:lstStyle/>
        <a:p>
          <a:endParaRPr lang="en-US"/>
        </a:p>
      </dgm:t>
    </dgm:pt>
    <dgm:pt modelId="{F2D0E375-2554-DE41-B95F-AB047FB50E34}" type="pres">
      <dgm:prSet presAssocID="{95A27B5F-DF6D-DC48-9D30-DBE640FC6147}" presName="Name0" presStyleCnt="0">
        <dgm:presLayoutVars>
          <dgm:chMax val="5"/>
          <dgm:chPref val="5"/>
          <dgm:dir/>
          <dgm:animLvl val="lvl"/>
        </dgm:presLayoutVars>
      </dgm:prSet>
      <dgm:spPr/>
      <dgm:t>
        <a:bodyPr/>
        <a:lstStyle/>
        <a:p>
          <a:endParaRPr lang="en-US"/>
        </a:p>
      </dgm:t>
    </dgm:pt>
    <dgm:pt modelId="{7E6384F7-8D99-654A-9343-334BB12F3CBC}" type="pres">
      <dgm:prSet presAssocID="{DE6E96AB-C7B0-6449-BA5C-607A526486A6}" presName="parentText1" presStyleLbl="node1" presStyleIdx="0" presStyleCnt="3" custLinFactNeighborY="3724">
        <dgm:presLayoutVars>
          <dgm:chMax/>
          <dgm:chPref val="3"/>
          <dgm:bulletEnabled val="1"/>
        </dgm:presLayoutVars>
      </dgm:prSet>
      <dgm:spPr/>
      <dgm:t>
        <a:bodyPr/>
        <a:lstStyle/>
        <a:p>
          <a:endParaRPr lang="en-US"/>
        </a:p>
      </dgm:t>
    </dgm:pt>
    <dgm:pt modelId="{9DD0A362-3917-7443-8585-B87258DD5DE6}" type="pres">
      <dgm:prSet presAssocID="{DE6E96AB-C7B0-6449-BA5C-607A526486A6}" presName="childText1" presStyleLbl="solidAlignAcc1" presStyleIdx="0" presStyleCnt="3">
        <dgm:presLayoutVars>
          <dgm:chMax val="0"/>
          <dgm:chPref val="0"/>
          <dgm:bulletEnabled val="1"/>
        </dgm:presLayoutVars>
      </dgm:prSet>
      <dgm:spPr/>
      <dgm:t>
        <a:bodyPr/>
        <a:lstStyle/>
        <a:p>
          <a:endParaRPr lang="en-US"/>
        </a:p>
      </dgm:t>
    </dgm:pt>
    <dgm:pt modelId="{8F375E83-D712-BC40-95B6-02EFA78C7048}" type="pres">
      <dgm:prSet presAssocID="{B7009DEA-2FD4-944F-84C9-A6A59EB359FF}" presName="parentText2" presStyleLbl="node1" presStyleIdx="1" presStyleCnt="3">
        <dgm:presLayoutVars>
          <dgm:chMax/>
          <dgm:chPref val="3"/>
          <dgm:bulletEnabled val="1"/>
        </dgm:presLayoutVars>
      </dgm:prSet>
      <dgm:spPr/>
      <dgm:t>
        <a:bodyPr/>
        <a:lstStyle/>
        <a:p>
          <a:endParaRPr lang="en-US"/>
        </a:p>
      </dgm:t>
    </dgm:pt>
    <dgm:pt modelId="{8761F554-5BD6-5946-B61B-9D2DF2872CA2}" type="pres">
      <dgm:prSet presAssocID="{B7009DEA-2FD4-944F-84C9-A6A59EB359FF}" presName="childText2" presStyleLbl="solidAlignAcc1" presStyleIdx="1" presStyleCnt="3" custLinFactNeighborX="1108" custLinFactNeighborY="-2117">
        <dgm:presLayoutVars>
          <dgm:chMax val="0"/>
          <dgm:chPref val="0"/>
          <dgm:bulletEnabled val="1"/>
        </dgm:presLayoutVars>
      </dgm:prSet>
      <dgm:spPr/>
      <dgm:t>
        <a:bodyPr/>
        <a:lstStyle/>
        <a:p>
          <a:endParaRPr lang="en-US"/>
        </a:p>
      </dgm:t>
    </dgm:pt>
    <dgm:pt modelId="{D20E85A7-A244-A440-A9BB-2408E56F4F71}" type="pres">
      <dgm:prSet presAssocID="{ED19E48E-5836-DB43-B127-3E104746BB67}" presName="parentText3" presStyleLbl="node1" presStyleIdx="2" presStyleCnt="3">
        <dgm:presLayoutVars>
          <dgm:chMax/>
          <dgm:chPref val="3"/>
          <dgm:bulletEnabled val="1"/>
        </dgm:presLayoutVars>
      </dgm:prSet>
      <dgm:spPr/>
      <dgm:t>
        <a:bodyPr/>
        <a:lstStyle/>
        <a:p>
          <a:endParaRPr lang="en-US"/>
        </a:p>
      </dgm:t>
    </dgm:pt>
    <dgm:pt modelId="{6904C9BB-7816-9743-ADC9-28BAB640529C}" type="pres">
      <dgm:prSet presAssocID="{ED19E48E-5836-DB43-B127-3E104746BB67}" presName="childText3" presStyleLbl="solidAlignAcc1" presStyleIdx="2" presStyleCnt="3">
        <dgm:presLayoutVars>
          <dgm:chMax val="0"/>
          <dgm:chPref val="0"/>
          <dgm:bulletEnabled val="1"/>
        </dgm:presLayoutVars>
      </dgm:prSet>
      <dgm:spPr/>
      <dgm:t>
        <a:bodyPr/>
        <a:lstStyle/>
        <a:p>
          <a:endParaRPr lang="en-US"/>
        </a:p>
      </dgm:t>
    </dgm:pt>
  </dgm:ptLst>
  <dgm:cxnLst>
    <dgm:cxn modelId="{BB48D48B-FF44-184E-86CB-11B4776A49B4}" srcId="{ED19E48E-5836-DB43-B127-3E104746BB67}" destId="{9A07F53A-A891-434F-9DE5-FF2A7F149A2A}" srcOrd="0" destOrd="0" parTransId="{A4A1D7EC-81C4-A84F-A204-6EEB43CDE98A}" sibTransId="{753E6C08-5CD5-154D-9535-54F20A56FA9E}"/>
    <dgm:cxn modelId="{D1C7E131-C657-7F49-8962-7A98D07BE105}" srcId="{95A27B5F-DF6D-DC48-9D30-DBE640FC6147}" destId="{ED19E48E-5836-DB43-B127-3E104746BB67}" srcOrd="2" destOrd="0" parTransId="{76CFC3C8-F567-1141-8CAE-90A29A33E30E}" sibTransId="{72732428-E34A-FB48-B619-945696935A39}"/>
    <dgm:cxn modelId="{88F5A10F-399B-3447-9490-866FBDFCD595}" type="presOf" srcId="{ED19E48E-5836-DB43-B127-3E104746BB67}" destId="{D20E85A7-A244-A440-A9BB-2408E56F4F71}" srcOrd="0" destOrd="0" presId="urn:microsoft.com/office/officeart/2009/3/layout/IncreasingArrowsProcess"/>
    <dgm:cxn modelId="{25511DDB-5945-E843-9A0D-7FF1B87F1351}" type="presOf" srcId="{9A07F53A-A891-434F-9DE5-FF2A7F149A2A}" destId="{6904C9BB-7816-9743-ADC9-28BAB640529C}" srcOrd="0" destOrd="0" presId="urn:microsoft.com/office/officeart/2009/3/layout/IncreasingArrowsProcess"/>
    <dgm:cxn modelId="{06F4C3FE-F1F6-EC45-8919-1065190A9B47}" type="presOf" srcId="{B7009DEA-2FD4-944F-84C9-A6A59EB359FF}" destId="{8F375E83-D712-BC40-95B6-02EFA78C7048}" srcOrd="0" destOrd="0" presId="urn:microsoft.com/office/officeart/2009/3/layout/IncreasingArrowsProcess"/>
    <dgm:cxn modelId="{698BA1F4-A1AA-2945-8EB5-9EE34C03A793}" type="presOf" srcId="{8F75F724-DD61-9043-B9C6-98298643F976}" destId="{9DD0A362-3917-7443-8585-B87258DD5DE6}" srcOrd="0" destOrd="0" presId="urn:microsoft.com/office/officeart/2009/3/layout/IncreasingArrowsProcess"/>
    <dgm:cxn modelId="{8E43DF88-EA86-0A49-B485-312AF2FB8360}" type="presOf" srcId="{C1173815-420C-E34E-8755-86ADF5DBDEBE}" destId="{8761F554-5BD6-5946-B61B-9D2DF2872CA2}" srcOrd="0" destOrd="0" presId="urn:microsoft.com/office/officeart/2009/3/layout/IncreasingArrowsProcess"/>
    <dgm:cxn modelId="{1710D087-C159-854F-8EA1-438478A180A6}" srcId="{95A27B5F-DF6D-DC48-9D30-DBE640FC6147}" destId="{B7009DEA-2FD4-944F-84C9-A6A59EB359FF}" srcOrd="1" destOrd="0" parTransId="{B05915DE-5618-6F41-BEA9-84CFAE66D6F2}" sibTransId="{8F6A1419-0C4F-3940-BFE9-9F1B06049552}"/>
    <dgm:cxn modelId="{BB19E7A9-3B19-E74E-BCB1-9FB242C37E12}" type="presOf" srcId="{DE6E96AB-C7B0-6449-BA5C-607A526486A6}" destId="{7E6384F7-8D99-654A-9343-334BB12F3CBC}" srcOrd="0" destOrd="0" presId="urn:microsoft.com/office/officeart/2009/3/layout/IncreasingArrowsProcess"/>
    <dgm:cxn modelId="{7EE22B87-67F0-4B47-A492-851CC8645699}" srcId="{B7009DEA-2FD4-944F-84C9-A6A59EB359FF}" destId="{C1173815-420C-E34E-8755-86ADF5DBDEBE}" srcOrd="0" destOrd="0" parTransId="{424BFC01-FC12-8443-9529-F8E35006790B}" sibTransId="{D35B2E93-8310-E94B-9402-F97DBA1447B1}"/>
    <dgm:cxn modelId="{E08FF039-5CAC-7042-A00F-F53E9BFC0DFC}" srcId="{95A27B5F-DF6D-DC48-9D30-DBE640FC6147}" destId="{DE6E96AB-C7B0-6449-BA5C-607A526486A6}" srcOrd="0" destOrd="0" parTransId="{FC3705BB-4EB8-A84A-ABF9-EACECED14647}" sibTransId="{BE9CF155-FDFD-1F42-9F44-6DDFCA786DBB}"/>
    <dgm:cxn modelId="{C7DAF85D-E42A-E04E-AA36-A4759A2D1B1A}" type="presOf" srcId="{95A27B5F-DF6D-DC48-9D30-DBE640FC6147}" destId="{F2D0E375-2554-DE41-B95F-AB047FB50E34}" srcOrd="0" destOrd="0" presId="urn:microsoft.com/office/officeart/2009/3/layout/IncreasingArrowsProcess"/>
    <dgm:cxn modelId="{6D96BF04-30BB-B947-AC57-64A6E00F4C0F}" srcId="{DE6E96AB-C7B0-6449-BA5C-607A526486A6}" destId="{8F75F724-DD61-9043-B9C6-98298643F976}" srcOrd="0" destOrd="0" parTransId="{498E3761-5403-944B-9818-B61E5911E806}" sibTransId="{E1E6E6FA-B222-4E40-A485-4EFDAB40BCAF}"/>
    <dgm:cxn modelId="{168E01CA-DD8C-1E4E-B377-6F115897B1DB}" type="presParOf" srcId="{F2D0E375-2554-DE41-B95F-AB047FB50E34}" destId="{7E6384F7-8D99-654A-9343-334BB12F3CBC}" srcOrd="0" destOrd="0" presId="urn:microsoft.com/office/officeart/2009/3/layout/IncreasingArrowsProcess"/>
    <dgm:cxn modelId="{D03DE806-AA5B-5541-A1FE-DB2442967DBE}" type="presParOf" srcId="{F2D0E375-2554-DE41-B95F-AB047FB50E34}" destId="{9DD0A362-3917-7443-8585-B87258DD5DE6}" srcOrd="1" destOrd="0" presId="urn:microsoft.com/office/officeart/2009/3/layout/IncreasingArrowsProcess"/>
    <dgm:cxn modelId="{D34262DF-3973-B34F-AE7A-8C9E2B714BCA}" type="presParOf" srcId="{F2D0E375-2554-DE41-B95F-AB047FB50E34}" destId="{8F375E83-D712-BC40-95B6-02EFA78C7048}" srcOrd="2" destOrd="0" presId="urn:microsoft.com/office/officeart/2009/3/layout/IncreasingArrowsProcess"/>
    <dgm:cxn modelId="{2CBC8C13-CA9F-5443-B58C-ADC797AD7070}" type="presParOf" srcId="{F2D0E375-2554-DE41-B95F-AB047FB50E34}" destId="{8761F554-5BD6-5946-B61B-9D2DF2872CA2}" srcOrd="3" destOrd="0" presId="urn:microsoft.com/office/officeart/2009/3/layout/IncreasingArrowsProcess"/>
    <dgm:cxn modelId="{20874C8D-6C3C-8C4D-8AAE-5E76713EF9A6}" type="presParOf" srcId="{F2D0E375-2554-DE41-B95F-AB047FB50E34}" destId="{D20E85A7-A244-A440-A9BB-2408E56F4F71}" srcOrd="4" destOrd="0" presId="urn:microsoft.com/office/officeart/2009/3/layout/IncreasingArrowsProcess"/>
    <dgm:cxn modelId="{3C2BD747-AA2A-FD4E-8775-D47ACCB5B1F0}" type="presParOf" srcId="{F2D0E375-2554-DE41-B95F-AB047FB50E34}" destId="{6904C9BB-7816-9743-ADC9-28BAB640529C}"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6384F7-8D99-654A-9343-334BB12F3CBC}">
      <dsp:nvSpPr>
        <dsp:cNvPr id="0" name=""/>
        <dsp:cNvSpPr/>
      </dsp:nvSpPr>
      <dsp:spPr>
        <a:xfrm>
          <a:off x="21311" y="364467"/>
          <a:ext cx="7348777" cy="1070261"/>
        </a:xfrm>
        <a:prstGeom prst="rightArrow">
          <a:avLst>
            <a:gd name="adj1" fmla="val 50000"/>
            <a:gd name="adj2" fmla="val 5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254000" bIns="169904" numCol="1" spcCol="1270" anchor="ctr" anchorCtr="0">
          <a:noAutofit/>
        </a:bodyPr>
        <a:lstStyle/>
        <a:p>
          <a:pPr lvl="0" algn="l" defTabSz="889000">
            <a:lnSpc>
              <a:spcPct val="90000"/>
            </a:lnSpc>
            <a:spcBef>
              <a:spcPct val="0"/>
            </a:spcBef>
            <a:spcAft>
              <a:spcPct val="35000"/>
            </a:spcAft>
          </a:pPr>
          <a:endParaRPr lang="en-US" sz="2000" kern="1200" dirty="0"/>
        </a:p>
      </dsp:txBody>
      <dsp:txXfrm>
        <a:off x="21311" y="632032"/>
        <a:ext cx="7081212" cy="535131"/>
      </dsp:txXfrm>
    </dsp:sp>
    <dsp:sp modelId="{9DD0A362-3917-7443-8585-B87258DD5DE6}">
      <dsp:nvSpPr>
        <dsp:cNvPr id="0" name=""/>
        <dsp:cNvSpPr/>
      </dsp:nvSpPr>
      <dsp:spPr>
        <a:xfrm>
          <a:off x="21311" y="1149937"/>
          <a:ext cx="2263423" cy="2061718"/>
        </a:xfrm>
        <a:prstGeom prst="rect">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a:lnSpc>
              <a:spcPct val="90000"/>
            </a:lnSpc>
            <a:spcBef>
              <a:spcPct val="0"/>
            </a:spcBef>
            <a:spcAft>
              <a:spcPct val="35000"/>
            </a:spcAft>
          </a:pPr>
          <a:r>
            <a:rPr lang="en-US" sz="4000" kern="1200" dirty="0" smtClean="0">
              <a:solidFill>
                <a:schemeClr val="accent4">
                  <a:lumMod val="10000"/>
                </a:schemeClr>
              </a:solidFill>
            </a:rPr>
            <a:t>UD of ICT</a:t>
          </a:r>
          <a:endParaRPr lang="en-US" sz="4000" kern="1200" dirty="0">
            <a:solidFill>
              <a:schemeClr val="accent4">
                <a:lumMod val="10000"/>
              </a:schemeClr>
            </a:solidFill>
          </a:endParaRPr>
        </a:p>
      </dsp:txBody>
      <dsp:txXfrm>
        <a:off x="21311" y="1149937"/>
        <a:ext cx="2263423" cy="2061718"/>
      </dsp:txXfrm>
    </dsp:sp>
    <dsp:sp modelId="{8F375E83-D712-BC40-95B6-02EFA78C7048}">
      <dsp:nvSpPr>
        <dsp:cNvPr id="0" name=""/>
        <dsp:cNvSpPr/>
      </dsp:nvSpPr>
      <dsp:spPr>
        <a:xfrm>
          <a:off x="2284734" y="681364"/>
          <a:ext cx="5085353" cy="1070261"/>
        </a:xfrm>
        <a:prstGeom prst="rightArrow">
          <a:avLst>
            <a:gd name="adj1" fmla="val 50000"/>
            <a:gd name="adj2" fmla="val 5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254000" bIns="169904" numCol="1" spcCol="1270" anchor="ctr" anchorCtr="0">
          <a:noAutofit/>
        </a:bodyPr>
        <a:lstStyle/>
        <a:p>
          <a:pPr lvl="0" algn="l" defTabSz="1778000">
            <a:lnSpc>
              <a:spcPct val="90000"/>
            </a:lnSpc>
            <a:spcBef>
              <a:spcPct val="0"/>
            </a:spcBef>
            <a:spcAft>
              <a:spcPct val="35000"/>
            </a:spcAft>
          </a:pPr>
          <a:r>
            <a:rPr lang="en-US" sz="4000" b="1" i="0" kern="1200" dirty="0" smtClean="0"/>
            <a:t>+</a:t>
          </a:r>
          <a:endParaRPr lang="en-US" sz="4000" b="1" i="0" kern="1200" dirty="0"/>
        </a:p>
      </dsp:txBody>
      <dsp:txXfrm>
        <a:off x="2284734" y="948929"/>
        <a:ext cx="4817788" cy="535131"/>
      </dsp:txXfrm>
    </dsp:sp>
    <dsp:sp modelId="{8761F554-5BD6-5946-B61B-9D2DF2872CA2}">
      <dsp:nvSpPr>
        <dsp:cNvPr id="0" name=""/>
        <dsp:cNvSpPr/>
      </dsp:nvSpPr>
      <dsp:spPr>
        <a:xfrm>
          <a:off x="2309813" y="1463044"/>
          <a:ext cx="2263423" cy="2061718"/>
        </a:xfrm>
        <a:prstGeom prst="rect">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kern="1200" dirty="0" smtClean="0">
              <a:solidFill>
                <a:schemeClr val="accent4">
                  <a:lumMod val="10000"/>
                </a:schemeClr>
              </a:solidFill>
            </a:rPr>
            <a:t>AT &amp; other </a:t>
          </a:r>
          <a:r>
            <a:rPr lang="en-US" sz="2800" kern="1200" dirty="0" err="1" smtClean="0">
              <a:solidFill>
                <a:schemeClr val="accent4">
                  <a:lumMod val="10000"/>
                </a:schemeClr>
              </a:solidFill>
            </a:rPr>
            <a:t>accommo-dations</a:t>
          </a:r>
          <a:endParaRPr lang="en-US" sz="2800" kern="1200" dirty="0">
            <a:solidFill>
              <a:schemeClr val="accent4">
                <a:lumMod val="10000"/>
              </a:schemeClr>
            </a:solidFill>
          </a:endParaRPr>
        </a:p>
      </dsp:txBody>
      <dsp:txXfrm>
        <a:off x="2309813" y="1463044"/>
        <a:ext cx="2263423" cy="2061718"/>
      </dsp:txXfrm>
    </dsp:sp>
    <dsp:sp modelId="{D20E85A7-A244-A440-A9BB-2408E56F4F71}">
      <dsp:nvSpPr>
        <dsp:cNvPr id="0" name=""/>
        <dsp:cNvSpPr/>
      </dsp:nvSpPr>
      <dsp:spPr>
        <a:xfrm>
          <a:off x="4548158" y="1038118"/>
          <a:ext cx="2821930" cy="1070261"/>
        </a:xfrm>
        <a:prstGeom prst="rightArrow">
          <a:avLst>
            <a:gd name="adj1" fmla="val 50000"/>
            <a:gd name="adj2" fmla="val 5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254000" bIns="169904" numCol="1" spcCol="1270" anchor="ctr" anchorCtr="0">
          <a:noAutofit/>
        </a:bodyPr>
        <a:lstStyle/>
        <a:p>
          <a:pPr lvl="0" algn="l" defTabSz="1955800">
            <a:lnSpc>
              <a:spcPct val="90000"/>
            </a:lnSpc>
            <a:spcBef>
              <a:spcPct val="0"/>
            </a:spcBef>
            <a:spcAft>
              <a:spcPct val="35000"/>
            </a:spcAft>
          </a:pPr>
          <a:r>
            <a:rPr lang="en-US" sz="4400" b="1" i="0" kern="1200" dirty="0" smtClean="0"/>
            <a:t>=</a:t>
          </a:r>
          <a:endParaRPr lang="en-US" sz="4400" b="1" i="0" kern="1200" dirty="0"/>
        </a:p>
      </dsp:txBody>
      <dsp:txXfrm>
        <a:off x="4548158" y="1305683"/>
        <a:ext cx="2554365" cy="535131"/>
      </dsp:txXfrm>
    </dsp:sp>
    <dsp:sp modelId="{6904C9BB-7816-9743-ADC9-28BAB640529C}">
      <dsp:nvSpPr>
        <dsp:cNvPr id="0" name=""/>
        <dsp:cNvSpPr/>
      </dsp:nvSpPr>
      <dsp:spPr>
        <a:xfrm>
          <a:off x="4548158" y="1863445"/>
          <a:ext cx="2263423" cy="2031545"/>
        </a:xfrm>
        <a:prstGeom prst="rect">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kern="1200" dirty="0" smtClean="0">
              <a:solidFill>
                <a:schemeClr val="accent4">
                  <a:lumMod val="10000"/>
                </a:schemeClr>
              </a:solidFill>
            </a:rPr>
            <a:t>= ICT that supports student success</a:t>
          </a:r>
        </a:p>
        <a:p>
          <a:pPr lvl="0" algn="l" defTabSz="1244600">
            <a:lnSpc>
              <a:spcPct val="90000"/>
            </a:lnSpc>
            <a:spcBef>
              <a:spcPct val="0"/>
            </a:spcBef>
            <a:spcAft>
              <a:spcPct val="35000"/>
            </a:spcAft>
          </a:pPr>
          <a:endParaRPr lang="en-US" sz="2100" kern="1200" dirty="0"/>
        </a:p>
      </dsp:txBody>
      <dsp:txXfrm>
        <a:off x="4548158" y="1863445"/>
        <a:ext cx="2263423" cy="2031545"/>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798FD006-2CE6-4077-8441-383B25650E98}" type="datetimeFigureOut">
              <a:rPr lang="en-US"/>
              <a:pPr>
                <a:defRPr/>
              </a:pPr>
              <a:t>3/10/2017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1B3ADD07-E6EF-4743-A8CB-E7BCD1DBF12D}" type="slidenum">
              <a:rPr lang="en-US"/>
              <a:pPr>
                <a:defRPr/>
              </a:pPr>
              <a:t>‹Nr.›</a:t>
            </a:fld>
            <a:endParaRPr lang="en-US"/>
          </a:p>
        </p:txBody>
      </p:sp>
    </p:spTree>
    <p:extLst>
      <p:ext uri="{BB962C8B-B14F-4D97-AF65-F5344CB8AC3E}">
        <p14:creationId xmlns:p14="http://schemas.microsoft.com/office/powerpoint/2010/main" val="36372633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EEF45715-31A3-45A7-BDEB-A8C3A56B16E4}" type="datetimeFigureOut">
              <a:rPr lang="en-US"/>
              <a:pPr>
                <a:defRPr/>
              </a:pPr>
              <a:t>3/10/2017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9F413796-A511-488C-BB76-7BBF3BF7495C}" type="slidenum">
              <a:rPr lang="en-US"/>
              <a:pPr>
                <a:defRPr/>
              </a:pPr>
              <a:t>‹Nr.›</a:t>
            </a:fld>
            <a:endParaRPr lang="en-US"/>
          </a:p>
        </p:txBody>
      </p:sp>
    </p:spTree>
    <p:extLst>
      <p:ext uri="{BB962C8B-B14F-4D97-AF65-F5344CB8AC3E}">
        <p14:creationId xmlns:p14="http://schemas.microsoft.com/office/powerpoint/2010/main" val="684233671"/>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charset="0"/>
                <a:ea typeface="ヒラギノ角ゴ Pro W3" charset="0"/>
                <a:cs typeface="ヒラギノ角ゴ Pro W3" charset="0"/>
              </a:defRPr>
            </a:lvl1pPr>
            <a:lvl2pPr marL="742950" indent="-285750">
              <a:defRPr sz="2400" b="1">
                <a:solidFill>
                  <a:schemeClr val="tx1"/>
                </a:solidFill>
                <a:latin typeface="Arial" charset="0"/>
                <a:ea typeface="ヒラギノ角ゴ Pro W3" charset="0"/>
                <a:cs typeface="ヒラギノ角ゴ Pro W3" charset="0"/>
              </a:defRPr>
            </a:lvl2pPr>
            <a:lvl3pPr marL="1143000" indent="-228600">
              <a:defRPr sz="2400" b="1">
                <a:solidFill>
                  <a:schemeClr val="tx1"/>
                </a:solidFill>
                <a:latin typeface="Arial" charset="0"/>
                <a:ea typeface="ヒラギノ角ゴ Pro W3" charset="0"/>
                <a:cs typeface="ヒラギノ角ゴ Pro W3" charset="0"/>
              </a:defRPr>
            </a:lvl3pPr>
            <a:lvl4pPr marL="1600200" indent="-228600">
              <a:defRPr sz="2400" b="1">
                <a:solidFill>
                  <a:schemeClr val="tx1"/>
                </a:solidFill>
                <a:latin typeface="Arial" charset="0"/>
                <a:ea typeface="ヒラギノ角ゴ Pro W3" charset="0"/>
                <a:cs typeface="ヒラギノ角ゴ Pro W3" charset="0"/>
              </a:defRPr>
            </a:lvl4pPr>
            <a:lvl5pPr marL="2057400" indent="-228600">
              <a:defRPr sz="2400" b="1">
                <a:solidFill>
                  <a:schemeClr val="tx1"/>
                </a:solidFill>
                <a:latin typeface="Arial" charset="0"/>
                <a:ea typeface="ヒラギノ角ゴ Pro W3" charset="0"/>
                <a:cs typeface="ヒラギノ角ゴ Pro W3" charset="0"/>
              </a:defRPr>
            </a:lvl5pPr>
            <a:lvl6pPr marL="2514600" indent="-228600" algn="ctr" eaLnBrk="0" fontAlgn="base" hangingPunct="0">
              <a:spcBef>
                <a:spcPct val="0"/>
              </a:spcBef>
              <a:spcAft>
                <a:spcPct val="0"/>
              </a:spcAft>
              <a:defRPr sz="2400" b="1">
                <a:solidFill>
                  <a:schemeClr val="tx1"/>
                </a:solidFill>
                <a:latin typeface="Arial" charset="0"/>
                <a:ea typeface="ヒラギノ角ゴ Pro W3" charset="0"/>
                <a:cs typeface="ヒラギノ角ゴ Pro W3" charset="0"/>
              </a:defRPr>
            </a:lvl6pPr>
            <a:lvl7pPr marL="2971800" indent="-228600" algn="ctr" eaLnBrk="0" fontAlgn="base" hangingPunct="0">
              <a:spcBef>
                <a:spcPct val="0"/>
              </a:spcBef>
              <a:spcAft>
                <a:spcPct val="0"/>
              </a:spcAft>
              <a:defRPr sz="2400" b="1">
                <a:solidFill>
                  <a:schemeClr val="tx1"/>
                </a:solidFill>
                <a:latin typeface="Arial" charset="0"/>
                <a:ea typeface="ヒラギノ角ゴ Pro W3" charset="0"/>
                <a:cs typeface="ヒラギノ角ゴ Pro W3" charset="0"/>
              </a:defRPr>
            </a:lvl7pPr>
            <a:lvl8pPr marL="3429000" indent="-228600" algn="ctr" eaLnBrk="0" fontAlgn="base" hangingPunct="0">
              <a:spcBef>
                <a:spcPct val="0"/>
              </a:spcBef>
              <a:spcAft>
                <a:spcPct val="0"/>
              </a:spcAft>
              <a:defRPr sz="2400" b="1">
                <a:solidFill>
                  <a:schemeClr val="tx1"/>
                </a:solidFill>
                <a:latin typeface="Arial" charset="0"/>
                <a:ea typeface="ヒラギノ角ゴ Pro W3" charset="0"/>
                <a:cs typeface="ヒラギノ角ゴ Pro W3" charset="0"/>
              </a:defRPr>
            </a:lvl8pPr>
            <a:lvl9pPr marL="3886200" indent="-228600" algn="ctr" eaLnBrk="0" fontAlgn="base" hangingPunct="0">
              <a:spcBef>
                <a:spcPct val="0"/>
              </a:spcBef>
              <a:spcAft>
                <a:spcPct val="0"/>
              </a:spcAft>
              <a:defRPr sz="2400" b="1">
                <a:solidFill>
                  <a:schemeClr val="tx1"/>
                </a:solidFill>
                <a:latin typeface="Arial" charset="0"/>
                <a:ea typeface="ヒラギノ角ゴ Pro W3" charset="0"/>
                <a:cs typeface="ヒラギノ角ゴ Pro W3" charset="0"/>
              </a:defRPr>
            </a:lvl9pPr>
          </a:lstStyle>
          <a:p>
            <a:fld id="{832024D4-316C-4844-92A6-BD42A6413B0F}" type="slidenum">
              <a:rPr lang="en-US" sz="1200" b="0"/>
              <a:pPr/>
              <a:t>3</a:t>
            </a:fld>
            <a:endParaRPr lang="en-US" sz="1200" b="0" dirty="0"/>
          </a:p>
        </p:txBody>
      </p:sp>
      <p:sp>
        <p:nvSpPr>
          <p:cNvPr id="18434" name="Rectangle 2"/>
          <p:cNvSpPr>
            <a:spLocks noGrp="1" noRot="1" noChangeAspect="1" noChangeArrowheads="1" noTextEdit="1"/>
          </p:cNvSpPr>
          <p:nvPr>
            <p:ph type="sldImg"/>
          </p:nvPr>
        </p:nvSpPr>
        <p:spPr>
          <a:solidFill>
            <a:srgbClr val="FFFFFF"/>
          </a:solidFill>
          <a:ln/>
        </p:spPr>
      </p:sp>
      <p:sp>
        <p:nvSpPr>
          <p:cNvPr id="18435"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dirty="0">
              <a:ea typeface="ヒラギノ角ゴ Pro W3" charset="0"/>
              <a:cs typeface="ヒラギノ角ゴ Pro W3" charset="0"/>
            </a:endParaRPr>
          </a:p>
        </p:txBody>
      </p:sp>
    </p:spTree>
    <p:extLst>
      <p:ext uri="{BB962C8B-B14F-4D97-AF65-F5344CB8AC3E}">
        <p14:creationId xmlns:p14="http://schemas.microsoft.com/office/powerpoint/2010/main" val="1978956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C9769F-11DB-1F4E-A65E-2BF6484DBEF7}" type="slidenum">
              <a:rPr lang="en-US" smtClean="0"/>
              <a:t>15</a:t>
            </a:fld>
            <a:endParaRPr lang="en-US"/>
          </a:p>
        </p:txBody>
      </p:sp>
    </p:spTree>
    <p:extLst>
      <p:ext uri="{BB962C8B-B14F-4D97-AF65-F5344CB8AC3E}">
        <p14:creationId xmlns:p14="http://schemas.microsoft.com/office/powerpoint/2010/main" val="1190221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C9769F-11DB-1F4E-A65E-2BF6484DBEF7}" type="slidenum">
              <a:rPr lang="en-US" smtClean="0"/>
              <a:t>16</a:t>
            </a:fld>
            <a:endParaRPr lang="en-US"/>
          </a:p>
        </p:txBody>
      </p:sp>
    </p:spTree>
    <p:extLst>
      <p:ext uri="{BB962C8B-B14F-4D97-AF65-F5344CB8AC3E}">
        <p14:creationId xmlns:p14="http://schemas.microsoft.com/office/powerpoint/2010/main" val="1190221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C9769F-11DB-1F4E-A65E-2BF6484DBEF7}" type="slidenum">
              <a:rPr lang="en-US" smtClean="0"/>
              <a:t>17</a:t>
            </a:fld>
            <a:endParaRPr lang="en-US"/>
          </a:p>
        </p:txBody>
      </p:sp>
    </p:spTree>
    <p:extLst>
      <p:ext uri="{BB962C8B-B14F-4D97-AF65-F5344CB8AC3E}">
        <p14:creationId xmlns:p14="http://schemas.microsoft.com/office/powerpoint/2010/main" val="1190221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charset="0"/>
                <a:ea typeface="ヒラギノ角ゴ Pro W3" charset="0"/>
                <a:cs typeface="ヒラギノ角ゴ Pro W3" charset="0"/>
              </a:defRPr>
            </a:lvl1pPr>
            <a:lvl2pPr marL="742950" indent="-285750">
              <a:defRPr sz="2400" b="1">
                <a:solidFill>
                  <a:schemeClr val="tx1"/>
                </a:solidFill>
                <a:latin typeface="Arial" charset="0"/>
                <a:ea typeface="ヒラギノ角ゴ Pro W3" charset="0"/>
                <a:cs typeface="ヒラギノ角ゴ Pro W3" charset="0"/>
              </a:defRPr>
            </a:lvl2pPr>
            <a:lvl3pPr marL="1143000" indent="-228600">
              <a:defRPr sz="2400" b="1">
                <a:solidFill>
                  <a:schemeClr val="tx1"/>
                </a:solidFill>
                <a:latin typeface="Arial" charset="0"/>
                <a:ea typeface="ヒラギノ角ゴ Pro W3" charset="0"/>
                <a:cs typeface="ヒラギノ角ゴ Pro W3" charset="0"/>
              </a:defRPr>
            </a:lvl3pPr>
            <a:lvl4pPr marL="1600200" indent="-228600">
              <a:defRPr sz="2400" b="1">
                <a:solidFill>
                  <a:schemeClr val="tx1"/>
                </a:solidFill>
                <a:latin typeface="Arial" charset="0"/>
                <a:ea typeface="ヒラギノ角ゴ Pro W3" charset="0"/>
                <a:cs typeface="ヒラギノ角ゴ Pro W3" charset="0"/>
              </a:defRPr>
            </a:lvl4pPr>
            <a:lvl5pPr marL="2057400" indent="-228600">
              <a:defRPr sz="2400" b="1">
                <a:solidFill>
                  <a:schemeClr val="tx1"/>
                </a:solidFill>
                <a:latin typeface="Arial" charset="0"/>
                <a:ea typeface="ヒラギノ角ゴ Pro W3" charset="0"/>
                <a:cs typeface="ヒラギノ角ゴ Pro W3" charset="0"/>
              </a:defRPr>
            </a:lvl5pPr>
            <a:lvl6pPr marL="2514600" indent="-228600" algn="ctr" eaLnBrk="0" fontAlgn="base" hangingPunct="0">
              <a:spcBef>
                <a:spcPct val="0"/>
              </a:spcBef>
              <a:spcAft>
                <a:spcPct val="0"/>
              </a:spcAft>
              <a:defRPr sz="2400" b="1">
                <a:solidFill>
                  <a:schemeClr val="tx1"/>
                </a:solidFill>
                <a:latin typeface="Arial" charset="0"/>
                <a:ea typeface="ヒラギノ角ゴ Pro W3" charset="0"/>
                <a:cs typeface="ヒラギノ角ゴ Pro W3" charset="0"/>
              </a:defRPr>
            </a:lvl6pPr>
            <a:lvl7pPr marL="2971800" indent="-228600" algn="ctr" eaLnBrk="0" fontAlgn="base" hangingPunct="0">
              <a:spcBef>
                <a:spcPct val="0"/>
              </a:spcBef>
              <a:spcAft>
                <a:spcPct val="0"/>
              </a:spcAft>
              <a:defRPr sz="2400" b="1">
                <a:solidFill>
                  <a:schemeClr val="tx1"/>
                </a:solidFill>
                <a:latin typeface="Arial" charset="0"/>
                <a:ea typeface="ヒラギノ角ゴ Pro W3" charset="0"/>
                <a:cs typeface="ヒラギノ角ゴ Pro W3" charset="0"/>
              </a:defRPr>
            </a:lvl7pPr>
            <a:lvl8pPr marL="3429000" indent="-228600" algn="ctr" eaLnBrk="0" fontAlgn="base" hangingPunct="0">
              <a:spcBef>
                <a:spcPct val="0"/>
              </a:spcBef>
              <a:spcAft>
                <a:spcPct val="0"/>
              </a:spcAft>
              <a:defRPr sz="2400" b="1">
                <a:solidFill>
                  <a:schemeClr val="tx1"/>
                </a:solidFill>
                <a:latin typeface="Arial" charset="0"/>
                <a:ea typeface="ヒラギノ角ゴ Pro W3" charset="0"/>
                <a:cs typeface="ヒラギノ角ゴ Pro W3" charset="0"/>
              </a:defRPr>
            </a:lvl8pPr>
            <a:lvl9pPr marL="3886200" indent="-228600" algn="ctr" eaLnBrk="0" fontAlgn="base" hangingPunct="0">
              <a:spcBef>
                <a:spcPct val="0"/>
              </a:spcBef>
              <a:spcAft>
                <a:spcPct val="0"/>
              </a:spcAft>
              <a:defRPr sz="2400" b="1">
                <a:solidFill>
                  <a:schemeClr val="tx1"/>
                </a:solidFill>
                <a:latin typeface="Arial" charset="0"/>
                <a:ea typeface="ヒラギノ角ゴ Pro W3" charset="0"/>
                <a:cs typeface="ヒラギノ角ゴ Pro W3" charset="0"/>
              </a:defRPr>
            </a:lvl9pPr>
          </a:lstStyle>
          <a:p>
            <a:fld id="{A07B3DA8-2C60-494E-B044-C55340C287EF}" type="slidenum">
              <a:rPr lang="en-US" sz="1200" b="0"/>
              <a:pPr/>
              <a:t>18</a:t>
            </a:fld>
            <a:endParaRPr lang="en-US" sz="1200" b="0" dirty="0"/>
          </a:p>
        </p:txBody>
      </p:sp>
      <p:sp>
        <p:nvSpPr>
          <p:cNvPr id="144386" name="Rectangle 2"/>
          <p:cNvSpPr>
            <a:spLocks noGrp="1" noRot="1" noChangeAspect="1" noChangeArrowheads="1" noTextEdit="1"/>
          </p:cNvSpPr>
          <p:nvPr>
            <p:ph type="sldImg"/>
          </p:nvPr>
        </p:nvSpPr>
        <p:spPr>
          <a:solidFill>
            <a:srgbClr val="FFFFFF"/>
          </a:solidFill>
          <a:ln/>
        </p:spPr>
      </p:sp>
      <p:sp>
        <p:nvSpPr>
          <p:cNvPr id="144387"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dirty="0">
              <a:ea typeface="ヒラギノ角ゴ Pro W3" charset="0"/>
              <a:cs typeface="ヒラギノ角ゴ Pro W3"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1E78C89A-7130-144E-8DE9-B2E7A5FCFE3F}" type="slidenum">
              <a:rPr lang="en-US" altLang="ja-JP"/>
              <a:pPr/>
              <a:t>20</a:t>
            </a:fld>
            <a:endParaRPr lang="en-US" altLang="ja-JP"/>
          </a:p>
        </p:txBody>
      </p:sp>
      <p:sp>
        <p:nvSpPr>
          <p:cNvPr id="44035" name="Rectangle 2"/>
          <p:cNvSpPr>
            <a:spLocks noGrp="1" noRot="1" noChangeAspect="1" noChangeArrowheads="1" noTextEdit="1"/>
          </p:cNvSpPr>
          <p:nvPr>
            <p:ph type="sldImg"/>
          </p:nvPr>
        </p:nvSpPr>
        <p:spPr>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ja-JP">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emf"/><Relationship Id="rId1" Type="http://schemas.openxmlformats.org/officeDocument/2006/relationships/slideMaster" Target="../slideMasters/slideMaster2.xml"/><Relationship Id="rId4" Type="http://schemas.openxmlformats.org/officeDocument/2006/relationships/image" Target="../media/image7.emf"/></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3.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3" name="Picture 4" descr="UW_W Logo_White.png"/>
          <p:cNvPicPr>
            <a:picLocks noChangeAspect="1"/>
          </p:cNvPicPr>
          <p:nvPr userDrawn="1"/>
        </p:nvPicPr>
        <p:blipFill>
          <a:blip r:embed="rId2"/>
          <a:srcRect/>
          <a:stretch>
            <a:fillRect/>
          </a:stretch>
        </p:blipFill>
        <p:spPr bwMode="auto">
          <a:xfrm>
            <a:off x="7772400" y="407988"/>
            <a:ext cx="1371600" cy="923925"/>
          </a:xfrm>
          <a:prstGeom prst="rect">
            <a:avLst/>
          </a:prstGeom>
          <a:noFill/>
          <a:ln w="9525">
            <a:noFill/>
            <a:miter lim="800000"/>
            <a:headEnd/>
            <a:tailEnd/>
          </a:ln>
        </p:spPr>
      </p:pic>
      <p:pic>
        <p:nvPicPr>
          <p:cNvPr id="4" name="Picture 8"/>
          <p:cNvPicPr>
            <a:picLocks noChangeAspect="1"/>
          </p:cNvPicPr>
          <p:nvPr userDrawn="1"/>
        </p:nvPicPr>
        <p:blipFill>
          <a:blip r:embed="rId3"/>
          <a:srcRect/>
          <a:stretch>
            <a:fillRect/>
          </a:stretch>
        </p:blipFill>
        <p:spPr bwMode="auto">
          <a:xfrm>
            <a:off x="677863" y="6354763"/>
            <a:ext cx="2540000" cy="266700"/>
          </a:xfrm>
          <a:prstGeom prst="rect">
            <a:avLst/>
          </a:prstGeom>
          <a:noFill/>
          <a:ln w="9525">
            <a:noFill/>
            <a:miter lim="800000"/>
            <a:headEnd/>
            <a:tailEnd/>
          </a:ln>
        </p:spPr>
      </p:pic>
      <p:pic>
        <p:nvPicPr>
          <p:cNvPr id="5" name="Picture 14"/>
          <p:cNvPicPr>
            <a:picLocks noChangeAspect="1"/>
          </p:cNvPicPr>
          <p:nvPr userDrawn="1"/>
        </p:nvPicPr>
        <p:blipFill>
          <a:blip r:embed="rId4"/>
          <a:srcRect/>
          <a:stretch>
            <a:fillRect/>
          </a:stretch>
        </p:blipFill>
        <p:spPr bwMode="auto">
          <a:xfrm>
            <a:off x="779463" y="4703763"/>
            <a:ext cx="1600200" cy="139700"/>
          </a:xfrm>
          <a:prstGeom prst="rect">
            <a:avLst/>
          </a:prstGeom>
          <a:noFill/>
          <a:ln w="9525">
            <a:noFill/>
            <a:miter lim="800000"/>
            <a:headEnd/>
            <a:tailEnd/>
          </a:ln>
        </p:spPr>
      </p:pic>
      <p:sp>
        <p:nvSpPr>
          <p:cNvPr id="2" name="Title 1"/>
          <p:cNvSpPr>
            <a:spLocks noGrp="1"/>
          </p:cNvSpPr>
          <p:nvPr>
            <p:ph type="title" hasCustomPrompt="1"/>
          </p:nvPr>
        </p:nvSpPr>
        <p:spPr>
          <a:xfrm>
            <a:off x="762000" y="2062244"/>
            <a:ext cx="6984606" cy="2641519"/>
          </a:xfrm>
          <a:prstGeom prst="rect">
            <a:avLst/>
          </a:prstGeom>
        </p:spPr>
        <p:txBody>
          <a:bodyPr vert="horz"/>
          <a:lstStyle>
            <a:lvl1pPr marL="0" marR="0" indent="0" algn="l" defTabSz="457200" rtl="0" eaLnBrk="0" fontAlgn="base" latinLnBrk="0" hangingPunct="0">
              <a:lnSpc>
                <a:spcPct val="100000"/>
              </a:lnSpc>
              <a:spcBef>
                <a:spcPct val="0"/>
              </a:spcBef>
              <a:spcAft>
                <a:spcPct val="0"/>
              </a:spcAft>
              <a:buClrTx/>
              <a:buSzTx/>
              <a:buFontTx/>
              <a:buNone/>
              <a:tabLst/>
              <a:defRPr/>
            </a:lvl1pPr>
          </a:lstStyle>
          <a:p>
            <a:pPr lvl="0"/>
            <a:r>
              <a:rPr lang="en-US" dirty="0"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rcRect/>
          <a:stretch>
            <a:fillRect/>
          </a:stretch>
        </p:blipFill>
        <p:spPr bwMode="auto">
          <a:xfrm>
            <a:off x="766763" y="1363663"/>
            <a:ext cx="1103312" cy="96837"/>
          </a:xfrm>
          <a:prstGeom prst="rect">
            <a:avLst/>
          </a:prstGeom>
          <a:noFill/>
          <a:ln w="9525">
            <a:noFill/>
            <a:miter lim="800000"/>
            <a:headEnd/>
            <a:tailEnd/>
          </a:ln>
        </p:spPr>
      </p:pic>
      <p:pic>
        <p:nvPicPr>
          <p:cNvPr id="7" name="Picture 7"/>
          <p:cNvPicPr>
            <a:picLocks noChangeAspect="1"/>
          </p:cNvPicPr>
          <p:nvPr userDrawn="1"/>
        </p:nvPicPr>
        <p:blipFill>
          <a:blip r:embed="rId3"/>
          <a:srcRect/>
          <a:stretch>
            <a:fillRect/>
          </a:stretch>
        </p:blipFill>
        <p:spPr bwMode="auto">
          <a:xfrm>
            <a:off x="677863" y="6354763"/>
            <a:ext cx="2540000" cy="266700"/>
          </a:xfrm>
          <a:prstGeom prst="rect">
            <a:avLst/>
          </a:prstGeom>
          <a:noFill/>
          <a:ln w="9525">
            <a:noFill/>
            <a:miter lim="800000"/>
            <a:headEnd/>
            <a:tailEnd/>
          </a:ln>
        </p:spPr>
      </p:pic>
      <p:sp>
        <p:nvSpPr>
          <p:cNvPr id="4" name="Text Placeholder 9"/>
          <p:cNvSpPr>
            <a:spLocks noGrp="1"/>
          </p:cNvSpPr>
          <p:nvPr>
            <p:ph type="body" sz="quarter" idx="11"/>
          </p:nvPr>
        </p:nvSpPr>
        <p:spPr>
          <a:xfrm>
            <a:off x="659305" y="2320239"/>
            <a:ext cx="8197114" cy="3810086"/>
          </a:xfrm>
          <a:prstGeom prst="rect">
            <a:avLst/>
          </a:prstGeom>
        </p:spPr>
        <p:txBody>
          <a:bodyPr/>
          <a:lstStyle>
            <a:lvl1pPr marL="342900" indent="-342900">
              <a:buFont typeface="Lucida Grande"/>
              <a:buChar char="&gt;"/>
              <a:defRPr sz="2400" b="0" i="0" baseline="0">
                <a:solidFill>
                  <a:srgbClr val="E8D3A2"/>
                </a:solidFill>
                <a:latin typeface="Open Sans Light"/>
                <a:cs typeface="Open Sans Light"/>
              </a:defRPr>
            </a:lvl1pPr>
            <a:lvl2pPr>
              <a:defRPr sz="2000" b="0" i="0" baseline="0">
                <a:solidFill>
                  <a:srgbClr val="E8D3A2"/>
                </a:solidFill>
                <a:latin typeface="Open Sans Light"/>
                <a:cs typeface="Open Sans Light"/>
              </a:defRPr>
            </a:lvl2pPr>
            <a:lvl3pPr marL="1143000" indent="-228600">
              <a:buSzPct val="100000"/>
              <a:buFont typeface="Lucida Grande"/>
              <a:buChar char="&gt;"/>
              <a:defRPr sz="1800" b="0" i="0" baseline="0">
                <a:solidFill>
                  <a:srgbClr val="E8D3A2"/>
                </a:solidFill>
                <a:latin typeface="Open Sans Light"/>
                <a:cs typeface="Open Sans Light"/>
              </a:defRPr>
            </a:lvl3pPr>
            <a:lvl4pPr>
              <a:defRPr sz="1600" b="0" i="0" baseline="0">
                <a:solidFill>
                  <a:srgbClr val="E8D3A2"/>
                </a:solidFill>
                <a:latin typeface="Open Sans Light"/>
                <a:cs typeface="Open Sans Light"/>
              </a:defRPr>
            </a:lvl4pPr>
            <a:lvl5pPr marL="2057400" indent="-228600">
              <a:buFont typeface="Lucida Grande"/>
              <a:buChar char="&gt;"/>
              <a:defRPr sz="1400" b="0" i="0" baseline="0">
                <a:solidFill>
                  <a:srgbClr val="E8D3A2"/>
                </a:solidFill>
                <a:latin typeface="Open Sans Light"/>
                <a:cs typeface="Open Sans Ligh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5"/>
          <p:cNvSpPr>
            <a:spLocks noGrp="1"/>
          </p:cNvSpPr>
          <p:nvPr>
            <p:ph type="body" sz="quarter" idx="12"/>
          </p:nvPr>
        </p:nvSpPr>
        <p:spPr>
          <a:xfrm>
            <a:off x="671757" y="1730667"/>
            <a:ext cx="8184662" cy="411171"/>
          </a:xfrm>
          <a:prstGeom prst="rect">
            <a:avLst/>
          </a:prstGeom>
        </p:spPr>
        <p:txBody>
          <a:bodyPr>
            <a:noAutofit/>
          </a:bodyPr>
          <a:lstStyle>
            <a:lvl1pPr marL="0" indent="0">
              <a:lnSpc>
                <a:spcPct val="90000"/>
              </a:lnSpc>
              <a:buNone/>
              <a:defRPr sz="2400" b="0" i="0" baseline="0">
                <a:solidFill>
                  <a:srgbClr val="E8D3A2"/>
                </a:solidFill>
                <a:latin typeface="Uni Sans Regular"/>
                <a:cs typeface="Uni Sans Regular"/>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smtClean="0"/>
              <a:t>Click to edit Master text styles</a:t>
            </a:r>
          </a:p>
        </p:txBody>
      </p:sp>
      <p:sp>
        <p:nvSpPr>
          <p:cNvPr id="2" name="Title 1"/>
          <p:cNvSpPr>
            <a:spLocks noGrp="1"/>
          </p:cNvSpPr>
          <p:nvPr>
            <p:ph type="title" hasCustomPrompt="1"/>
          </p:nvPr>
        </p:nvSpPr>
        <p:spPr>
          <a:xfrm>
            <a:off x="685800" y="371509"/>
            <a:ext cx="8229600" cy="992153"/>
          </a:xfrm>
          <a:prstGeom prst="rect">
            <a:avLst/>
          </a:prstGeom>
        </p:spPr>
        <p:txBody>
          <a:bodyPr vert="horz"/>
          <a:lstStyle>
            <a:lvl1pPr algn="l">
              <a:defRPr/>
            </a:lvl1pPr>
          </a:lstStyle>
          <a:p>
            <a:pPr lvl="0"/>
            <a:r>
              <a:rPr lang="en-US" dirty="0"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er + Content">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srcRect/>
          <a:stretch>
            <a:fillRect/>
          </a:stretch>
        </p:blipFill>
        <p:spPr bwMode="auto">
          <a:xfrm>
            <a:off x="766763" y="1363663"/>
            <a:ext cx="1103312" cy="96837"/>
          </a:xfrm>
          <a:prstGeom prst="rect">
            <a:avLst/>
          </a:prstGeom>
          <a:noFill/>
          <a:ln w="9525">
            <a:noFill/>
            <a:miter lim="800000"/>
            <a:headEnd/>
            <a:tailEnd/>
          </a:ln>
        </p:spPr>
      </p:pic>
      <p:pic>
        <p:nvPicPr>
          <p:cNvPr id="5" name="Picture 7"/>
          <p:cNvPicPr>
            <a:picLocks noChangeAspect="1"/>
          </p:cNvPicPr>
          <p:nvPr userDrawn="1"/>
        </p:nvPicPr>
        <p:blipFill>
          <a:blip r:embed="rId3"/>
          <a:srcRect/>
          <a:stretch>
            <a:fillRect/>
          </a:stretch>
        </p:blipFill>
        <p:spPr bwMode="auto">
          <a:xfrm>
            <a:off x="677863" y="6354763"/>
            <a:ext cx="2540000" cy="266700"/>
          </a:xfrm>
          <a:prstGeom prst="rect">
            <a:avLst/>
          </a:prstGeom>
          <a:noFill/>
          <a:ln w="9525">
            <a:noFill/>
            <a:miter lim="800000"/>
            <a:headEnd/>
            <a:tailEnd/>
          </a:ln>
        </p:spPr>
      </p:pic>
      <p:sp>
        <p:nvSpPr>
          <p:cNvPr id="6" name="Text Placeholder 9"/>
          <p:cNvSpPr>
            <a:spLocks noGrp="1"/>
          </p:cNvSpPr>
          <p:nvPr>
            <p:ph type="body" sz="quarter" idx="11"/>
          </p:nvPr>
        </p:nvSpPr>
        <p:spPr>
          <a:xfrm>
            <a:off x="659305" y="1736725"/>
            <a:ext cx="8076956" cy="4015497"/>
          </a:xfrm>
          <a:prstGeom prst="rect">
            <a:avLst/>
          </a:prstGeom>
        </p:spPr>
        <p:txBody>
          <a:bodyPr/>
          <a:lstStyle>
            <a:lvl1pPr marL="342900" indent="-342900">
              <a:buFont typeface="Lucida Grande"/>
              <a:buChar char="&gt;"/>
              <a:defRPr sz="2400" b="0" i="0" baseline="0">
                <a:solidFill>
                  <a:schemeClr val="bg1"/>
                </a:solidFill>
                <a:latin typeface="Open Sans Light"/>
                <a:cs typeface="Open Sans Light"/>
              </a:defRPr>
            </a:lvl1pPr>
            <a:lvl2pPr>
              <a:defRPr sz="2000" b="0" i="0" baseline="0">
                <a:solidFill>
                  <a:schemeClr val="bg1"/>
                </a:solidFill>
                <a:latin typeface="Open Sans Light"/>
                <a:cs typeface="Open Sans Light"/>
              </a:defRPr>
            </a:lvl2pPr>
            <a:lvl3pPr marL="1143000" indent="-228600">
              <a:buSzPct val="100000"/>
              <a:buFont typeface="Lucida Grande"/>
              <a:buChar char="&gt;"/>
              <a:defRPr sz="1800" b="0" i="0" baseline="0">
                <a:solidFill>
                  <a:schemeClr val="bg1"/>
                </a:solidFill>
                <a:latin typeface="Open Sans Light"/>
                <a:cs typeface="Open Sans Light"/>
              </a:defRPr>
            </a:lvl3pPr>
            <a:lvl4pPr>
              <a:defRPr sz="1600" b="0" i="0" baseline="0">
                <a:solidFill>
                  <a:schemeClr val="bg1"/>
                </a:solidFill>
                <a:latin typeface="Open Sans Light"/>
                <a:cs typeface="Open Sans Light"/>
              </a:defRPr>
            </a:lvl4pPr>
            <a:lvl5pPr marL="2057400" indent="-228600">
              <a:buFont typeface="Lucida Grande"/>
              <a:buChar char="&gt;"/>
              <a:defRPr sz="1400" b="0" i="0" baseline="0">
                <a:solidFill>
                  <a:schemeClr val="bg1"/>
                </a:solidFill>
                <a:latin typeface="Open Sans Light"/>
                <a:cs typeface="Open Sans Ligh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hasCustomPrompt="1"/>
          </p:nvPr>
        </p:nvSpPr>
        <p:spPr>
          <a:xfrm>
            <a:off x="685800" y="371509"/>
            <a:ext cx="8229600" cy="992153"/>
          </a:xfrm>
          <a:prstGeom prst="rect">
            <a:avLst/>
          </a:prstGeom>
        </p:spPr>
        <p:txBody>
          <a:bodyPr vert="horz"/>
          <a:lstStyle>
            <a:lvl1pPr algn="l">
              <a:defRPr/>
            </a:lvl1pPr>
          </a:lstStyle>
          <a:p>
            <a:pPr lvl="0"/>
            <a:r>
              <a:rPr lang="en-US" dirty="0"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 Graphic">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srcRect/>
          <a:stretch>
            <a:fillRect/>
          </a:stretch>
        </p:blipFill>
        <p:spPr bwMode="auto">
          <a:xfrm>
            <a:off x="766763" y="1363663"/>
            <a:ext cx="1103312" cy="96837"/>
          </a:xfrm>
          <a:prstGeom prst="rect">
            <a:avLst/>
          </a:prstGeom>
          <a:noFill/>
          <a:ln w="9525">
            <a:noFill/>
            <a:miter lim="800000"/>
            <a:headEnd/>
            <a:tailEnd/>
          </a:ln>
        </p:spPr>
      </p:pic>
      <p:pic>
        <p:nvPicPr>
          <p:cNvPr id="5" name="Picture 7"/>
          <p:cNvPicPr>
            <a:picLocks noChangeAspect="1"/>
          </p:cNvPicPr>
          <p:nvPr userDrawn="1"/>
        </p:nvPicPr>
        <p:blipFill>
          <a:blip r:embed="rId3"/>
          <a:srcRect/>
          <a:stretch>
            <a:fillRect/>
          </a:stretch>
        </p:blipFill>
        <p:spPr bwMode="auto">
          <a:xfrm>
            <a:off x="677863" y="6354763"/>
            <a:ext cx="2540000" cy="266700"/>
          </a:xfrm>
          <a:prstGeom prst="rect">
            <a:avLst/>
          </a:prstGeom>
          <a:noFill/>
          <a:ln w="9525">
            <a:noFill/>
            <a:miter lim="800000"/>
            <a:headEnd/>
            <a:tailEnd/>
          </a:ln>
        </p:spPr>
      </p:pic>
      <p:sp>
        <p:nvSpPr>
          <p:cNvPr id="12" name="Chart Placeholder 11"/>
          <p:cNvSpPr>
            <a:spLocks noGrp="1"/>
          </p:cNvSpPr>
          <p:nvPr>
            <p:ph type="chart" sz="quarter" idx="12"/>
          </p:nvPr>
        </p:nvSpPr>
        <p:spPr>
          <a:xfrm>
            <a:off x="766763" y="1736725"/>
            <a:ext cx="8021637" cy="4432300"/>
          </a:xfrm>
          <a:prstGeom prst="rect">
            <a:avLst/>
          </a:prstGeom>
        </p:spPr>
        <p:txBody>
          <a:bodyPr>
            <a:normAutofit/>
          </a:bodyPr>
          <a:lstStyle>
            <a:lvl1pPr marL="0" indent="0">
              <a:buNone/>
              <a:defRPr sz="2400" b="0" i="0" baseline="0">
                <a:solidFill>
                  <a:schemeClr val="bg1"/>
                </a:solidFill>
                <a:latin typeface="Open Sans Light"/>
                <a:cs typeface="Open Sans Light"/>
              </a:defRPr>
            </a:lvl1pPr>
          </a:lstStyle>
          <a:p>
            <a:pPr lvl="0"/>
            <a:r>
              <a:rPr lang="en-US" noProof="0" dirty="0" smtClean="0"/>
              <a:t>Click icon to add chart</a:t>
            </a:r>
            <a:endParaRPr lang="en-US" noProof="0" dirty="0"/>
          </a:p>
        </p:txBody>
      </p:sp>
      <p:sp>
        <p:nvSpPr>
          <p:cNvPr id="2" name="Title 1"/>
          <p:cNvSpPr>
            <a:spLocks noGrp="1"/>
          </p:cNvSpPr>
          <p:nvPr>
            <p:ph type="title" hasCustomPrompt="1"/>
          </p:nvPr>
        </p:nvSpPr>
        <p:spPr>
          <a:xfrm>
            <a:off x="685800" y="371509"/>
            <a:ext cx="8229600" cy="992153"/>
          </a:xfrm>
          <a:prstGeom prst="rect">
            <a:avLst/>
          </a:prstGeom>
        </p:spPr>
        <p:txBody>
          <a:bodyPr vert="horz"/>
          <a:lstStyle>
            <a:lvl1pPr algn="l">
              <a:defRPr/>
            </a:lvl1pPr>
          </a:lstStyle>
          <a:p>
            <a:pPr lvl="0"/>
            <a:r>
              <a:rPr lang="en-US" dirty="0"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rcRect/>
          <a:stretch>
            <a:fillRect/>
          </a:stretch>
        </p:blipFill>
        <p:spPr bwMode="auto">
          <a:xfrm>
            <a:off x="779463" y="4687888"/>
            <a:ext cx="1600200" cy="139700"/>
          </a:xfrm>
          <a:prstGeom prst="rect">
            <a:avLst/>
          </a:prstGeom>
          <a:noFill/>
          <a:ln w="9525">
            <a:noFill/>
            <a:miter lim="800000"/>
            <a:headEnd/>
            <a:tailEnd/>
          </a:ln>
        </p:spPr>
      </p:pic>
      <p:pic>
        <p:nvPicPr>
          <p:cNvPr id="4" name="Picture 3"/>
          <p:cNvPicPr>
            <a:picLocks noChangeAspect="1"/>
          </p:cNvPicPr>
          <p:nvPr userDrawn="1"/>
        </p:nvPicPr>
        <p:blipFill>
          <a:blip r:embed="rId3"/>
          <a:srcRect/>
          <a:stretch>
            <a:fillRect/>
          </a:stretch>
        </p:blipFill>
        <p:spPr bwMode="auto">
          <a:xfrm>
            <a:off x="7772400" y="407988"/>
            <a:ext cx="1371600" cy="927100"/>
          </a:xfrm>
          <a:prstGeom prst="rect">
            <a:avLst/>
          </a:prstGeom>
          <a:noFill/>
          <a:ln w="9525">
            <a:noFill/>
            <a:miter lim="800000"/>
            <a:headEnd/>
            <a:tailEnd/>
          </a:ln>
        </p:spPr>
      </p:pic>
      <p:pic>
        <p:nvPicPr>
          <p:cNvPr id="5" name="Picture 4"/>
          <p:cNvPicPr>
            <a:picLocks noChangeAspect="1"/>
          </p:cNvPicPr>
          <p:nvPr userDrawn="1"/>
        </p:nvPicPr>
        <p:blipFill>
          <a:blip r:embed="rId4"/>
          <a:srcRect/>
          <a:stretch>
            <a:fillRect/>
          </a:stretch>
        </p:blipFill>
        <p:spPr bwMode="auto">
          <a:xfrm>
            <a:off x="792163" y="6451600"/>
            <a:ext cx="2425700" cy="161925"/>
          </a:xfrm>
          <a:prstGeom prst="rect">
            <a:avLst/>
          </a:prstGeom>
          <a:noFill/>
          <a:ln w="9525">
            <a:noFill/>
            <a:miter lim="800000"/>
            <a:headEnd/>
            <a:tailEnd/>
          </a:ln>
        </p:spPr>
      </p:pic>
      <p:sp>
        <p:nvSpPr>
          <p:cNvPr id="6" name="Title 5"/>
          <p:cNvSpPr>
            <a:spLocks noGrp="1"/>
          </p:cNvSpPr>
          <p:nvPr>
            <p:ph type="title" hasCustomPrompt="1"/>
          </p:nvPr>
        </p:nvSpPr>
        <p:spPr>
          <a:xfrm>
            <a:off x="685800" y="2046060"/>
            <a:ext cx="6972300" cy="2641756"/>
          </a:xfrm>
          <a:prstGeom prst="rect">
            <a:avLst/>
          </a:prstGeom>
        </p:spPr>
        <p:txBody>
          <a:bodyPr vert="horz"/>
          <a:lstStyle>
            <a:lvl1pPr algn="l">
              <a:defRPr/>
            </a:lvl1pPr>
          </a:lstStyle>
          <a:p>
            <a:pPr lvl="0"/>
            <a:r>
              <a:rPr lang="en-US" dirty="0"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srcRect/>
          <a:stretch>
            <a:fillRect/>
          </a:stretch>
        </p:blipFill>
        <p:spPr bwMode="auto">
          <a:xfrm>
            <a:off x="766763" y="1363663"/>
            <a:ext cx="1103312" cy="96837"/>
          </a:xfrm>
          <a:prstGeom prst="rect">
            <a:avLst/>
          </a:prstGeom>
          <a:noFill/>
          <a:ln w="9525">
            <a:noFill/>
            <a:miter lim="800000"/>
            <a:headEnd/>
            <a:tailEnd/>
          </a:ln>
        </p:spPr>
      </p:pic>
      <p:pic>
        <p:nvPicPr>
          <p:cNvPr id="7" name="Picture 7"/>
          <p:cNvPicPr>
            <a:picLocks noChangeAspect="1"/>
          </p:cNvPicPr>
          <p:nvPr userDrawn="1"/>
        </p:nvPicPr>
        <p:blipFill>
          <a:blip r:embed="rId3"/>
          <a:srcRect/>
          <a:stretch>
            <a:fillRect/>
          </a:stretch>
        </p:blipFill>
        <p:spPr bwMode="auto">
          <a:xfrm>
            <a:off x="792163" y="6451600"/>
            <a:ext cx="2425700" cy="161925"/>
          </a:xfrm>
          <a:prstGeom prst="rect">
            <a:avLst/>
          </a:prstGeom>
          <a:noFill/>
          <a:ln w="9525">
            <a:noFill/>
            <a:miter lim="800000"/>
            <a:headEnd/>
            <a:tailEnd/>
          </a:ln>
        </p:spPr>
      </p:pic>
      <p:sp>
        <p:nvSpPr>
          <p:cNvPr id="4" name="Text Placeholder 9"/>
          <p:cNvSpPr>
            <a:spLocks noGrp="1"/>
          </p:cNvSpPr>
          <p:nvPr>
            <p:ph type="body" sz="quarter" idx="11"/>
          </p:nvPr>
        </p:nvSpPr>
        <p:spPr>
          <a:xfrm>
            <a:off x="659305" y="2320239"/>
            <a:ext cx="8197114" cy="3810086"/>
          </a:xfrm>
          <a:prstGeom prst="rect">
            <a:avLst/>
          </a:prstGeom>
        </p:spPr>
        <p:txBody>
          <a:bodyPr/>
          <a:lstStyle>
            <a:lvl1pPr marL="342900" indent="-342900">
              <a:buFont typeface="Lucida Grande"/>
              <a:buChar char="&gt;"/>
              <a:defRPr sz="2400" b="0" i="0" baseline="0">
                <a:solidFill>
                  <a:schemeClr val="accent5"/>
                </a:solidFill>
                <a:latin typeface="Open Sans Light"/>
                <a:cs typeface="Open Sans Light"/>
              </a:defRPr>
            </a:lvl1pPr>
            <a:lvl2pPr>
              <a:defRPr sz="2000" b="0" i="0" baseline="0">
                <a:solidFill>
                  <a:schemeClr val="accent5"/>
                </a:solidFill>
                <a:latin typeface="Open Sans Light"/>
                <a:cs typeface="Open Sans Light"/>
              </a:defRPr>
            </a:lvl2pPr>
            <a:lvl3pPr marL="1143000" indent="-228600">
              <a:buSzPct val="100000"/>
              <a:buFont typeface="Lucida Grande"/>
              <a:buChar char="&gt;"/>
              <a:defRPr sz="1800" b="0" i="0" baseline="0">
                <a:solidFill>
                  <a:schemeClr val="accent5"/>
                </a:solidFill>
                <a:latin typeface="Open Sans Light"/>
                <a:cs typeface="Open Sans Light"/>
              </a:defRPr>
            </a:lvl3pPr>
            <a:lvl4pPr>
              <a:defRPr sz="1600" b="0" i="0" baseline="0">
                <a:solidFill>
                  <a:schemeClr val="accent5"/>
                </a:solidFill>
                <a:latin typeface="Open Sans Light"/>
                <a:cs typeface="Open Sans Light"/>
              </a:defRPr>
            </a:lvl4pPr>
            <a:lvl5pPr marL="2057400" indent="-228600">
              <a:buFont typeface="Lucida Grande"/>
              <a:buChar char="&gt;"/>
              <a:defRPr sz="1400" b="0" i="0" baseline="0">
                <a:solidFill>
                  <a:schemeClr val="accent5"/>
                </a:solidFill>
                <a:latin typeface="Open Sans Light"/>
                <a:cs typeface="Open Sans Ligh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ext Placeholder 5"/>
          <p:cNvSpPr>
            <a:spLocks noGrp="1"/>
          </p:cNvSpPr>
          <p:nvPr>
            <p:ph type="body" sz="quarter" idx="12"/>
          </p:nvPr>
        </p:nvSpPr>
        <p:spPr>
          <a:xfrm>
            <a:off x="671757" y="1730667"/>
            <a:ext cx="8184662" cy="411171"/>
          </a:xfrm>
          <a:prstGeom prst="rect">
            <a:avLst/>
          </a:prstGeom>
        </p:spPr>
        <p:txBody>
          <a:bodyPr>
            <a:noAutofit/>
          </a:bodyPr>
          <a:lstStyle>
            <a:lvl1pPr marL="0" indent="0">
              <a:lnSpc>
                <a:spcPct val="90000"/>
              </a:lnSpc>
              <a:buNone/>
              <a:defRPr sz="2400" b="0" i="0" baseline="0">
                <a:solidFill>
                  <a:srgbClr val="33006F"/>
                </a:solidFill>
                <a:latin typeface="Uni Sans Regular"/>
                <a:cs typeface="Uni Sans Regular"/>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smtClean="0"/>
              <a:t>Click to edit Master text styles</a:t>
            </a:r>
          </a:p>
        </p:txBody>
      </p:sp>
      <p:sp>
        <p:nvSpPr>
          <p:cNvPr id="2" name="Title 1"/>
          <p:cNvSpPr>
            <a:spLocks noGrp="1"/>
          </p:cNvSpPr>
          <p:nvPr>
            <p:ph type="title" hasCustomPrompt="1"/>
          </p:nvPr>
        </p:nvSpPr>
        <p:spPr>
          <a:xfrm>
            <a:off x="685800" y="371510"/>
            <a:ext cx="8229600" cy="991998"/>
          </a:xfrm>
          <a:prstGeom prst="rect">
            <a:avLst/>
          </a:prstGeom>
        </p:spPr>
        <p:txBody>
          <a:bodyPr vert="horz"/>
          <a:lstStyle>
            <a:lvl1pPr algn="l">
              <a:defRPr/>
            </a:lvl1pPr>
          </a:lstStyle>
          <a:p>
            <a:pPr lvl="0"/>
            <a:r>
              <a:rPr lang="en-US" dirty="0"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er + Content">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srcRect/>
          <a:stretch>
            <a:fillRect/>
          </a:stretch>
        </p:blipFill>
        <p:spPr bwMode="auto">
          <a:xfrm>
            <a:off x="766763" y="1363663"/>
            <a:ext cx="1103312" cy="96837"/>
          </a:xfrm>
          <a:prstGeom prst="rect">
            <a:avLst/>
          </a:prstGeom>
          <a:noFill/>
          <a:ln w="9525">
            <a:noFill/>
            <a:miter lim="800000"/>
            <a:headEnd/>
            <a:tailEnd/>
          </a:ln>
        </p:spPr>
      </p:pic>
      <p:pic>
        <p:nvPicPr>
          <p:cNvPr id="5" name="Picture 8"/>
          <p:cNvPicPr>
            <a:picLocks noChangeAspect="1"/>
          </p:cNvPicPr>
          <p:nvPr userDrawn="1"/>
        </p:nvPicPr>
        <p:blipFill>
          <a:blip r:embed="rId3"/>
          <a:srcRect/>
          <a:stretch>
            <a:fillRect/>
          </a:stretch>
        </p:blipFill>
        <p:spPr bwMode="auto">
          <a:xfrm>
            <a:off x="792163" y="6451600"/>
            <a:ext cx="2425700" cy="161925"/>
          </a:xfrm>
          <a:prstGeom prst="rect">
            <a:avLst/>
          </a:prstGeom>
          <a:noFill/>
          <a:ln w="9525">
            <a:noFill/>
            <a:miter lim="800000"/>
            <a:headEnd/>
            <a:tailEnd/>
          </a:ln>
        </p:spPr>
      </p:pic>
      <p:sp>
        <p:nvSpPr>
          <p:cNvPr id="6" name="Text Placeholder 9"/>
          <p:cNvSpPr>
            <a:spLocks noGrp="1"/>
          </p:cNvSpPr>
          <p:nvPr>
            <p:ph type="body" sz="quarter" idx="11"/>
          </p:nvPr>
        </p:nvSpPr>
        <p:spPr>
          <a:xfrm>
            <a:off x="659305" y="1736725"/>
            <a:ext cx="8196210" cy="4015497"/>
          </a:xfrm>
          <a:prstGeom prst="rect">
            <a:avLst/>
          </a:prstGeom>
        </p:spPr>
        <p:txBody>
          <a:bodyPr/>
          <a:lstStyle>
            <a:lvl1pPr marL="342900" indent="-342900">
              <a:buFont typeface="Lucida Grande"/>
              <a:buChar char="&gt;"/>
              <a:defRPr sz="2400" b="0" i="0" baseline="0">
                <a:solidFill>
                  <a:schemeClr val="accent5"/>
                </a:solidFill>
                <a:latin typeface="Open Sans Light"/>
                <a:cs typeface="Open Sans Light"/>
              </a:defRPr>
            </a:lvl1pPr>
            <a:lvl2pPr>
              <a:defRPr sz="2000" b="0" i="0" baseline="0">
                <a:solidFill>
                  <a:schemeClr val="accent5"/>
                </a:solidFill>
                <a:latin typeface="Open Sans Light"/>
                <a:cs typeface="Open Sans Light"/>
              </a:defRPr>
            </a:lvl2pPr>
            <a:lvl3pPr marL="1143000" indent="-228600">
              <a:buSzPct val="100000"/>
              <a:buFont typeface="Lucida Grande"/>
              <a:buChar char="&gt;"/>
              <a:defRPr sz="1800" b="0" i="0" baseline="0">
                <a:solidFill>
                  <a:schemeClr val="accent5"/>
                </a:solidFill>
                <a:latin typeface="Open Sans Light"/>
                <a:cs typeface="Open Sans Light"/>
              </a:defRPr>
            </a:lvl3pPr>
            <a:lvl4pPr>
              <a:defRPr sz="1600" b="0" i="0" baseline="0">
                <a:solidFill>
                  <a:schemeClr val="accent5"/>
                </a:solidFill>
                <a:latin typeface="Open Sans Light"/>
                <a:cs typeface="Open Sans Light"/>
              </a:defRPr>
            </a:lvl4pPr>
            <a:lvl5pPr marL="2057400" indent="-228600">
              <a:buFont typeface="Lucida Grande"/>
              <a:buChar char="&gt;"/>
              <a:defRPr sz="1400" b="0" i="0" baseline="0">
                <a:solidFill>
                  <a:schemeClr val="accent5"/>
                </a:solidFill>
                <a:latin typeface="Open Sans Light"/>
                <a:cs typeface="Open Sans Ligh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hasCustomPrompt="1"/>
          </p:nvPr>
        </p:nvSpPr>
        <p:spPr>
          <a:xfrm>
            <a:off x="685800" y="371509"/>
            <a:ext cx="8229600" cy="995965"/>
          </a:xfrm>
          <a:prstGeom prst="rect">
            <a:avLst/>
          </a:prstGeom>
        </p:spPr>
        <p:txBody>
          <a:bodyPr vert="horz"/>
          <a:lstStyle>
            <a:lvl1pPr algn="l">
              <a:defRPr/>
            </a:lvl1pPr>
          </a:lstStyle>
          <a:p>
            <a:pPr lvl="0"/>
            <a:r>
              <a:rPr lang="en-US" dirty="0"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er + Graphic">
    <p:spTree>
      <p:nvGrpSpPr>
        <p:cNvPr id="1" name=""/>
        <p:cNvGrpSpPr/>
        <p:nvPr/>
      </p:nvGrpSpPr>
      <p:grpSpPr>
        <a:xfrm>
          <a:off x="0" y="0"/>
          <a:ext cx="0" cy="0"/>
          <a:chOff x="0" y="0"/>
          <a:chExt cx="0" cy="0"/>
        </a:xfrm>
      </p:grpSpPr>
      <p:pic>
        <p:nvPicPr>
          <p:cNvPr id="4" name="Picture 16"/>
          <p:cNvPicPr>
            <a:picLocks noChangeAspect="1"/>
          </p:cNvPicPr>
          <p:nvPr userDrawn="1"/>
        </p:nvPicPr>
        <p:blipFill>
          <a:blip r:embed="rId2"/>
          <a:srcRect/>
          <a:stretch>
            <a:fillRect/>
          </a:stretch>
        </p:blipFill>
        <p:spPr bwMode="auto">
          <a:xfrm>
            <a:off x="766763" y="1363663"/>
            <a:ext cx="1103312" cy="96837"/>
          </a:xfrm>
          <a:prstGeom prst="rect">
            <a:avLst/>
          </a:prstGeom>
          <a:noFill/>
          <a:ln w="9525">
            <a:noFill/>
            <a:miter lim="800000"/>
            <a:headEnd/>
            <a:tailEnd/>
          </a:ln>
        </p:spPr>
      </p:pic>
      <p:pic>
        <p:nvPicPr>
          <p:cNvPr id="5" name="Picture 5"/>
          <p:cNvPicPr>
            <a:picLocks noChangeAspect="1"/>
          </p:cNvPicPr>
          <p:nvPr userDrawn="1"/>
        </p:nvPicPr>
        <p:blipFill>
          <a:blip r:embed="rId3"/>
          <a:srcRect/>
          <a:stretch>
            <a:fillRect/>
          </a:stretch>
        </p:blipFill>
        <p:spPr bwMode="auto">
          <a:xfrm>
            <a:off x="792163" y="6451600"/>
            <a:ext cx="2425700" cy="161925"/>
          </a:xfrm>
          <a:prstGeom prst="rect">
            <a:avLst/>
          </a:prstGeom>
          <a:noFill/>
          <a:ln w="9525">
            <a:noFill/>
            <a:miter lim="800000"/>
            <a:headEnd/>
            <a:tailEnd/>
          </a:ln>
        </p:spPr>
      </p:pic>
      <p:sp>
        <p:nvSpPr>
          <p:cNvPr id="12" name="Chart Placeholder 11"/>
          <p:cNvSpPr>
            <a:spLocks noGrp="1"/>
          </p:cNvSpPr>
          <p:nvPr>
            <p:ph type="chart" sz="quarter" idx="12"/>
          </p:nvPr>
        </p:nvSpPr>
        <p:spPr>
          <a:xfrm>
            <a:off x="766763" y="1736725"/>
            <a:ext cx="8021637" cy="4432300"/>
          </a:xfrm>
          <a:prstGeom prst="rect">
            <a:avLst/>
          </a:prstGeom>
        </p:spPr>
        <p:txBody>
          <a:bodyPr>
            <a:normAutofit/>
          </a:bodyPr>
          <a:lstStyle>
            <a:lvl1pPr marL="0" indent="0">
              <a:buNone/>
              <a:defRPr sz="2400" b="0" i="0" baseline="0">
                <a:solidFill>
                  <a:srgbClr val="999999"/>
                </a:solidFill>
                <a:latin typeface="Open Sans Light"/>
                <a:cs typeface="Open Sans Light"/>
              </a:defRPr>
            </a:lvl1pPr>
          </a:lstStyle>
          <a:p>
            <a:pPr lvl="0"/>
            <a:r>
              <a:rPr lang="en-US" noProof="0" dirty="0" smtClean="0"/>
              <a:t>Click icon to add chart</a:t>
            </a:r>
            <a:endParaRPr lang="en-US" noProof="0" dirty="0"/>
          </a:p>
        </p:txBody>
      </p:sp>
      <p:sp>
        <p:nvSpPr>
          <p:cNvPr id="2" name="Title 1"/>
          <p:cNvSpPr>
            <a:spLocks noGrp="1"/>
          </p:cNvSpPr>
          <p:nvPr>
            <p:ph type="title" hasCustomPrompt="1"/>
          </p:nvPr>
        </p:nvSpPr>
        <p:spPr>
          <a:xfrm>
            <a:off x="685800" y="371510"/>
            <a:ext cx="8229600" cy="991998"/>
          </a:xfrm>
          <a:prstGeom prst="rect">
            <a:avLst/>
          </a:prstGeom>
        </p:spPr>
        <p:txBody>
          <a:bodyPr vert="horz"/>
          <a:lstStyle>
            <a:lvl1pPr algn="l">
              <a:defRPr/>
            </a:lvl1pPr>
          </a:lstStyle>
          <a:p>
            <a:pPr lvl="0"/>
            <a:r>
              <a:rPr lang="en-US" dirty="0"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685800" y="1981200"/>
            <a:ext cx="77724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a:prstGeom prst="rect">
            <a:avLst/>
          </a:prstGeom>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248400"/>
            <a:ext cx="1905000" cy="457200"/>
          </a:xfrm>
          <a:prstGeom prst="rect">
            <a:avLst/>
          </a:prstGeom>
        </p:spPr>
        <p:txBody>
          <a:bodyPr/>
          <a:lstStyle>
            <a:lvl1pPr>
              <a:defRPr/>
            </a:lvl1pPr>
          </a:lstStyle>
          <a:p>
            <a:pPr>
              <a:defRPr/>
            </a:pPr>
            <a:fld id="{FAE50C8E-6172-4F9A-BE19-B7320B247BBA}" type="slidenum">
              <a:rPr lang="en-US"/>
              <a:pPr>
                <a:defRPr/>
              </a:pPr>
              <a:t>‹Nr.›</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779463" y="4716352"/>
            <a:ext cx="1600200" cy="139700"/>
          </a:xfrm>
          <a:prstGeom prst="rect">
            <a:avLst/>
          </a:prstGeom>
        </p:spPr>
      </p:pic>
      <p:pic>
        <p:nvPicPr>
          <p:cNvPr id="2" name="Picture 1" descr="W Logo_Purple_RGB.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72400" y="378987"/>
            <a:ext cx="1371600" cy="923544"/>
          </a:xfrm>
          <a:prstGeom prst="rect">
            <a:avLst/>
          </a:prstGeom>
        </p:spPr>
      </p:pic>
      <p:pic>
        <p:nvPicPr>
          <p:cNvPr id="6" name="Picture 5"/>
          <p:cNvPicPr>
            <a:picLocks noChangeAspect="1"/>
          </p:cNvPicPr>
          <p:nvPr userDrawn="1"/>
        </p:nvPicPr>
        <p:blipFill>
          <a:blip r:embed="rId4"/>
          <a:stretch>
            <a:fillRect/>
          </a:stretch>
        </p:blipFill>
        <p:spPr>
          <a:xfrm>
            <a:off x="792039" y="6450899"/>
            <a:ext cx="2425295" cy="162965"/>
          </a:xfrm>
          <a:prstGeom prst="rect">
            <a:avLst/>
          </a:prstGeom>
        </p:spPr>
      </p:pic>
      <p:sp>
        <p:nvSpPr>
          <p:cNvPr id="3" name="Title 2"/>
          <p:cNvSpPr>
            <a:spLocks noGrp="1"/>
          </p:cNvSpPr>
          <p:nvPr>
            <p:ph type="title" hasCustomPrompt="1"/>
          </p:nvPr>
        </p:nvSpPr>
        <p:spPr>
          <a:xfrm>
            <a:off x="685800" y="1842045"/>
            <a:ext cx="6972300" cy="2641756"/>
          </a:xfrm>
          <a:prstGeom prst="rect">
            <a:avLst/>
          </a:prstGeom>
        </p:spPr>
        <p:txBody>
          <a:bodyPr vert="horz"/>
          <a:lstStyle>
            <a:lvl1pPr algn="l">
              <a:defRPr/>
            </a:lvl1pPr>
          </a:lstStyle>
          <a:p>
            <a:pPr lvl="0"/>
            <a:r>
              <a:rPr lang="en-US" dirty="0" smtClean="0"/>
              <a:t>TITLE HERE</a:t>
            </a:r>
            <a:br>
              <a:rPr lang="en-US" dirty="0" smtClean="0"/>
            </a:br>
            <a:r>
              <a:rPr lang="en-US" dirty="0" smtClean="0"/>
              <a:t>ENCODE NORMAL</a:t>
            </a:r>
            <a:br>
              <a:rPr lang="en-US" dirty="0" smtClean="0"/>
            </a:br>
            <a:r>
              <a:rPr lang="en-US" dirty="0" smtClean="0"/>
              <a:t>BLACK, 50 PT. </a:t>
            </a:r>
            <a:endParaRPr lang="en-US" dirty="0"/>
          </a:p>
        </p:txBody>
      </p:sp>
    </p:spTree>
    <p:extLst>
      <p:ext uri="{BB962C8B-B14F-4D97-AF65-F5344CB8AC3E}">
        <p14:creationId xmlns:p14="http://schemas.microsoft.com/office/powerpoint/2010/main" val="3546308219"/>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endParaRPr lang="en-US" altLang="ja-JP"/>
          </a:p>
        </p:txBody>
      </p:sp>
      <p:sp>
        <p:nvSpPr>
          <p:cNvPr id="3"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endParaRPr lang="en-US" altLang="ja-JP"/>
          </a:p>
        </p:txBody>
      </p:sp>
      <p:sp>
        <p:nvSpPr>
          <p:cNvPr id="4"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fld id="{067453E7-B64C-D84E-9C10-8E88EF04B8E0}" type="slidenum">
              <a:rPr lang="en-US" altLang="ja-JP"/>
              <a:pPr/>
              <a:t>‹Nr.›</a:t>
            </a:fld>
            <a:endParaRPr lang="en-US" altLang="ja-JP"/>
          </a:p>
        </p:txBody>
      </p:sp>
    </p:spTree>
    <p:extLst>
      <p:ext uri="{BB962C8B-B14F-4D97-AF65-F5344CB8AC3E}">
        <p14:creationId xmlns:p14="http://schemas.microsoft.com/office/powerpoint/2010/main" val="496608671"/>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609600"/>
            <a:ext cx="7772400" cy="1143000"/>
          </a:xfrm>
          <a:prstGeom prst="rect">
            <a:avLst/>
          </a:prstGeo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Date Placeholder 4"/>
          <p:cNvSpPr>
            <a:spLocks noGrp="1" noChangeArrowheads="1"/>
          </p:cNvSpPr>
          <p:nvPr>
            <p:ph type="dt" sz="half" idx="10"/>
          </p:nvPr>
        </p:nvSpPr>
        <p:spPr>
          <a:xfrm>
            <a:off x="685800" y="6248400"/>
            <a:ext cx="1905000" cy="457200"/>
          </a:xfrm>
          <a:prstGeom prst="rect">
            <a:avLst/>
          </a:prstGeom>
          <a:ln/>
        </p:spPr>
        <p:txBody>
          <a:bodyPr/>
          <a:lstStyle>
            <a:lvl1pPr>
              <a:defRPr/>
            </a:lvl1pPr>
          </a:lstStyle>
          <a:p>
            <a:endParaRPr lang="en-US" altLang="ja-JP" dirty="0"/>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endParaRPr lang="en-US" altLang="ja-JP" dirty="0"/>
          </a:p>
        </p:txBody>
      </p:sp>
      <p:sp>
        <p:nvSpPr>
          <p:cNvPr id="7" name="Slide Number Placeholder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fld id="{F55F0550-84B4-4042-851D-6B8911E13D23}" type="slidenum">
              <a:rPr lang="en-US" altLang="ja-JP"/>
              <a:pPr/>
              <a:t>‹Nr.›</a:t>
            </a:fld>
            <a:endParaRPr lang="en-US" altLang="ja-JP" dirty="0"/>
          </a:p>
        </p:txBody>
      </p:sp>
    </p:spTree>
    <p:extLst>
      <p:ext uri="{BB962C8B-B14F-4D97-AF65-F5344CB8AC3E}">
        <p14:creationId xmlns:p14="http://schemas.microsoft.com/office/powerpoint/2010/main" val="23901253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a:srcRect/>
          <a:stretch>
            <a:fillRect/>
          </a:stretch>
        </p:blipFill>
        <p:spPr bwMode="auto">
          <a:xfrm>
            <a:off x="7772400" y="407988"/>
            <a:ext cx="1371600" cy="927100"/>
          </a:xfrm>
          <a:prstGeom prst="rect">
            <a:avLst/>
          </a:prstGeom>
          <a:noFill/>
          <a:ln w="9525">
            <a:noFill/>
            <a:miter lim="800000"/>
            <a:headEnd/>
            <a:tailEnd/>
          </a:ln>
        </p:spPr>
      </p:pic>
      <p:pic>
        <p:nvPicPr>
          <p:cNvPr id="4" name="Picture 4"/>
          <p:cNvPicPr>
            <a:picLocks noChangeAspect="1"/>
          </p:cNvPicPr>
          <p:nvPr userDrawn="1"/>
        </p:nvPicPr>
        <p:blipFill>
          <a:blip r:embed="rId3"/>
          <a:srcRect/>
          <a:stretch>
            <a:fillRect/>
          </a:stretch>
        </p:blipFill>
        <p:spPr bwMode="auto">
          <a:xfrm>
            <a:off x="792163" y="6451600"/>
            <a:ext cx="2425700" cy="161925"/>
          </a:xfrm>
          <a:prstGeom prst="rect">
            <a:avLst/>
          </a:prstGeom>
          <a:noFill/>
          <a:ln w="9525">
            <a:noFill/>
            <a:miter lim="800000"/>
            <a:headEnd/>
            <a:tailEnd/>
          </a:ln>
        </p:spPr>
      </p:pic>
      <p:pic>
        <p:nvPicPr>
          <p:cNvPr id="5" name="Picture 5"/>
          <p:cNvPicPr>
            <a:picLocks noChangeAspect="1"/>
          </p:cNvPicPr>
          <p:nvPr userDrawn="1"/>
        </p:nvPicPr>
        <p:blipFill>
          <a:blip r:embed="rId4"/>
          <a:srcRect/>
          <a:stretch>
            <a:fillRect/>
          </a:stretch>
        </p:blipFill>
        <p:spPr bwMode="auto">
          <a:xfrm>
            <a:off x="779463" y="4703763"/>
            <a:ext cx="1600200" cy="139700"/>
          </a:xfrm>
          <a:prstGeom prst="rect">
            <a:avLst/>
          </a:prstGeom>
          <a:noFill/>
          <a:ln w="9525">
            <a:noFill/>
            <a:miter lim="800000"/>
            <a:headEnd/>
            <a:tailEnd/>
          </a:ln>
        </p:spPr>
      </p:pic>
      <p:sp>
        <p:nvSpPr>
          <p:cNvPr id="6" name="Title 5"/>
          <p:cNvSpPr>
            <a:spLocks noGrp="1"/>
          </p:cNvSpPr>
          <p:nvPr>
            <p:ph type="title" hasCustomPrompt="1"/>
          </p:nvPr>
        </p:nvSpPr>
        <p:spPr>
          <a:xfrm>
            <a:off x="685800" y="1894008"/>
            <a:ext cx="7100643" cy="2641756"/>
          </a:xfrm>
          <a:prstGeom prst="rect">
            <a:avLst/>
          </a:prstGeom>
        </p:spPr>
        <p:txBody>
          <a:bodyPr vert="horz"/>
          <a:lstStyle>
            <a:lvl1pPr algn="l">
              <a:defRPr/>
            </a:lvl1pPr>
          </a:lstStyle>
          <a:p>
            <a:pPr lvl="0"/>
            <a:r>
              <a:rPr lang="en-US" dirty="0"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pic>
        <p:nvPicPr>
          <p:cNvPr id="5" name="Picture 7"/>
          <p:cNvPicPr>
            <a:picLocks noChangeAspect="1"/>
          </p:cNvPicPr>
          <p:nvPr userDrawn="1"/>
        </p:nvPicPr>
        <p:blipFill>
          <a:blip r:embed="rId2"/>
          <a:srcRect/>
          <a:stretch>
            <a:fillRect/>
          </a:stretch>
        </p:blipFill>
        <p:spPr bwMode="auto">
          <a:xfrm>
            <a:off x="792163" y="6451600"/>
            <a:ext cx="2425700" cy="161925"/>
          </a:xfrm>
          <a:prstGeom prst="rect">
            <a:avLst/>
          </a:prstGeom>
          <a:noFill/>
          <a:ln w="9525">
            <a:noFill/>
            <a:miter lim="800000"/>
            <a:headEnd/>
            <a:tailEnd/>
          </a:ln>
        </p:spPr>
      </p:pic>
      <p:pic>
        <p:nvPicPr>
          <p:cNvPr id="7" name="Picture 6"/>
          <p:cNvPicPr>
            <a:picLocks noChangeAspect="1"/>
          </p:cNvPicPr>
          <p:nvPr userDrawn="1"/>
        </p:nvPicPr>
        <p:blipFill>
          <a:blip r:embed="rId3"/>
          <a:srcRect/>
          <a:stretch>
            <a:fillRect/>
          </a:stretch>
        </p:blipFill>
        <p:spPr bwMode="auto">
          <a:xfrm>
            <a:off x="766763" y="1363663"/>
            <a:ext cx="1103312" cy="96837"/>
          </a:xfrm>
          <a:prstGeom prst="rect">
            <a:avLst/>
          </a:prstGeom>
          <a:noFill/>
          <a:ln w="9525">
            <a:noFill/>
            <a:miter lim="800000"/>
            <a:headEnd/>
            <a:tailEnd/>
          </a:ln>
        </p:spPr>
      </p:pic>
      <p:sp>
        <p:nvSpPr>
          <p:cNvPr id="4" name="Text Placeholder 9"/>
          <p:cNvSpPr>
            <a:spLocks noGrp="1"/>
          </p:cNvSpPr>
          <p:nvPr>
            <p:ph type="body" sz="quarter" idx="11"/>
          </p:nvPr>
        </p:nvSpPr>
        <p:spPr>
          <a:xfrm>
            <a:off x="659305" y="2320239"/>
            <a:ext cx="8197114" cy="3810086"/>
          </a:xfrm>
          <a:prstGeom prst="rect">
            <a:avLst/>
          </a:prstGeom>
        </p:spPr>
        <p:txBody>
          <a:bodyPr/>
          <a:lstStyle>
            <a:lvl1pPr marL="342900" indent="-342900">
              <a:buFont typeface="Lucida Grande"/>
              <a:buChar char="&gt;"/>
              <a:defRPr sz="2400" b="0" i="0" baseline="0">
                <a:solidFill>
                  <a:schemeClr val="accent1"/>
                </a:solidFill>
                <a:latin typeface="Open Sans Light"/>
                <a:cs typeface="Open Sans Light"/>
              </a:defRPr>
            </a:lvl1pPr>
            <a:lvl2pPr>
              <a:defRPr sz="2000" b="0" i="0" baseline="0">
                <a:solidFill>
                  <a:schemeClr val="accent1"/>
                </a:solidFill>
                <a:latin typeface="Open Sans Light"/>
                <a:cs typeface="Open Sans Light"/>
              </a:defRPr>
            </a:lvl2pPr>
            <a:lvl3pPr marL="1143000" indent="-228600">
              <a:buSzPct val="100000"/>
              <a:buFont typeface="Lucida Grande"/>
              <a:buChar char="&gt;"/>
              <a:defRPr sz="1800" b="0" i="0" baseline="0">
                <a:solidFill>
                  <a:schemeClr val="accent1"/>
                </a:solidFill>
                <a:latin typeface="Open Sans Light"/>
                <a:cs typeface="Open Sans Light"/>
              </a:defRPr>
            </a:lvl3pPr>
            <a:lvl4pPr>
              <a:defRPr sz="1600" b="0" i="0" baseline="0">
                <a:solidFill>
                  <a:schemeClr val="accent1"/>
                </a:solidFill>
                <a:latin typeface="Open Sans Light"/>
                <a:cs typeface="Open Sans Light"/>
              </a:defRPr>
            </a:lvl4pPr>
            <a:lvl5pPr marL="2057400" indent="-228600">
              <a:buFont typeface="Lucida Grande"/>
              <a:buChar char="&gt;"/>
              <a:defRPr sz="1400" b="0" i="0" baseline="0">
                <a:solidFill>
                  <a:schemeClr val="accent1"/>
                </a:solidFill>
                <a:latin typeface="Open Sans Light"/>
                <a:cs typeface="Open Sans Ligh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ext Placeholder 5"/>
          <p:cNvSpPr>
            <a:spLocks noGrp="1"/>
          </p:cNvSpPr>
          <p:nvPr>
            <p:ph type="body" sz="quarter" idx="12"/>
          </p:nvPr>
        </p:nvSpPr>
        <p:spPr>
          <a:xfrm>
            <a:off x="671757" y="1730667"/>
            <a:ext cx="8184662" cy="411171"/>
          </a:xfrm>
          <a:prstGeom prst="rect">
            <a:avLst/>
          </a:prstGeom>
        </p:spPr>
        <p:txBody>
          <a:bodyPr>
            <a:noAutofit/>
          </a:bodyPr>
          <a:lstStyle>
            <a:lvl1pPr marL="0" indent="0">
              <a:lnSpc>
                <a:spcPct val="90000"/>
              </a:lnSpc>
              <a:buNone/>
              <a:defRPr sz="2400" b="0" i="0" baseline="0">
                <a:solidFill>
                  <a:srgbClr val="33006F"/>
                </a:solidFill>
                <a:latin typeface="Uni Sans Regular"/>
                <a:cs typeface="Uni Sans Regular"/>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smtClean="0"/>
              <a:t>Click to edit Master text styles</a:t>
            </a:r>
          </a:p>
        </p:txBody>
      </p:sp>
      <p:sp>
        <p:nvSpPr>
          <p:cNvPr id="9" name="Title 8"/>
          <p:cNvSpPr>
            <a:spLocks noGrp="1"/>
          </p:cNvSpPr>
          <p:nvPr>
            <p:ph type="title" hasCustomPrompt="1"/>
          </p:nvPr>
        </p:nvSpPr>
        <p:spPr>
          <a:xfrm>
            <a:off x="685800" y="371510"/>
            <a:ext cx="8229600" cy="991998"/>
          </a:xfrm>
          <a:prstGeom prst="rect">
            <a:avLst/>
          </a:prstGeom>
        </p:spPr>
        <p:txBody>
          <a:bodyPr vert="horz"/>
          <a:lstStyle>
            <a:lvl1pPr algn="l">
              <a:defRPr/>
            </a:lvl1pPr>
          </a:lstStyle>
          <a:p>
            <a:pPr lvl="0"/>
            <a:r>
              <a:rPr lang="en-US" dirty="0"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er + Content">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srcRect/>
          <a:stretch>
            <a:fillRect/>
          </a:stretch>
        </p:blipFill>
        <p:spPr bwMode="auto">
          <a:xfrm>
            <a:off x="792163" y="6451600"/>
            <a:ext cx="2425700" cy="161925"/>
          </a:xfrm>
          <a:prstGeom prst="rect">
            <a:avLst/>
          </a:prstGeom>
          <a:noFill/>
          <a:ln w="9525">
            <a:noFill/>
            <a:miter lim="800000"/>
            <a:headEnd/>
            <a:tailEnd/>
          </a:ln>
        </p:spPr>
      </p:pic>
      <p:pic>
        <p:nvPicPr>
          <p:cNvPr id="5" name="Picture 7"/>
          <p:cNvPicPr>
            <a:picLocks noChangeAspect="1"/>
          </p:cNvPicPr>
          <p:nvPr userDrawn="1"/>
        </p:nvPicPr>
        <p:blipFill>
          <a:blip r:embed="rId3"/>
          <a:srcRect/>
          <a:stretch>
            <a:fillRect/>
          </a:stretch>
        </p:blipFill>
        <p:spPr bwMode="auto">
          <a:xfrm>
            <a:off x="766763" y="1363663"/>
            <a:ext cx="1103312" cy="96837"/>
          </a:xfrm>
          <a:prstGeom prst="rect">
            <a:avLst/>
          </a:prstGeom>
          <a:noFill/>
          <a:ln w="9525">
            <a:noFill/>
            <a:miter lim="800000"/>
            <a:headEnd/>
            <a:tailEnd/>
          </a:ln>
        </p:spPr>
      </p:pic>
      <p:sp>
        <p:nvSpPr>
          <p:cNvPr id="6" name="Text Placeholder 9"/>
          <p:cNvSpPr>
            <a:spLocks noGrp="1"/>
          </p:cNvSpPr>
          <p:nvPr>
            <p:ph type="body" sz="quarter" idx="11"/>
          </p:nvPr>
        </p:nvSpPr>
        <p:spPr>
          <a:xfrm>
            <a:off x="659305" y="1736725"/>
            <a:ext cx="8196210" cy="4015497"/>
          </a:xfrm>
          <a:prstGeom prst="rect">
            <a:avLst/>
          </a:prstGeom>
        </p:spPr>
        <p:txBody>
          <a:bodyPr/>
          <a:lstStyle>
            <a:lvl1pPr marL="342900" indent="-342900">
              <a:buFont typeface="Lucida Grande"/>
              <a:buChar char="&gt;"/>
              <a:defRPr sz="2400" b="0" i="0" baseline="0">
                <a:solidFill>
                  <a:srgbClr val="33006F"/>
                </a:solidFill>
                <a:latin typeface="Open Sans Light"/>
                <a:cs typeface="Open Sans Light"/>
              </a:defRPr>
            </a:lvl1pPr>
            <a:lvl2pPr>
              <a:defRPr sz="2000" b="0" i="0" baseline="0">
                <a:solidFill>
                  <a:srgbClr val="33006F"/>
                </a:solidFill>
                <a:latin typeface="Open Sans Light"/>
                <a:cs typeface="Open Sans Light"/>
              </a:defRPr>
            </a:lvl2pPr>
            <a:lvl3pPr marL="1143000" indent="-228600">
              <a:buSzPct val="100000"/>
              <a:buFont typeface="Lucida Grande"/>
              <a:buChar char="&gt;"/>
              <a:defRPr sz="1800" b="0" i="0" baseline="0">
                <a:solidFill>
                  <a:srgbClr val="33006F"/>
                </a:solidFill>
                <a:latin typeface="Open Sans Light"/>
                <a:cs typeface="Open Sans Light"/>
              </a:defRPr>
            </a:lvl3pPr>
            <a:lvl4pPr>
              <a:defRPr sz="1600" b="0" i="0" baseline="0">
                <a:solidFill>
                  <a:srgbClr val="33006F"/>
                </a:solidFill>
                <a:latin typeface="Open Sans Light"/>
                <a:cs typeface="Open Sans Light"/>
              </a:defRPr>
            </a:lvl4pPr>
            <a:lvl5pPr marL="2057400" indent="-228600">
              <a:buFont typeface="Lucida Grande"/>
              <a:buChar char="&gt;"/>
              <a:defRPr sz="1400" b="0" i="0" baseline="0">
                <a:solidFill>
                  <a:srgbClr val="33006F"/>
                </a:solidFill>
                <a:latin typeface="Open Sans Light"/>
                <a:cs typeface="Open Sans Ligh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hasCustomPrompt="1"/>
          </p:nvPr>
        </p:nvSpPr>
        <p:spPr>
          <a:xfrm>
            <a:off x="685800" y="371509"/>
            <a:ext cx="8229600" cy="992153"/>
          </a:xfrm>
          <a:prstGeom prst="rect">
            <a:avLst/>
          </a:prstGeom>
        </p:spPr>
        <p:txBody>
          <a:bodyPr vert="horz"/>
          <a:lstStyle>
            <a:lvl1pPr algn="l">
              <a:defRPr/>
            </a:lvl1pPr>
          </a:lstStyle>
          <a:p>
            <a:pPr lvl="0"/>
            <a:r>
              <a:rPr lang="en-US" dirty="0"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ader + Graphic">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srcRect/>
          <a:stretch>
            <a:fillRect/>
          </a:stretch>
        </p:blipFill>
        <p:spPr bwMode="auto">
          <a:xfrm>
            <a:off x="792163" y="6451600"/>
            <a:ext cx="2425700" cy="161925"/>
          </a:xfrm>
          <a:prstGeom prst="rect">
            <a:avLst/>
          </a:prstGeom>
          <a:noFill/>
          <a:ln w="9525">
            <a:noFill/>
            <a:miter lim="800000"/>
            <a:headEnd/>
            <a:tailEnd/>
          </a:ln>
        </p:spPr>
      </p:pic>
      <p:pic>
        <p:nvPicPr>
          <p:cNvPr id="5" name="Picture 6"/>
          <p:cNvPicPr>
            <a:picLocks noChangeAspect="1"/>
          </p:cNvPicPr>
          <p:nvPr userDrawn="1"/>
        </p:nvPicPr>
        <p:blipFill>
          <a:blip r:embed="rId3"/>
          <a:srcRect/>
          <a:stretch>
            <a:fillRect/>
          </a:stretch>
        </p:blipFill>
        <p:spPr bwMode="auto">
          <a:xfrm>
            <a:off x="766763" y="1363663"/>
            <a:ext cx="1103312" cy="96837"/>
          </a:xfrm>
          <a:prstGeom prst="rect">
            <a:avLst/>
          </a:prstGeom>
          <a:noFill/>
          <a:ln w="9525">
            <a:noFill/>
            <a:miter lim="800000"/>
            <a:headEnd/>
            <a:tailEnd/>
          </a:ln>
        </p:spPr>
      </p:pic>
      <p:sp>
        <p:nvSpPr>
          <p:cNvPr id="12" name="Chart Placeholder 11"/>
          <p:cNvSpPr>
            <a:spLocks noGrp="1"/>
          </p:cNvSpPr>
          <p:nvPr>
            <p:ph type="chart" sz="quarter" idx="12"/>
          </p:nvPr>
        </p:nvSpPr>
        <p:spPr>
          <a:xfrm>
            <a:off x="766763" y="1736725"/>
            <a:ext cx="8021637" cy="4432300"/>
          </a:xfrm>
          <a:prstGeom prst="rect">
            <a:avLst/>
          </a:prstGeom>
        </p:spPr>
        <p:txBody>
          <a:bodyPr>
            <a:normAutofit/>
          </a:bodyPr>
          <a:lstStyle>
            <a:lvl1pPr marL="0" indent="0">
              <a:buNone/>
              <a:defRPr sz="2400" b="0" i="0" baseline="0">
                <a:solidFill>
                  <a:srgbClr val="33006F"/>
                </a:solidFill>
                <a:latin typeface="Open Sans Light"/>
                <a:cs typeface="Open Sans Light"/>
              </a:defRPr>
            </a:lvl1pPr>
          </a:lstStyle>
          <a:p>
            <a:pPr lvl="0"/>
            <a:r>
              <a:rPr lang="en-US" noProof="0" dirty="0" smtClean="0"/>
              <a:t>Click icon to add chart</a:t>
            </a:r>
            <a:endParaRPr lang="en-US" noProof="0" dirty="0"/>
          </a:p>
        </p:txBody>
      </p:sp>
      <p:sp>
        <p:nvSpPr>
          <p:cNvPr id="2" name="Title 1"/>
          <p:cNvSpPr>
            <a:spLocks noGrp="1"/>
          </p:cNvSpPr>
          <p:nvPr>
            <p:ph type="title" hasCustomPrompt="1"/>
          </p:nvPr>
        </p:nvSpPr>
        <p:spPr>
          <a:xfrm>
            <a:off x="609600" y="371509"/>
            <a:ext cx="8229600" cy="992153"/>
          </a:xfrm>
          <a:prstGeom prst="rect">
            <a:avLst/>
          </a:prstGeom>
        </p:spPr>
        <p:txBody>
          <a:bodyPr vert="horz"/>
          <a:lstStyle>
            <a:lvl1pPr algn="l">
              <a:defRPr/>
            </a:lvl1pPr>
          </a:lstStyle>
          <a:p>
            <a:pPr lvl="0"/>
            <a:r>
              <a:rPr lang="en-US" dirty="0"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theme" Target="../theme/theme3.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chemeClr val="accent3"/>
            </a:gs>
            <a:gs pos="80000">
              <a:schemeClr val="accent1"/>
            </a:gs>
          </a:gsLst>
          <a:path path="circle">
            <a:fillToRect l="50000" t="-80000" r="50000" b="180000"/>
          </a:path>
        </a:gradFill>
        <a:effectLst/>
      </p:bgPr>
    </p:bg>
    <p:spTree>
      <p:nvGrpSpPr>
        <p:cNvPr id="1" name=""/>
        <p:cNvGrpSpPr/>
        <p:nvPr/>
      </p:nvGrpSpPr>
      <p:grpSpPr>
        <a:xfrm>
          <a:off x="0" y="0"/>
          <a:ext cx="0" cy="0"/>
          <a:chOff x="0" y="0"/>
          <a:chExt cx="0" cy="0"/>
        </a:xfrm>
      </p:grpSpPr>
    </p:spTree>
  </p:cSld>
  <p:clrMap bg1="dk1" tx1="lt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Lst>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5" r:id="rId6"/>
    <p:sldLayoutId id="2147483696" r:id="rId7"/>
    <p:sldLayoutId id="2147483697" r:id="rId8"/>
  </p:sldLayoutIdLst>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30000">
              <a:schemeClr val="bg2"/>
            </a:gs>
            <a:gs pos="80000">
              <a:schemeClr val="accent5"/>
            </a:gs>
          </a:gsLst>
          <a:path path="circle">
            <a:fillToRect l="50000" t="-80000" r="50000" b="180000"/>
          </a:path>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Lst>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emf"/><Relationship Id="rId1" Type="http://schemas.openxmlformats.org/officeDocument/2006/relationships/slideLayout" Target="../slideLayouts/slideLayout9.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jpeg"/><Relationship Id="rId10" Type="http://schemas.openxmlformats.org/officeDocument/2006/relationships/image" Target="../media/image27.png"/><Relationship Id="rId4" Type="http://schemas.openxmlformats.org/officeDocument/2006/relationships/image" Target="../media/image21.jpeg"/><Relationship Id="rId9" Type="http://schemas.openxmlformats.org/officeDocument/2006/relationships/image" Target="../media/image26.png"/></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emf"/><Relationship Id="rId1" Type="http://schemas.openxmlformats.org/officeDocument/2006/relationships/slideLayout" Target="../slideLayouts/slideLayout9.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3.png"/><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hoto of the University of Washington campus"/>
          <p:cNvPicPr>
            <a:picLocks noChangeAspect="1"/>
          </p:cNvPicPr>
          <p:nvPr/>
        </p:nvPicPr>
        <p:blipFill rotWithShape="1">
          <a:blip r:embed="rId2">
            <a:extLst>
              <a:ext uri="{28A0092B-C50C-407E-A947-70E740481C1C}">
                <a14:useLocalDpi xmlns:a14="http://schemas.microsoft.com/office/drawing/2010/main" val="0"/>
              </a:ext>
            </a:extLst>
          </a:blip>
          <a:srcRect l="-2014"/>
          <a:stretch/>
        </p:blipFill>
        <p:spPr>
          <a:xfrm>
            <a:off x="-152400" y="298314"/>
            <a:ext cx="7721600" cy="1663700"/>
          </a:xfrm>
          <a:prstGeom prst="rect">
            <a:avLst/>
          </a:prstGeom>
        </p:spPr>
      </p:pic>
      <p:sp>
        <p:nvSpPr>
          <p:cNvPr id="2" name="TextBox 1"/>
          <p:cNvSpPr txBox="1"/>
          <p:nvPr/>
        </p:nvSpPr>
        <p:spPr>
          <a:xfrm>
            <a:off x="703118" y="4876800"/>
            <a:ext cx="8014196" cy="1384995"/>
          </a:xfrm>
          <a:prstGeom prst="rect">
            <a:avLst/>
          </a:prstGeom>
          <a:noFill/>
        </p:spPr>
        <p:txBody>
          <a:bodyPr wrap="square" rtlCol="0">
            <a:spAutoFit/>
          </a:bodyPr>
          <a:lstStyle/>
          <a:p>
            <a:r>
              <a:rPr lang="en-US" sz="2800" dirty="0" smtClean="0">
                <a:solidFill>
                  <a:schemeClr val="accent4">
                    <a:lumMod val="10000"/>
                  </a:schemeClr>
                </a:solidFill>
              </a:rPr>
              <a:t>Sheryl Burgstahler, Director</a:t>
            </a:r>
          </a:p>
          <a:p>
            <a:r>
              <a:rPr lang="en-US" sz="2800" dirty="0" smtClean="0">
                <a:solidFill>
                  <a:schemeClr val="accent4">
                    <a:lumMod val="10000"/>
                  </a:schemeClr>
                </a:solidFill>
              </a:rPr>
              <a:t>Accessible Technology Services</a:t>
            </a:r>
          </a:p>
          <a:p>
            <a:r>
              <a:rPr lang="en-US" sz="2800" dirty="0" smtClean="0">
                <a:solidFill>
                  <a:schemeClr val="accent4">
                    <a:lumMod val="10000"/>
                  </a:schemeClr>
                </a:solidFill>
              </a:rPr>
              <a:t>University of Washington</a:t>
            </a:r>
          </a:p>
        </p:txBody>
      </p:sp>
      <p:sp>
        <p:nvSpPr>
          <p:cNvPr id="5" name="Title 4"/>
          <p:cNvSpPr>
            <a:spLocks noGrp="1"/>
          </p:cNvSpPr>
          <p:nvPr>
            <p:ph type="title"/>
          </p:nvPr>
        </p:nvSpPr>
        <p:spPr>
          <a:xfrm>
            <a:off x="723900" y="2209800"/>
            <a:ext cx="6972300" cy="2641756"/>
          </a:xfrm>
        </p:spPr>
        <p:txBody>
          <a:bodyPr/>
          <a:lstStyle/>
          <a:p>
            <a:r>
              <a:rPr lang="en-US" sz="4000" b="1" dirty="0"/>
              <a:t>How design frameworks and models have informed </a:t>
            </a:r>
            <a:r>
              <a:rPr lang="en-US" sz="4000" b="1" dirty="0" smtClean="0"/>
              <a:t>my work </a:t>
            </a:r>
            <a:endParaRPr lang="en-US" sz="3200" b="1" dirty="0"/>
          </a:p>
        </p:txBody>
      </p:sp>
    </p:spTree>
    <p:extLst>
      <p:ext uri="{BB962C8B-B14F-4D97-AF65-F5344CB8AC3E}">
        <p14:creationId xmlns:p14="http://schemas.microsoft.com/office/powerpoint/2010/main" val="4162998576"/>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5" descr="DO-IT Logo"/>
          <p:cNvPicPr>
            <a:picLocks noChangeAspect="1" noChangeArrowheads="1"/>
          </p:cNvPicPr>
          <p:nvPr/>
        </p:nvPicPr>
        <p:blipFill>
          <a:blip r:embed="rId2"/>
          <a:srcRect/>
          <a:stretch>
            <a:fillRect/>
          </a:stretch>
        </p:blipFill>
        <p:spPr bwMode="auto">
          <a:xfrm>
            <a:off x="7391400" y="3810000"/>
            <a:ext cx="990600" cy="1230675"/>
          </a:xfrm>
          <a:prstGeom prst="rect">
            <a:avLst/>
          </a:prstGeom>
          <a:noFill/>
          <a:ln w="9525">
            <a:noFill/>
            <a:miter lim="800000"/>
            <a:headEnd/>
            <a:tailEnd/>
          </a:ln>
          <a:effectLst/>
        </p:spPr>
      </p:pic>
      <p:pic>
        <p:nvPicPr>
          <p:cNvPr id="6" name="Picture 5" descr="DO-IT Japan logo&#10;"/>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7239000" y="5105400"/>
            <a:ext cx="1447800" cy="1447800"/>
          </a:xfrm>
          <a:prstGeom prst="rect">
            <a:avLst/>
          </a:prstGeom>
          <a:noFill/>
          <a:ln>
            <a:noFill/>
          </a:ln>
        </p:spPr>
      </p:pic>
      <p:sp>
        <p:nvSpPr>
          <p:cNvPr id="3" name="Content Placeholder 2"/>
          <p:cNvSpPr>
            <a:spLocks noGrp="1"/>
          </p:cNvSpPr>
          <p:nvPr>
            <p:ph idx="1"/>
          </p:nvPr>
        </p:nvSpPr>
        <p:spPr>
          <a:xfrm>
            <a:off x="685800" y="1676400"/>
            <a:ext cx="7772400" cy="4114800"/>
          </a:xfrm>
        </p:spPr>
        <p:txBody>
          <a:bodyPr/>
          <a:lstStyle/>
          <a:p>
            <a:pPr marL="292100" lvl="4" indent="0">
              <a:spcBef>
                <a:spcPts val="0"/>
              </a:spcBef>
              <a:buClr>
                <a:schemeClr val="tx1"/>
              </a:buClr>
              <a:buSzPct val="90000"/>
              <a:buNone/>
            </a:pPr>
            <a:r>
              <a:rPr lang="en-US" altLang="ja-JP" sz="3600" dirty="0">
                <a:solidFill>
                  <a:srgbClr val="000090"/>
                </a:solidFill>
                <a:latin typeface="Arial"/>
                <a:cs typeface="Arial"/>
              </a:rPr>
              <a:t>Access Technology Center </a:t>
            </a:r>
            <a:r>
              <a:rPr lang="en-US" altLang="ja-JP" sz="3600" dirty="0" smtClean="0">
                <a:solidFill>
                  <a:srgbClr val="000090"/>
                </a:solidFill>
                <a:latin typeface="Arial"/>
                <a:cs typeface="Arial"/>
              </a:rPr>
              <a:t>(ATC</a:t>
            </a:r>
            <a:r>
              <a:rPr lang="en-US" altLang="ja-JP" sz="3600" i="1" dirty="0">
                <a:solidFill>
                  <a:srgbClr val="000090"/>
                </a:solidFill>
                <a:latin typeface="Arial"/>
                <a:cs typeface="Arial"/>
              </a:rPr>
              <a:t>)</a:t>
            </a:r>
          </a:p>
          <a:p>
            <a:pPr marL="749300" lvl="5" indent="-457200">
              <a:spcBef>
                <a:spcPts val="0"/>
              </a:spcBef>
              <a:buClr>
                <a:schemeClr val="tx2"/>
              </a:buClr>
              <a:buSzPct val="90000"/>
            </a:pPr>
            <a:r>
              <a:rPr lang="en-US" altLang="ja-JP" sz="3000" dirty="0">
                <a:solidFill>
                  <a:srgbClr val="000000"/>
                </a:solidFill>
                <a:latin typeface="Arial"/>
                <a:cs typeface="Arial"/>
              </a:rPr>
              <a:t>Founded 1984</a:t>
            </a:r>
          </a:p>
          <a:p>
            <a:pPr marL="749300" lvl="5" indent="-457200">
              <a:spcBef>
                <a:spcPts val="0"/>
              </a:spcBef>
              <a:buClr>
                <a:schemeClr val="tx2"/>
              </a:buClr>
              <a:buSzPct val="90000"/>
            </a:pPr>
            <a:r>
              <a:rPr lang="en-US" altLang="ja-JP" sz="3000" dirty="0">
                <a:solidFill>
                  <a:srgbClr val="000000"/>
                </a:solidFill>
                <a:latin typeface="Arial"/>
                <a:cs typeface="Arial"/>
              </a:rPr>
              <a:t>Funded by </a:t>
            </a:r>
            <a:r>
              <a:rPr lang="en-US" altLang="ja-JP" sz="3000" dirty="0" smtClean="0">
                <a:solidFill>
                  <a:srgbClr val="000000"/>
                </a:solidFill>
                <a:latin typeface="Arial"/>
                <a:cs typeface="Arial"/>
              </a:rPr>
              <a:t>UW for faculty, students, staff</a:t>
            </a:r>
            <a:endParaRPr lang="en-US" altLang="ja-JP" sz="3000" dirty="0">
              <a:solidFill>
                <a:srgbClr val="000000"/>
              </a:solidFill>
              <a:latin typeface="Arial"/>
              <a:cs typeface="Arial"/>
            </a:endParaRPr>
          </a:p>
          <a:p>
            <a:pPr marL="292100" lvl="5" indent="0">
              <a:spcBef>
                <a:spcPts val="0"/>
              </a:spcBef>
              <a:buSzPct val="90000"/>
              <a:buNone/>
            </a:pPr>
            <a:r>
              <a:rPr lang="en-US" altLang="ja-JP" sz="3600" dirty="0">
                <a:solidFill>
                  <a:srgbClr val="000090"/>
                </a:solidFill>
                <a:latin typeface="Arial"/>
                <a:cs typeface="Arial"/>
              </a:rPr>
              <a:t>DO-IT Center</a:t>
            </a:r>
          </a:p>
          <a:p>
            <a:pPr marL="749300" lvl="5" indent="-457200">
              <a:spcBef>
                <a:spcPts val="0"/>
              </a:spcBef>
              <a:buClr>
                <a:schemeClr val="tx1">
                  <a:lumMod val="50000"/>
                </a:schemeClr>
              </a:buClr>
              <a:buSzPct val="90000"/>
            </a:pPr>
            <a:r>
              <a:rPr lang="en-US" altLang="ja-JP" sz="3000" dirty="0" smtClean="0">
                <a:solidFill>
                  <a:srgbClr val="000000"/>
                </a:solidFill>
                <a:latin typeface="Arial"/>
                <a:cs typeface="Arial"/>
              </a:rPr>
              <a:t>Founded 1992</a:t>
            </a:r>
            <a:endParaRPr lang="en-US" altLang="ja-JP" sz="3000" dirty="0">
              <a:solidFill>
                <a:srgbClr val="000000"/>
              </a:solidFill>
              <a:latin typeface="Arial"/>
              <a:cs typeface="Arial"/>
            </a:endParaRPr>
          </a:p>
          <a:p>
            <a:pPr marL="749300" lvl="5" indent="-457200">
              <a:spcBef>
                <a:spcPts val="0"/>
              </a:spcBef>
              <a:buClr>
                <a:schemeClr val="tx1">
                  <a:lumMod val="50000"/>
                </a:schemeClr>
              </a:buClr>
              <a:buSzPct val="90000"/>
            </a:pPr>
            <a:r>
              <a:rPr lang="en-US" altLang="ja-JP" sz="3000" dirty="0">
                <a:solidFill>
                  <a:srgbClr val="000000"/>
                </a:solidFill>
                <a:latin typeface="Arial"/>
                <a:cs typeface="Arial"/>
              </a:rPr>
              <a:t>Supported with federal, state, </a:t>
            </a:r>
            <a:br>
              <a:rPr lang="en-US" altLang="ja-JP" sz="3000" dirty="0">
                <a:solidFill>
                  <a:srgbClr val="000000"/>
                </a:solidFill>
                <a:latin typeface="Arial"/>
                <a:cs typeface="Arial"/>
              </a:rPr>
            </a:br>
            <a:r>
              <a:rPr lang="en-US" altLang="ja-JP" sz="3000" dirty="0">
                <a:solidFill>
                  <a:srgbClr val="000000"/>
                </a:solidFill>
                <a:latin typeface="Arial"/>
                <a:cs typeface="Arial"/>
              </a:rPr>
              <a:t>corporate, private funds</a:t>
            </a:r>
          </a:p>
          <a:p>
            <a:pPr marL="749300" lvl="5" indent="-457200">
              <a:spcBef>
                <a:spcPts val="0"/>
              </a:spcBef>
              <a:buClr>
                <a:schemeClr val="tx1">
                  <a:lumMod val="50000"/>
                </a:schemeClr>
              </a:buClr>
              <a:buSzPct val="90000"/>
            </a:pPr>
            <a:r>
              <a:rPr lang="en-US" altLang="ja-JP" sz="3000" dirty="0">
                <a:solidFill>
                  <a:srgbClr val="000000"/>
                </a:solidFill>
                <a:latin typeface="Arial"/>
                <a:cs typeface="Arial"/>
              </a:rPr>
              <a:t>Expanded to DO-IT Japan, </a:t>
            </a:r>
            <a:r>
              <a:rPr lang="en-US" altLang="ja-JP" sz="3000" dirty="0" smtClean="0">
                <a:solidFill>
                  <a:srgbClr val="000000"/>
                </a:solidFill>
                <a:latin typeface="Arial"/>
                <a:cs typeface="Arial"/>
              </a:rPr>
              <a:t>2007 </a:t>
            </a:r>
            <a:br>
              <a:rPr lang="en-US" altLang="ja-JP" sz="3000" dirty="0" smtClean="0">
                <a:solidFill>
                  <a:srgbClr val="000000"/>
                </a:solidFill>
                <a:latin typeface="Arial"/>
                <a:cs typeface="Arial"/>
              </a:rPr>
            </a:br>
            <a:r>
              <a:rPr lang="en-US" altLang="ja-JP" sz="3000" dirty="0" smtClean="0">
                <a:solidFill>
                  <a:srgbClr val="000000"/>
                </a:solidFill>
                <a:latin typeface="Arial"/>
                <a:cs typeface="Arial"/>
              </a:rPr>
              <a:t>&amp; DO-IT Singapore 2016</a:t>
            </a:r>
            <a:endParaRPr lang="en-US" altLang="ja-JP" sz="3000" dirty="0">
              <a:latin typeface="Arial"/>
              <a:cs typeface="Arial"/>
            </a:endParaRPr>
          </a:p>
        </p:txBody>
      </p:sp>
      <p:sp>
        <p:nvSpPr>
          <p:cNvPr id="2" name="Title 1"/>
          <p:cNvSpPr>
            <a:spLocks noGrp="1"/>
          </p:cNvSpPr>
          <p:nvPr>
            <p:ph type="title"/>
          </p:nvPr>
        </p:nvSpPr>
        <p:spPr>
          <a:xfrm>
            <a:off x="914400" y="609600"/>
            <a:ext cx="7772400" cy="1143000"/>
          </a:xfrm>
        </p:spPr>
        <p:txBody>
          <a:bodyPr/>
          <a:lstStyle/>
          <a:p>
            <a:pPr algn="l"/>
            <a:r>
              <a:rPr lang="en-US" altLang="ja-JP" dirty="0">
                <a:solidFill>
                  <a:srgbClr val="000090"/>
                </a:solidFill>
              </a:rPr>
              <a:t>Two UW centers</a:t>
            </a:r>
            <a:r>
              <a:rPr lang="en-US" altLang="ja-JP" dirty="0" smtClean="0">
                <a:solidFill>
                  <a:srgbClr val="000090"/>
                </a:solidFill>
              </a:rPr>
              <a:t>:</a:t>
            </a:r>
            <a:endParaRPr lang="en-US" dirty="0"/>
          </a:p>
        </p:txBody>
      </p:sp>
    </p:spTree>
    <p:extLst>
      <p:ext uri="{BB962C8B-B14F-4D97-AF65-F5344CB8AC3E}">
        <p14:creationId xmlns:p14="http://schemas.microsoft.com/office/powerpoint/2010/main" val="2910576992"/>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1000"/>
                                        <p:tgtEl>
                                          <p:spTgt spid="3">
                                            <p:txEl>
                                              <p:pRg st="4" end="4"/>
                                            </p:txEl>
                                          </p:spTgt>
                                        </p:tgtEl>
                                      </p:cBhvr>
                                    </p:animEffect>
                                    <p:anim calcmode="lin" valueType="num">
                                      <p:cBhvr>
                                        <p:cTn id="1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1000"/>
                                        <p:tgtEl>
                                          <p:spTgt spid="3">
                                            <p:txEl>
                                              <p:pRg st="5" end="5"/>
                                            </p:txEl>
                                          </p:spTgt>
                                        </p:tgtEl>
                                      </p:cBhvr>
                                    </p:animEffect>
                                    <p:anim calcmode="lin" valueType="num">
                                      <p:cBhvr>
                                        <p:cTn id="2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1000"/>
                                        <p:tgtEl>
                                          <p:spTgt spid="3">
                                            <p:txEl>
                                              <p:pRg st="6" end="6"/>
                                            </p:txEl>
                                          </p:spTgt>
                                        </p:tgtEl>
                                      </p:cBhvr>
                                    </p:animEffect>
                                    <p:anim calcmode="lin" valueType="num">
                                      <p:cBhvr>
                                        <p:cTn id="2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0090"/>
                </a:solidFill>
                <a:latin typeface="Helvetica" charset="0"/>
                <a:ea typeface="ヒラギノ角ゴ Pro W3" charset="0"/>
                <a:cs typeface="Helvetica" charset="0"/>
              </a:rPr>
              <a:t>Examples </a:t>
            </a:r>
            <a:r>
              <a:rPr lang="en-US" dirty="0" smtClean="0">
                <a:solidFill>
                  <a:srgbClr val="000090"/>
                </a:solidFill>
                <a:latin typeface="Helvetica" charset="0"/>
                <a:ea typeface="ヒラギノ角ゴ Pro W3" charset="0"/>
                <a:cs typeface="Helvetica" charset="0"/>
              </a:rPr>
              <a:t>of  DOT-IT projects</a:t>
            </a:r>
            <a:endParaRPr lang="en-US" dirty="0"/>
          </a:p>
        </p:txBody>
      </p:sp>
      <p:sp>
        <p:nvSpPr>
          <p:cNvPr id="6" name="Content Placeholder 5"/>
          <p:cNvSpPr>
            <a:spLocks noGrp="1"/>
          </p:cNvSpPr>
          <p:nvPr>
            <p:ph idx="1"/>
          </p:nvPr>
        </p:nvSpPr>
        <p:spPr>
          <a:xfrm>
            <a:off x="685800" y="5668579"/>
            <a:ext cx="7772400" cy="732221"/>
          </a:xfrm>
        </p:spPr>
        <p:txBody>
          <a:bodyPr/>
          <a:lstStyle/>
          <a:p>
            <a:pPr marL="0" indent="0" algn="ctr">
              <a:buNone/>
            </a:pPr>
            <a:r>
              <a:rPr lang="en-US" dirty="0" smtClean="0">
                <a:solidFill>
                  <a:srgbClr val="000000"/>
                </a:solidFill>
              </a:rPr>
              <a:t>The Center on UD in Education</a:t>
            </a:r>
            <a:endParaRPr lang="en-US" dirty="0">
              <a:solidFill>
                <a:srgbClr val="000000"/>
              </a:solidFill>
            </a:endParaRPr>
          </a:p>
        </p:txBody>
      </p:sp>
      <p:pic>
        <p:nvPicPr>
          <p:cNvPr id="5" name="Picture 4" descr="AccessCyberlearning logo"/>
          <p:cNvPicPr>
            <a:picLocks noChangeAspect="1"/>
          </p:cNvPicPr>
          <p:nvPr/>
        </p:nvPicPr>
        <p:blipFill>
          <a:blip r:embed="rId3"/>
          <a:stretch>
            <a:fillRect/>
          </a:stretch>
        </p:blipFill>
        <p:spPr>
          <a:xfrm>
            <a:off x="1828800" y="1828800"/>
            <a:ext cx="4054475" cy="1344700"/>
          </a:xfrm>
          <a:prstGeom prst="rect">
            <a:avLst/>
          </a:prstGeom>
        </p:spPr>
      </p:pic>
      <p:pic>
        <p:nvPicPr>
          <p:cNvPr id="17414" name="Picture 2" descr="AccessComputing logo"/>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886200" y="2667000"/>
            <a:ext cx="3886200" cy="1804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AccessEngineering logo"/>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38200" y="4191000"/>
            <a:ext cx="3962400" cy="1172779"/>
          </a:xfrm>
          <a:prstGeom prst="rect">
            <a:avLst/>
          </a:prstGeom>
        </p:spPr>
      </p:pic>
      <p:pic>
        <p:nvPicPr>
          <p:cNvPr id="8" name="Picture 7" descr="DO-IT logo"/>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14800" y="609600"/>
            <a:ext cx="2006600" cy="741759"/>
          </a:xfrm>
          <a:prstGeom prst="rect">
            <a:avLst/>
          </a:prstGeom>
        </p:spPr>
      </p:pic>
    </p:spTree>
    <p:extLst>
      <p:ext uri="{BB962C8B-B14F-4D97-AF65-F5344CB8AC3E}">
        <p14:creationId xmlns:p14="http://schemas.microsoft.com/office/powerpoint/2010/main" val="37880900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6" name="Picture 5" descr="Book cover"/>
          <p:cNvPicPr>
            <a:picLocks noChangeAspect="1"/>
          </p:cNvPicPr>
          <p:nvPr/>
        </p:nvPicPr>
        <p:blipFill>
          <a:blip r:embed="rId2"/>
          <a:stretch>
            <a:fillRect/>
          </a:stretch>
        </p:blipFill>
        <p:spPr>
          <a:xfrm>
            <a:off x="381000" y="1600200"/>
            <a:ext cx="2997200" cy="4495800"/>
          </a:xfrm>
          <a:prstGeom prst="rect">
            <a:avLst/>
          </a:prstGeom>
          <a:ln>
            <a:noFill/>
          </a:ln>
          <a:effectLst>
            <a:outerShdw blurRad="292100" dist="139700" dir="2700000" algn="tl" rotWithShape="0">
              <a:srgbClr val="333333">
                <a:alpha val="65000"/>
              </a:srgbClr>
            </a:outerShdw>
          </a:effectLst>
        </p:spPr>
      </p:pic>
      <p:sp>
        <p:nvSpPr>
          <p:cNvPr id="3" name="Text Placeholder 2"/>
          <p:cNvSpPr>
            <a:spLocks noGrp="1"/>
          </p:cNvSpPr>
          <p:nvPr>
            <p:ph type="body" sz="quarter" idx="11"/>
          </p:nvPr>
        </p:nvSpPr>
        <p:spPr>
          <a:xfrm>
            <a:off x="3771409" y="2209800"/>
            <a:ext cx="5350315" cy="4419599"/>
          </a:xfrm>
        </p:spPr>
        <p:txBody>
          <a:bodyPr/>
          <a:lstStyle/>
          <a:p>
            <a:pPr>
              <a:buClr>
                <a:schemeClr val="tx1">
                  <a:lumMod val="95000"/>
                  <a:lumOff val="5000"/>
                </a:schemeClr>
              </a:buClr>
              <a:buFont typeface="Arial"/>
              <a:buChar char="•"/>
              <a:defRPr/>
            </a:pPr>
            <a:r>
              <a:rPr lang="en-US" sz="3200" dirty="0" smtClean="0">
                <a:solidFill>
                  <a:schemeClr val="accent4">
                    <a:lumMod val="10000"/>
                  </a:schemeClr>
                </a:solidFill>
                <a:latin typeface="Arial"/>
                <a:ea typeface="ヒラギノ角ゴ Pro W3" charset="0"/>
                <a:cs typeface="Arial"/>
              </a:rPr>
              <a:t>second </a:t>
            </a:r>
            <a:r>
              <a:rPr lang="en-US" sz="3200" dirty="0">
                <a:solidFill>
                  <a:schemeClr val="accent4">
                    <a:lumMod val="10000"/>
                  </a:schemeClr>
                </a:solidFill>
                <a:latin typeface="Arial"/>
                <a:ea typeface="ヒラギノ角ゴ Pro W3" charset="0"/>
                <a:cs typeface="Arial"/>
              </a:rPr>
              <a:t>edition, </a:t>
            </a:r>
            <a:r>
              <a:rPr lang="en-US" sz="3200" dirty="0" smtClean="0">
                <a:solidFill>
                  <a:schemeClr val="accent4">
                    <a:lumMod val="10000"/>
                  </a:schemeClr>
                </a:solidFill>
                <a:latin typeface="Arial"/>
                <a:ea typeface="ヒラギノ角ゴ Pro W3" charset="0"/>
                <a:cs typeface="Arial"/>
              </a:rPr>
              <a:t>2015</a:t>
            </a:r>
          </a:p>
          <a:p>
            <a:pPr>
              <a:buClr>
                <a:schemeClr val="tx1">
                  <a:lumMod val="95000"/>
                  <a:lumOff val="5000"/>
                </a:schemeClr>
              </a:buClr>
              <a:buFont typeface="Arial"/>
              <a:buChar char="•"/>
              <a:defRPr/>
            </a:pPr>
            <a:r>
              <a:rPr lang="en-US" sz="3200" dirty="0">
                <a:solidFill>
                  <a:schemeClr val="accent4">
                    <a:lumMod val="10000"/>
                  </a:schemeClr>
                </a:solidFill>
                <a:latin typeface="Arial"/>
                <a:ea typeface="ヒラギノ角ゴ Pro W3" charset="0"/>
                <a:cs typeface="Arial"/>
              </a:rPr>
              <a:t>Harvard Education </a:t>
            </a:r>
            <a:r>
              <a:rPr lang="en-US" sz="3200" dirty="0" smtClean="0">
                <a:solidFill>
                  <a:schemeClr val="accent4">
                    <a:lumMod val="10000"/>
                  </a:schemeClr>
                </a:solidFill>
                <a:latin typeface="Arial"/>
                <a:ea typeface="ヒラギノ角ゴ Pro W3" charset="0"/>
                <a:cs typeface="Arial"/>
              </a:rPr>
              <a:t>Press</a:t>
            </a:r>
            <a:endParaRPr lang="en-US" sz="3200" dirty="0">
              <a:solidFill>
                <a:schemeClr val="accent4">
                  <a:lumMod val="10000"/>
                </a:schemeClr>
              </a:solidFill>
              <a:latin typeface="Arial"/>
              <a:ea typeface="ヒラギノ角ゴ Pro W3" charset="0"/>
              <a:cs typeface="Arial"/>
            </a:endParaRPr>
          </a:p>
          <a:p>
            <a:pPr>
              <a:buClr>
                <a:schemeClr val="tx1">
                  <a:lumMod val="95000"/>
                  <a:lumOff val="5000"/>
                </a:schemeClr>
              </a:buClr>
              <a:buFont typeface="Arial"/>
              <a:buChar char="•"/>
              <a:defRPr/>
            </a:pPr>
            <a:r>
              <a:rPr lang="en-US" sz="3200" dirty="0" smtClean="0">
                <a:solidFill>
                  <a:schemeClr val="accent4">
                    <a:lumMod val="10000"/>
                  </a:schemeClr>
                </a:solidFill>
                <a:latin typeface="Arial"/>
                <a:ea typeface="ヒラギノ角ゴ Pro W3" charset="0"/>
                <a:cs typeface="Arial"/>
              </a:rPr>
              <a:t>more than 40 </a:t>
            </a:r>
            <a:r>
              <a:rPr lang="en-US" sz="3200" dirty="0">
                <a:solidFill>
                  <a:schemeClr val="accent4">
                    <a:lumMod val="10000"/>
                  </a:schemeClr>
                </a:solidFill>
                <a:latin typeface="Arial"/>
                <a:ea typeface="ヒラギノ角ゴ Pro W3" charset="0"/>
                <a:cs typeface="Arial"/>
              </a:rPr>
              <a:t>authors</a:t>
            </a:r>
            <a:r>
              <a:rPr lang="en-US" sz="3200" dirty="0" smtClean="0">
                <a:solidFill>
                  <a:schemeClr val="accent4">
                    <a:lumMod val="10000"/>
                  </a:schemeClr>
                </a:solidFill>
                <a:latin typeface="Arial"/>
                <a:ea typeface="ヒラギノ角ゴ Pro W3" charset="0"/>
                <a:cs typeface="Arial"/>
              </a:rPr>
              <a:t>/</a:t>
            </a:r>
            <a:br>
              <a:rPr lang="en-US" sz="3200" dirty="0" smtClean="0">
                <a:solidFill>
                  <a:schemeClr val="accent4">
                    <a:lumMod val="10000"/>
                  </a:schemeClr>
                </a:solidFill>
                <a:latin typeface="Arial"/>
                <a:ea typeface="ヒラギノ角ゴ Pro W3" charset="0"/>
                <a:cs typeface="Arial"/>
              </a:rPr>
            </a:br>
            <a:r>
              <a:rPr lang="en-US" sz="3200" dirty="0" smtClean="0">
                <a:solidFill>
                  <a:schemeClr val="accent4">
                    <a:lumMod val="10000"/>
                  </a:schemeClr>
                </a:solidFill>
                <a:latin typeface="Arial"/>
                <a:ea typeface="ヒラギノ角ゴ Pro W3" charset="0"/>
                <a:cs typeface="Arial"/>
              </a:rPr>
              <a:t>co</a:t>
            </a:r>
            <a:r>
              <a:rPr lang="en-US" sz="3200" dirty="0">
                <a:solidFill>
                  <a:schemeClr val="accent4">
                    <a:lumMod val="10000"/>
                  </a:schemeClr>
                </a:solidFill>
                <a:latin typeface="Arial"/>
                <a:ea typeface="ヒラギノ角ゴ Pro W3" charset="0"/>
                <a:cs typeface="Arial"/>
              </a:rPr>
              <a:t>-</a:t>
            </a:r>
            <a:r>
              <a:rPr lang="en-US" sz="3200" dirty="0" smtClean="0">
                <a:solidFill>
                  <a:schemeClr val="accent4">
                    <a:lumMod val="10000"/>
                  </a:schemeClr>
                </a:solidFill>
                <a:latin typeface="Arial"/>
                <a:ea typeface="ヒラギノ角ゴ Pro W3" charset="0"/>
                <a:cs typeface="Arial"/>
              </a:rPr>
              <a:t>authors</a:t>
            </a:r>
          </a:p>
          <a:p>
            <a:pPr>
              <a:buClr>
                <a:schemeClr val="tx1">
                  <a:lumMod val="95000"/>
                  <a:lumOff val="5000"/>
                </a:schemeClr>
              </a:buClr>
              <a:buFont typeface="Arial"/>
              <a:buChar char="•"/>
              <a:defRPr/>
            </a:pPr>
            <a:r>
              <a:rPr lang="en-US" sz="3200" dirty="0" smtClean="0">
                <a:solidFill>
                  <a:schemeClr val="accent4">
                    <a:lumMod val="10000"/>
                  </a:schemeClr>
                </a:solidFill>
                <a:latin typeface="Arial"/>
                <a:ea typeface="ヒラギノ角ゴ Pro W3" charset="0"/>
                <a:cs typeface="Arial"/>
              </a:rPr>
              <a:t>Includes multiple stakeholder perspectives, including students with disabilities, practitioners</a:t>
            </a:r>
            <a:endParaRPr lang="en-US" sz="3200" dirty="0">
              <a:solidFill>
                <a:schemeClr val="accent4">
                  <a:lumMod val="10000"/>
                </a:schemeClr>
              </a:solidFill>
              <a:latin typeface="Arial"/>
              <a:ea typeface="ヒラギノ角ゴ Pro W3" charset="0"/>
              <a:cs typeface="Arial"/>
            </a:endParaRPr>
          </a:p>
        </p:txBody>
      </p:sp>
      <p:sp>
        <p:nvSpPr>
          <p:cNvPr id="2" name="Title 1"/>
          <p:cNvSpPr>
            <a:spLocks noGrp="1"/>
          </p:cNvSpPr>
          <p:nvPr>
            <p:ph type="title"/>
          </p:nvPr>
        </p:nvSpPr>
        <p:spPr/>
        <p:txBody>
          <a:bodyPr/>
          <a:lstStyle/>
          <a:p>
            <a:pPr algn="l"/>
            <a:r>
              <a:rPr lang="en-US" sz="3200" dirty="0">
                <a:solidFill>
                  <a:srgbClr val="000090"/>
                </a:solidFill>
                <a:latin typeface="Arial"/>
                <a:ea typeface="ヒラギノ角ゴ Pro W3" charset="0"/>
                <a:cs typeface="Arial"/>
              </a:rPr>
              <a:t>Universal Design in Higher Education: </a:t>
            </a:r>
            <a:r>
              <a:rPr lang="en-US" sz="3200" dirty="0" smtClean="0">
                <a:solidFill>
                  <a:srgbClr val="000090"/>
                </a:solidFill>
                <a:latin typeface="Arial"/>
                <a:ea typeface="ヒラギノ角ゴ Pro W3" charset="0"/>
                <a:cs typeface="Arial"/>
              </a:rPr>
              <a:t/>
            </a:r>
            <a:br>
              <a:rPr lang="en-US" sz="3200" dirty="0" smtClean="0">
                <a:solidFill>
                  <a:srgbClr val="000090"/>
                </a:solidFill>
                <a:latin typeface="Arial"/>
                <a:ea typeface="ヒラギノ角ゴ Pro W3" charset="0"/>
                <a:cs typeface="Arial"/>
              </a:rPr>
            </a:br>
            <a:r>
              <a:rPr lang="en-US" sz="3200" dirty="0" smtClean="0">
                <a:solidFill>
                  <a:srgbClr val="000090"/>
                </a:solidFill>
                <a:latin typeface="Arial"/>
                <a:ea typeface="ヒラギノ角ゴ Pro W3" charset="0"/>
                <a:cs typeface="Arial"/>
              </a:rPr>
              <a:t>From </a:t>
            </a:r>
            <a:r>
              <a:rPr lang="en-US" sz="3200" dirty="0">
                <a:solidFill>
                  <a:srgbClr val="000090"/>
                </a:solidFill>
                <a:latin typeface="Arial"/>
                <a:ea typeface="ヒラギノ角ゴ Pro W3" charset="0"/>
                <a:cs typeface="Arial"/>
              </a:rPr>
              <a:t>Principles to </a:t>
            </a:r>
            <a:r>
              <a:rPr lang="en-US" sz="3200" dirty="0" smtClean="0">
                <a:solidFill>
                  <a:srgbClr val="000090"/>
                </a:solidFill>
                <a:latin typeface="Arial"/>
                <a:ea typeface="ヒラギノ角ゴ Pro W3" charset="0"/>
                <a:cs typeface="Arial"/>
              </a:rPr>
              <a:t>Practice</a:t>
            </a:r>
            <a:endParaRPr lang="en-US" sz="3200"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UD can be viewed as an attitude, a framework, a goal, &amp; a process</a:t>
            </a:r>
            <a:endParaRPr lang="en-US" dirty="0"/>
          </a:p>
        </p:txBody>
      </p:sp>
      <p:sp>
        <p:nvSpPr>
          <p:cNvPr id="3" name="Content Placeholder 2"/>
          <p:cNvSpPr>
            <a:spLocks noGrp="1"/>
          </p:cNvSpPr>
          <p:nvPr>
            <p:ph idx="1"/>
          </p:nvPr>
        </p:nvSpPr>
        <p:spPr>
          <a:xfrm>
            <a:off x="685800" y="2209800"/>
            <a:ext cx="7772400" cy="4114800"/>
          </a:xfrm>
        </p:spPr>
        <p:txBody>
          <a:bodyPr/>
          <a:lstStyle/>
          <a:p>
            <a:pPr>
              <a:buClr>
                <a:srgbClr val="FF0000"/>
              </a:buClr>
              <a:buFont typeface="Wingdings" charset="2"/>
              <a:buChar char=""/>
            </a:pPr>
            <a:r>
              <a:rPr lang="en-US" dirty="0" smtClean="0">
                <a:solidFill>
                  <a:srgbClr val="000000"/>
                </a:solidFill>
              </a:rPr>
              <a:t>UD values diversity, equity, &amp; inclusion</a:t>
            </a:r>
          </a:p>
          <a:p>
            <a:pPr>
              <a:buClr>
                <a:srgbClr val="FF0000"/>
              </a:buClr>
              <a:buFont typeface="Wingdings" charset="2"/>
              <a:buChar char=""/>
            </a:pPr>
            <a:r>
              <a:rPr lang="en-US" dirty="0" smtClean="0">
                <a:solidFill>
                  <a:srgbClr val="000000"/>
                </a:solidFill>
              </a:rPr>
              <a:t>UD promotes best practices &amp; does not lower standards</a:t>
            </a:r>
          </a:p>
          <a:p>
            <a:pPr>
              <a:buClr>
                <a:srgbClr val="FF0000"/>
              </a:buClr>
              <a:buFont typeface="Wingdings" charset="2"/>
              <a:buChar char=""/>
            </a:pPr>
            <a:r>
              <a:rPr lang="en-US" dirty="0" smtClean="0">
                <a:solidFill>
                  <a:srgbClr val="000000"/>
                </a:solidFill>
              </a:rPr>
              <a:t>UD is proactive &amp; can be implemented incrementally</a:t>
            </a:r>
          </a:p>
          <a:p>
            <a:pPr>
              <a:buClr>
                <a:srgbClr val="FF0000"/>
              </a:buClr>
              <a:buFont typeface="Wingdings" charset="2"/>
              <a:buChar char=""/>
            </a:pPr>
            <a:r>
              <a:rPr lang="en-US" dirty="0" smtClean="0">
                <a:solidFill>
                  <a:srgbClr val="000000"/>
                </a:solidFill>
              </a:rPr>
              <a:t>UD practices are designed be adaptable, benefit everyone, minimize the need for accommodations</a:t>
            </a:r>
            <a:endParaRPr lang="en-US" dirty="0">
              <a:solidFill>
                <a:srgbClr val="000000"/>
              </a:solidFill>
            </a:endParaRPr>
          </a:p>
        </p:txBody>
      </p:sp>
    </p:spTree>
    <p:extLst>
      <p:ext uri="{BB962C8B-B14F-4D97-AF65-F5344CB8AC3E}">
        <p14:creationId xmlns:p14="http://schemas.microsoft.com/office/powerpoint/2010/main" val="2618234292"/>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Apply UD to create inclusive:</a:t>
            </a:r>
            <a:endParaRPr lang="en-US" dirty="0"/>
          </a:p>
        </p:txBody>
      </p:sp>
      <p:sp>
        <p:nvSpPr>
          <p:cNvPr id="3" name="Content Placeholder 2"/>
          <p:cNvSpPr>
            <a:spLocks noGrp="1"/>
          </p:cNvSpPr>
          <p:nvPr>
            <p:ph idx="1"/>
          </p:nvPr>
        </p:nvSpPr>
        <p:spPr>
          <a:xfrm>
            <a:off x="4419600" y="1981200"/>
            <a:ext cx="4419600" cy="4114800"/>
          </a:xfrm>
        </p:spPr>
        <p:txBody>
          <a:bodyPr/>
          <a:lstStyle/>
          <a:p>
            <a:r>
              <a:rPr lang="en-US" dirty="0">
                <a:solidFill>
                  <a:srgbClr val="000000"/>
                </a:solidFill>
              </a:rPr>
              <a:t>p</a:t>
            </a:r>
            <a:r>
              <a:rPr lang="en-US" dirty="0" smtClean="0">
                <a:solidFill>
                  <a:srgbClr val="000000"/>
                </a:solidFill>
              </a:rPr>
              <a:t>hysical spaces</a:t>
            </a:r>
          </a:p>
          <a:p>
            <a:r>
              <a:rPr lang="en-US" dirty="0">
                <a:solidFill>
                  <a:srgbClr val="000000"/>
                </a:solidFill>
              </a:rPr>
              <a:t>i</a:t>
            </a:r>
            <a:r>
              <a:rPr lang="en-US" dirty="0" smtClean="0">
                <a:solidFill>
                  <a:srgbClr val="000000"/>
                </a:solidFill>
              </a:rPr>
              <a:t>nstruction</a:t>
            </a:r>
          </a:p>
          <a:p>
            <a:r>
              <a:rPr lang="en-US" dirty="0">
                <a:solidFill>
                  <a:srgbClr val="000000"/>
                </a:solidFill>
              </a:rPr>
              <a:t>s</a:t>
            </a:r>
            <a:r>
              <a:rPr lang="en-US" dirty="0" smtClean="0">
                <a:solidFill>
                  <a:srgbClr val="000000"/>
                </a:solidFill>
              </a:rPr>
              <a:t>ervices</a:t>
            </a:r>
          </a:p>
          <a:p>
            <a:r>
              <a:rPr lang="en-US" dirty="0">
                <a:solidFill>
                  <a:srgbClr val="000000"/>
                </a:solidFill>
              </a:rPr>
              <a:t>i</a:t>
            </a:r>
            <a:r>
              <a:rPr lang="en-US" dirty="0" smtClean="0">
                <a:solidFill>
                  <a:srgbClr val="000000"/>
                </a:solidFill>
              </a:rPr>
              <a:t>nformation &amp; communication technology (ICT)</a:t>
            </a:r>
            <a:endParaRPr lang="en-US" dirty="0">
              <a:solidFill>
                <a:srgbClr val="000000"/>
              </a:solidFill>
            </a:endParaRPr>
          </a:p>
        </p:txBody>
      </p:sp>
      <p:pic>
        <p:nvPicPr>
          <p:cNvPr id="4" name="Picture 3" descr="Four accessibility signs depecting wheelchair accessible, cognition, ASL interpreter, and white cane."/>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62000" y="1981200"/>
            <a:ext cx="3581400" cy="3581400"/>
          </a:xfrm>
          <a:prstGeom prst="rect">
            <a:avLst/>
          </a:prstGeom>
        </p:spPr>
      </p:pic>
    </p:spTree>
    <p:extLst>
      <p:ext uri="{BB962C8B-B14F-4D97-AF65-F5344CB8AC3E}">
        <p14:creationId xmlns:p14="http://schemas.microsoft.com/office/powerpoint/2010/main" val="282856951"/>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0" y="2133600"/>
            <a:ext cx="3200400" cy="2514600"/>
          </a:xfrm>
        </p:spPr>
        <p:txBody>
          <a:bodyPr/>
          <a:lstStyle/>
          <a:p>
            <a:pPr algn="l"/>
            <a:r>
              <a:rPr lang="en-US" dirty="0" smtClean="0"/>
              <a:t>Aspects </a:t>
            </a:r>
            <a:br>
              <a:rPr lang="en-US" dirty="0" smtClean="0"/>
            </a:br>
            <a:r>
              <a:rPr lang="en-US" dirty="0" smtClean="0"/>
              <a:t>of a UD framework</a:t>
            </a:r>
            <a:endParaRPr lang="en-US" dirty="0"/>
          </a:p>
        </p:txBody>
      </p:sp>
      <p:pic>
        <p:nvPicPr>
          <p:cNvPr id="6" name="Picture 5" descr="Words down a column: values, goal, definition, scope of application, principles, guidelines, exemplary practices, process, evaluation, support"/>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3400" y="152400"/>
            <a:ext cx="3048000" cy="6494517"/>
          </a:xfrm>
          <a:prstGeom prst="rect">
            <a:avLst/>
          </a:prstGeom>
        </p:spPr>
      </p:pic>
    </p:spTree>
    <p:extLst>
      <p:ext uri="{BB962C8B-B14F-4D97-AF65-F5344CB8AC3E}">
        <p14:creationId xmlns:p14="http://schemas.microsoft.com/office/powerpoint/2010/main" val="2805482247"/>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609600"/>
            <a:ext cx="6553200" cy="1143000"/>
          </a:xfrm>
        </p:spPr>
        <p:txBody>
          <a:bodyPr/>
          <a:lstStyle/>
          <a:p>
            <a:r>
              <a:rPr lang="en-US" dirty="0" smtClean="0"/>
              <a:t>Values:</a:t>
            </a:r>
            <a:endParaRPr lang="en-US" dirty="0"/>
          </a:p>
        </p:txBody>
      </p:sp>
      <p:sp>
        <p:nvSpPr>
          <p:cNvPr id="3" name="Content Placeholder 2"/>
          <p:cNvSpPr>
            <a:spLocks noGrp="1"/>
          </p:cNvSpPr>
          <p:nvPr>
            <p:ph idx="1"/>
          </p:nvPr>
        </p:nvSpPr>
        <p:spPr>
          <a:xfrm>
            <a:off x="4343400" y="1676400"/>
            <a:ext cx="4114800" cy="4114800"/>
          </a:xfrm>
        </p:spPr>
        <p:txBody>
          <a:bodyPr/>
          <a:lstStyle/>
          <a:p>
            <a:r>
              <a:rPr lang="en-US" dirty="0">
                <a:solidFill>
                  <a:srgbClr val="000000"/>
                </a:solidFill>
              </a:rPr>
              <a:t>s</a:t>
            </a:r>
            <a:r>
              <a:rPr lang="en-US" dirty="0" smtClean="0">
                <a:solidFill>
                  <a:srgbClr val="000000"/>
                </a:solidFill>
              </a:rPr>
              <a:t>ocial justice model of disability</a:t>
            </a:r>
          </a:p>
          <a:p>
            <a:r>
              <a:rPr lang="en-US" dirty="0">
                <a:solidFill>
                  <a:srgbClr val="000000"/>
                </a:solidFill>
              </a:rPr>
              <a:t>d</a:t>
            </a:r>
            <a:r>
              <a:rPr lang="en-US" dirty="0" smtClean="0">
                <a:solidFill>
                  <a:srgbClr val="000000"/>
                </a:solidFill>
              </a:rPr>
              <a:t>iversity, equity, inclusion</a:t>
            </a:r>
          </a:p>
          <a:p>
            <a:r>
              <a:rPr lang="en-US" dirty="0">
                <a:solidFill>
                  <a:srgbClr val="000000"/>
                </a:solidFill>
              </a:rPr>
              <a:t>e</a:t>
            </a:r>
            <a:r>
              <a:rPr lang="en-US" dirty="0" smtClean="0">
                <a:solidFill>
                  <a:srgbClr val="000000"/>
                </a:solidFill>
              </a:rPr>
              <a:t>.g., UW specific values of diversity, excellence, collaboration, innovation, &amp; respect</a:t>
            </a:r>
            <a:endParaRPr lang="en-US" dirty="0">
              <a:solidFill>
                <a:srgbClr val="000000"/>
              </a:solidFill>
            </a:endParaRPr>
          </a:p>
        </p:txBody>
      </p:sp>
      <p:pic>
        <p:nvPicPr>
          <p:cNvPr id="4" name="Picture 3" descr="Words down a column: values, goal, definition, scope of application, principles, guidelines, exemplary practices, process, evaluation, support"/>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3400" y="152400"/>
            <a:ext cx="3048000" cy="6494517"/>
          </a:xfrm>
          <a:prstGeom prst="rect">
            <a:avLst/>
          </a:prstGeom>
        </p:spPr>
      </p:pic>
    </p:spTree>
    <p:extLst>
      <p:ext uri="{BB962C8B-B14F-4D97-AF65-F5344CB8AC3E}">
        <p14:creationId xmlns:p14="http://schemas.microsoft.com/office/powerpoint/2010/main" val="2359205647"/>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609600"/>
            <a:ext cx="6400800" cy="1143000"/>
          </a:xfrm>
        </p:spPr>
        <p:txBody>
          <a:bodyPr/>
          <a:lstStyle/>
          <a:p>
            <a:r>
              <a:rPr lang="en-US" dirty="0" smtClean="0"/>
              <a:t>Goals:</a:t>
            </a:r>
            <a:endParaRPr lang="en-US" dirty="0"/>
          </a:p>
        </p:txBody>
      </p:sp>
      <p:sp>
        <p:nvSpPr>
          <p:cNvPr id="3" name="Content Placeholder 2"/>
          <p:cNvSpPr>
            <a:spLocks noGrp="1"/>
          </p:cNvSpPr>
          <p:nvPr>
            <p:ph idx="1"/>
          </p:nvPr>
        </p:nvSpPr>
        <p:spPr>
          <a:xfrm>
            <a:off x="4572000" y="1981200"/>
            <a:ext cx="3886200" cy="4114800"/>
          </a:xfrm>
        </p:spPr>
        <p:txBody>
          <a:bodyPr/>
          <a:lstStyle/>
          <a:p>
            <a:r>
              <a:rPr lang="en-US" dirty="0">
                <a:solidFill>
                  <a:srgbClr val="000000"/>
                </a:solidFill>
              </a:rPr>
              <a:t>t</a:t>
            </a:r>
            <a:r>
              <a:rPr lang="en-US" dirty="0" smtClean="0">
                <a:solidFill>
                  <a:srgbClr val="000000"/>
                </a:solidFill>
              </a:rPr>
              <a:t>o educate a diverse student body</a:t>
            </a:r>
          </a:p>
          <a:p>
            <a:r>
              <a:rPr lang="en-US" dirty="0">
                <a:solidFill>
                  <a:srgbClr val="000000"/>
                </a:solidFill>
              </a:rPr>
              <a:t>t</a:t>
            </a:r>
            <a:r>
              <a:rPr lang="en-US" dirty="0" smtClean="0">
                <a:solidFill>
                  <a:srgbClr val="000000"/>
                </a:solidFill>
              </a:rPr>
              <a:t>o support an inclusive culture</a:t>
            </a:r>
          </a:p>
          <a:p>
            <a:r>
              <a:rPr lang="en-US" dirty="0">
                <a:solidFill>
                  <a:srgbClr val="000000"/>
                </a:solidFill>
              </a:rPr>
              <a:t>t</a:t>
            </a:r>
            <a:r>
              <a:rPr lang="en-US" dirty="0" smtClean="0">
                <a:solidFill>
                  <a:srgbClr val="000000"/>
                </a:solidFill>
              </a:rPr>
              <a:t>o comply with legislation</a:t>
            </a:r>
            <a:endParaRPr lang="en-US" dirty="0">
              <a:solidFill>
                <a:srgbClr val="000000"/>
              </a:solidFill>
            </a:endParaRPr>
          </a:p>
        </p:txBody>
      </p:sp>
      <p:pic>
        <p:nvPicPr>
          <p:cNvPr id="4" name="Picture 3" descr="Words down a column: values, goal, definition, scope of application, principles, guidelines, exemplary practices, process, evaluation, support"/>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3400" y="152400"/>
            <a:ext cx="3048000" cy="6494517"/>
          </a:xfrm>
          <a:prstGeom prst="rect">
            <a:avLst/>
          </a:prstGeom>
        </p:spPr>
      </p:pic>
    </p:spTree>
    <p:extLst>
      <p:ext uri="{BB962C8B-B14F-4D97-AF65-F5344CB8AC3E}">
        <p14:creationId xmlns:p14="http://schemas.microsoft.com/office/powerpoint/2010/main" val="3045807850"/>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arge circle with examples of student characteristics: communication skills, culture, marital status, ability to attend, learnig abilities sexual orientation, ethnicity, intelligence, interests, sensory abilities, physical abilities, values, social skills, learning styles family support, age, socioeconomic status, religious beliefs, race, gender"/>
          <p:cNvPicPr>
            <a:picLocks noChangeAspect="1"/>
          </p:cNvPicPr>
          <p:nvPr/>
        </p:nvPicPr>
        <p:blipFill rotWithShape="1">
          <a:blip r:embed="rId2" cstate="screen">
            <a:extLst>
              <a:ext uri="{28A0092B-C50C-407E-A947-70E740481C1C}">
                <a14:useLocalDpi xmlns:a14="http://schemas.microsoft.com/office/drawing/2010/main"/>
              </a:ext>
            </a:extLst>
          </a:blip>
          <a:srcRect l="19854" t="13225" r="15878" b="38819"/>
          <a:stretch/>
        </p:blipFill>
        <p:spPr>
          <a:xfrm>
            <a:off x="1529015" y="1295163"/>
            <a:ext cx="5893749" cy="5791200"/>
          </a:xfrm>
          <a:prstGeom prst="rect">
            <a:avLst/>
          </a:prstGeom>
        </p:spPr>
      </p:pic>
      <p:pic>
        <p:nvPicPr>
          <p:cNvPr id="7" name="Picture 6" descr="Picture of student"/>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36644"/>
            <a:ext cx="1609130" cy="175983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descr="Picture of student"/>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03591" y="1796473"/>
            <a:ext cx="1454889" cy="161122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descr="Picture of studen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0" y="3337455"/>
            <a:ext cx="1761895" cy="18218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Picture 9" descr="Picture of student"/>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504164" y="-153226"/>
            <a:ext cx="1797722" cy="197319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1" name="Picture 10" descr="Picture of student"/>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flipH="1">
            <a:off x="6919071" y="1579977"/>
            <a:ext cx="1905000" cy="201248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2" name="Picture 11" descr="Picture of student"/>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068608" y="5486058"/>
            <a:ext cx="1592558" cy="152468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3" name="Picture 12" descr="Picture of student"/>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17916" y="4873091"/>
            <a:ext cx="1875850" cy="225029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4" name="Picture 13" descr="Picture of student&#10;"/>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7577604" y="5000804"/>
            <a:ext cx="1724282" cy="185719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5" name="Picture 14" descr="Picture of student"/>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7346278" y="3337455"/>
            <a:ext cx="1797722" cy="172281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5" name="Title 4"/>
          <p:cNvSpPr>
            <a:spLocks noGrp="1"/>
          </p:cNvSpPr>
          <p:nvPr>
            <p:ph type="title"/>
          </p:nvPr>
        </p:nvSpPr>
        <p:spPr>
          <a:xfrm>
            <a:off x="1529015" y="76200"/>
            <a:ext cx="6132152" cy="1143000"/>
          </a:xfrm>
        </p:spPr>
        <p:txBody>
          <a:bodyPr/>
          <a:lstStyle/>
          <a:p>
            <a:r>
              <a:rPr lang="en-US" dirty="0" smtClean="0"/>
              <a:t>Consider ability/disability as part of diversity:</a:t>
            </a:r>
            <a:endParaRPr lang="en-US" dirty="0"/>
          </a:p>
        </p:txBody>
      </p:sp>
    </p:spTree>
    <p:extLst>
      <p:ext uri="{BB962C8B-B14F-4D97-AF65-F5344CB8AC3E}">
        <p14:creationId xmlns:p14="http://schemas.microsoft.com/office/powerpoint/2010/main" val="10245875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bwMode="auto">
          <a:xfrm>
            <a:off x="381000" y="381000"/>
            <a:ext cx="83058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solidFill>
                  <a:srgbClr val="000090"/>
                </a:solidFill>
                <a:latin typeface="Helvetica"/>
                <a:cs typeface="Helvetica"/>
              </a:rPr>
              <a:t>Consider </a:t>
            </a:r>
            <a:r>
              <a:rPr lang="en-US" sz="4000" dirty="0" smtClean="0">
                <a:solidFill>
                  <a:srgbClr val="800000"/>
                </a:solidFill>
                <a:latin typeface="Helvetica"/>
                <a:cs typeface="Helvetica"/>
              </a:rPr>
              <a:t>ability </a:t>
            </a:r>
            <a:r>
              <a:rPr lang="en-US" sz="4000" dirty="0" smtClean="0">
                <a:solidFill>
                  <a:srgbClr val="000090"/>
                </a:solidFill>
                <a:latin typeface="Helvetica"/>
                <a:cs typeface="Helvetica"/>
              </a:rPr>
              <a:t>on a continuum</a:t>
            </a:r>
          </a:p>
        </p:txBody>
      </p:sp>
      <p:pic>
        <p:nvPicPr>
          <p:cNvPr id="23555" name="Picture 3" descr="Image of a double-sided arrow with two ends labeled &quot;Able&quot; and &quot;Not able&quot;"/>
          <p:cNvPicPr>
            <a:picLocks noChangeAspect="1"/>
          </p:cNvPicPr>
          <p:nvPr/>
        </p:nvPicPr>
        <p:blipFill>
          <a:blip r:embed="rId2"/>
          <a:srcRect/>
          <a:stretch>
            <a:fillRect/>
          </a:stretch>
        </p:blipFill>
        <p:spPr bwMode="auto">
          <a:xfrm>
            <a:off x="152400" y="1031631"/>
            <a:ext cx="8783638" cy="1541334"/>
          </a:xfrm>
          <a:prstGeom prst="rect">
            <a:avLst/>
          </a:prstGeom>
          <a:noFill/>
          <a:ln w="9525">
            <a:noFill/>
            <a:miter lim="800000"/>
            <a:headEnd/>
            <a:tailEnd/>
          </a:ln>
        </p:spPr>
      </p:pic>
      <p:sp>
        <p:nvSpPr>
          <p:cNvPr id="28675" name="Content Placeholder 2"/>
          <p:cNvSpPr>
            <a:spLocks noGrp="1"/>
          </p:cNvSpPr>
          <p:nvPr>
            <p:ph idx="1"/>
          </p:nvPr>
        </p:nvSpPr>
        <p:spPr>
          <a:xfrm>
            <a:off x="685800" y="2286000"/>
            <a:ext cx="7772400" cy="4114800"/>
          </a:xfrm>
        </p:spPr>
        <p:txBody>
          <a:bodyPr>
            <a:normAutofit fontScale="92500" lnSpcReduction="20000"/>
          </a:bodyPr>
          <a:lstStyle/>
          <a:p>
            <a:pPr algn="ctr" eaLnBrk="1" hangingPunct="1">
              <a:buFontTx/>
              <a:buNone/>
              <a:defRPr/>
            </a:pPr>
            <a:r>
              <a:rPr lang="en-US" dirty="0">
                <a:solidFill>
                  <a:schemeClr val="accent4">
                    <a:lumMod val="10000"/>
                  </a:schemeClr>
                </a:solidFill>
                <a:latin typeface="Arial"/>
                <a:cs typeface="Arial"/>
              </a:rPr>
              <a:t>s</a:t>
            </a:r>
            <a:r>
              <a:rPr lang="en-US" dirty="0" smtClean="0">
                <a:solidFill>
                  <a:schemeClr val="accent4">
                    <a:lumMod val="10000"/>
                  </a:schemeClr>
                </a:solidFill>
                <a:latin typeface="Arial"/>
                <a:cs typeface="Arial"/>
              </a:rPr>
              <a:t>ee</a:t>
            </a:r>
          </a:p>
          <a:p>
            <a:pPr algn="ctr" eaLnBrk="1" hangingPunct="1">
              <a:buFontTx/>
              <a:buNone/>
              <a:defRPr/>
            </a:pPr>
            <a:r>
              <a:rPr lang="en-US" dirty="0" smtClean="0">
                <a:solidFill>
                  <a:schemeClr val="accent4">
                    <a:lumMod val="10000"/>
                  </a:schemeClr>
                </a:solidFill>
                <a:latin typeface="Arial"/>
                <a:cs typeface="Arial"/>
              </a:rPr>
              <a:t>hear</a:t>
            </a:r>
          </a:p>
          <a:p>
            <a:pPr algn="ctr" eaLnBrk="1" hangingPunct="1">
              <a:buFontTx/>
              <a:buNone/>
              <a:defRPr/>
            </a:pPr>
            <a:r>
              <a:rPr lang="en-US" dirty="0" smtClean="0">
                <a:solidFill>
                  <a:schemeClr val="accent4">
                    <a:lumMod val="10000"/>
                  </a:schemeClr>
                </a:solidFill>
                <a:latin typeface="Arial"/>
                <a:cs typeface="Arial"/>
              </a:rPr>
              <a:t>walk</a:t>
            </a:r>
          </a:p>
          <a:p>
            <a:pPr algn="ctr" eaLnBrk="1" hangingPunct="1">
              <a:buFontTx/>
              <a:buNone/>
              <a:defRPr/>
            </a:pPr>
            <a:r>
              <a:rPr lang="en-US" dirty="0">
                <a:solidFill>
                  <a:schemeClr val="accent4">
                    <a:lumMod val="10000"/>
                  </a:schemeClr>
                </a:solidFill>
                <a:latin typeface="Arial"/>
                <a:cs typeface="Arial"/>
              </a:rPr>
              <a:t>r</a:t>
            </a:r>
            <a:r>
              <a:rPr lang="en-US" dirty="0" smtClean="0">
                <a:solidFill>
                  <a:schemeClr val="accent4">
                    <a:lumMod val="10000"/>
                  </a:schemeClr>
                </a:solidFill>
                <a:latin typeface="Arial"/>
                <a:cs typeface="Arial"/>
              </a:rPr>
              <a:t>ead print</a:t>
            </a:r>
          </a:p>
          <a:p>
            <a:pPr algn="ctr" eaLnBrk="1" hangingPunct="1">
              <a:buFontTx/>
              <a:buNone/>
              <a:defRPr/>
            </a:pPr>
            <a:r>
              <a:rPr lang="en-US" dirty="0" smtClean="0">
                <a:solidFill>
                  <a:schemeClr val="accent4">
                    <a:lumMod val="10000"/>
                  </a:schemeClr>
                </a:solidFill>
                <a:latin typeface="Arial"/>
                <a:cs typeface="Arial"/>
              </a:rPr>
              <a:t>write</a:t>
            </a:r>
          </a:p>
          <a:p>
            <a:pPr algn="ctr" eaLnBrk="1" hangingPunct="1">
              <a:buFontTx/>
              <a:buNone/>
              <a:defRPr/>
            </a:pPr>
            <a:r>
              <a:rPr lang="en-US" dirty="0" smtClean="0">
                <a:solidFill>
                  <a:schemeClr val="accent4">
                    <a:lumMod val="10000"/>
                  </a:schemeClr>
                </a:solidFill>
                <a:latin typeface="Arial"/>
                <a:cs typeface="Arial"/>
              </a:rPr>
              <a:t>communicate verbally</a:t>
            </a:r>
          </a:p>
          <a:p>
            <a:pPr algn="ctr" eaLnBrk="1" hangingPunct="1">
              <a:buFontTx/>
              <a:buNone/>
              <a:defRPr/>
            </a:pPr>
            <a:r>
              <a:rPr lang="en-US" dirty="0">
                <a:solidFill>
                  <a:schemeClr val="accent4">
                    <a:lumMod val="10000"/>
                  </a:schemeClr>
                </a:solidFill>
                <a:latin typeface="Arial"/>
                <a:cs typeface="Arial"/>
              </a:rPr>
              <a:t>t</a:t>
            </a:r>
            <a:r>
              <a:rPr lang="en-US" dirty="0" smtClean="0">
                <a:solidFill>
                  <a:schemeClr val="accent4">
                    <a:lumMod val="10000"/>
                  </a:schemeClr>
                </a:solidFill>
                <a:latin typeface="Arial"/>
                <a:cs typeface="Arial"/>
              </a:rPr>
              <a:t>une out distraction</a:t>
            </a:r>
          </a:p>
          <a:p>
            <a:pPr algn="ctr" eaLnBrk="1" hangingPunct="1">
              <a:buFontTx/>
              <a:buNone/>
              <a:defRPr/>
            </a:pPr>
            <a:r>
              <a:rPr lang="en-US" dirty="0" smtClean="0">
                <a:solidFill>
                  <a:schemeClr val="accent4">
                    <a:lumMod val="10000"/>
                  </a:schemeClr>
                </a:solidFill>
                <a:latin typeface="Arial"/>
                <a:cs typeface="Arial"/>
              </a:rPr>
              <a:t>learn</a:t>
            </a:r>
          </a:p>
          <a:p>
            <a:pPr algn="ctr" eaLnBrk="1" hangingPunct="1">
              <a:buFontTx/>
              <a:buNone/>
              <a:defRPr/>
            </a:pPr>
            <a:r>
              <a:rPr lang="en-US" dirty="0">
                <a:solidFill>
                  <a:schemeClr val="accent4">
                    <a:lumMod val="10000"/>
                  </a:schemeClr>
                </a:solidFill>
                <a:latin typeface="Arial"/>
                <a:cs typeface="Arial"/>
              </a:rPr>
              <a:t>m</a:t>
            </a:r>
            <a:r>
              <a:rPr lang="en-US" dirty="0" smtClean="0">
                <a:solidFill>
                  <a:schemeClr val="accent4">
                    <a:lumMod val="10000"/>
                  </a:schemeClr>
                </a:solidFill>
                <a:latin typeface="Arial"/>
                <a:cs typeface="Arial"/>
              </a:rPr>
              <a:t>anage physical/mental health </a:t>
            </a:r>
          </a:p>
        </p:txBody>
      </p:sp>
    </p:spTree>
    <p:extLst>
      <p:ext uri="{BB962C8B-B14F-4D97-AF65-F5344CB8AC3E}">
        <p14:creationId xmlns:p14="http://schemas.microsoft.com/office/powerpoint/2010/main" val="370280502"/>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sz="4000" dirty="0">
                <a:solidFill>
                  <a:srgbClr val="000090"/>
                </a:solidFill>
                <a:latin typeface="Helvetica" charset="0"/>
              </a:rPr>
              <a:t>Differences in </a:t>
            </a:r>
            <a:br>
              <a:rPr lang="en-US" altLang="ja-JP" sz="4000" dirty="0">
                <a:solidFill>
                  <a:srgbClr val="000090"/>
                </a:solidFill>
                <a:latin typeface="Helvetica" charset="0"/>
              </a:rPr>
            </a:br>
            <a:r>
              <a:rPr lang="en-US" altLang="ja-JP" sz="4000" dirty="0">
                <a:solidFill>
                  <a:srgbClr val="000090"/>
                </a:solidFill>
                <a:latin typeface="Helvetica" charset="0"/>
              </a:rPr>
              <a:t>US education legislation</a:t>
            </a:r>
          </a:p>
        </p:txBody>
      </p:sp>
      <p:sp>
        <p:nvSpPr>
          <p:cNvPr id="2" name="Content Placeholder 1"/>
          <p:cNvSpPr>
            <a:spLocks noGrp="1"/>
          </p:cNvSpPr>
          <p:nvPr>
            <p:ph sz="half" idx="1"/>
          </p:nvPr>
        </p:nvSpPr>
        <p:spPr>
          <a:xfrm>
            <a:off x="685800" y="1981200"/>
            <a:ext cx="7391400" cy="4114800"/>
          </a:xfrm>
        </p:spPr>
        <p:txBody>
          <a:bodyPr/>
          <a:lstStyle/>
          <a:p>
            <a:pPr>
              <a:spcAft>
                <a:spcPts val="2400"/>
              </a:spcAft>
            </a:pPr>
            <a:r>
              <a:rPr lang="en-US" sz="2800" i="1" dirty="0" smtClean="0">
                <a:solidFill>
                  <a:srgbClr val="000000"/>
                </a:solidFill>
              </a:rPr>
              <a:t>K-12: </a:t>
            </a:r>
            <a:r>
              <a:rPr lang="en-US" sz="2800" i="1" u="sng" dirty="0" smtClean="0">
                <a:solidFill>
                  <a:srgbClr val="000000"/>
                </a:solidFill>
              </a:rPr>
              <a:t>Ever</a:t>
            </a:r>
            <a:r>
              <a:rPr lang="en-US" sz="2800" i="1" dirty="0" smtClean="0">
                <a:solidFill>
                  <a:srgbClr val="000000"/>
                </a:solidFill>
              </a:rPr>
              <a:t>y child is offered a free, appropriate education in as integrated setting as possible</a:t>
            </a:r>
          </a:p>
        </p:txBody>
      </p:sp>
      <p:sp>
        <p:nvSpPr>
          <p:cNvPr id="3" name="Content Placeholder 2"/>
          <p:cNvSpPr>
            <a:spLocks noGrp="1"/>
          </p:cNvSpPr>
          <p:nvPr>
            <p:ph sz="half" idx="2"/>
          </p:nvPr>
        </p:nvSpPr>
        <p:spPr>
          <a:xfrm>
            <a:off x="685800" y="3200400"/>
            <a:ext cx="5105400" cy="3429000"/>
          </a:xfrm>
        </p:spPr>
        <p:txBody>
          <a:bodyPr/>
          <a:lstStyle/>
          <a:p>
            <a:r>
              <a:rPr lang="en-US" i="1" dirty="0" smtClean="0">
                <a:solidFill>
                  <a:srgbClr val="000000"/>
                </a:solidFill>
              </a:rPr>
              <a:t>Post-secondary: Students must meet the entrance/course/graduation requirements with our without reasonable accommodations that </a:t>
            </a:r>
            <a:r>
              <a:rPr lang="en-US" i="1" u="sng" dirty="0" smtClean="0">
                <a:solidFill>
                  <a:srgbClr val="000000"/>
                </a:solidFill>
              </a:rPr>
              <a:t>they</a:t>
            </a:r>
            <a:r>
              <a:rPr lang="en-US" i="1" dirty="0" smtClean="0">
                <a:solidFill>
                  <a:srgbClr val="000000"/>
                </a:solidFill>
              </a:rPr>
              <a:t> must request</a:t>
            </a:r>
            <a:endParaRPr lang="en-US" i="1" dirty="0">
              <a:solidFill>
                <a:srgbClr val="000000"/>
              </a:solidFill>
            </a:endParaRPr>
          </a:p>
        </p:txBody>
      </p:sp>
      <p:pic>
        <p:nvPicPr>
          <p:cNvPr id="7" name="Picture 6" descr="photo of a student using a laptop"/>
          <p:cNvPicPr>
            <a:picLocks noChangeAspect="1"/>
          </p:cNvPicPr>
          <p:nvPr/>
        </p:nvPicPr>
        <p:blipFill rotWithShape="1">
          <a:blip r:embed="rId2" cstate="screen">
            <a:extLst>
              <a:ext uri="{28A0092B-C50C-407E-A947-70E740481C1C}">
                <a14:useLocalDpi xmlns:a14="http://schemas.microsoft.com/office/drawing/2010/main"/>
              </a:ext>
            </a:extLst>
          </a:blip>
          <a:srcRect t="-1"/>
          <a:stretch/>
        </p:blipFill>
        <p:spPr>
          <a:xfrm>
            <a:off x="6016077" y="3431458"/>
            <a:ext cx="3124200" cy="3426542"/>
          </a:xfrm>
          <a:prstGeom prst="rect">
            <a:avLst/>
          </a:prstGeom>
        </p:spPr>
      </p:pic>
    </p:spTree>
    <p:extLst>
      <p:ext uri="{BB962C8B-B14F-4D97-AF65-F5344CB8AC3E}">
        <p14:creationId xmlns:p14="http://schemas.microsoft.com/office/powerpoint/2010/main" val="38559360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So who pays for ICT for students?</a:t>
            </a:r>
            <a:endParaRPr lang="en-US" dirty="0"/>
          </a:p>
        </p:txBody>
      </p:sp>
      <p:sp>
        <p:nvSpPr>
          <p:cNvPr id="3" name="Content Placeholder 2"/>
          <p:cNvSpPr>
            <a:spLocks noGrp="1"/>
          </p:cNvSpPr>
          <p:nvPr>
            <p:ph idx="1"/>
          </p:nvPr>
        </p:nvSpPr>
        <p:spPr>
          <a:xfrm>
            <a:off x="762000" y="1524000"/>
            <a:ext cx="7315200" cy="4572000"/>
          </a:xfrm>
        </p:spPr>
        <p:txBody>
          <a:bodyPr/>
          <a:lstStyle/>
          <a:p>
            <a:pPr marL="234950" indent="-234950"/>
            <a:r>
              <a:rPr lang="en-US" sz="3600" b="1" dirty="0" smtClean="0">
                <a:solidFill>
                  <a:schemeClr val="accent4">
                    <a:lumMod val="10000"/>
                  </a:schemeClr>
                </a:solidFill>
              </a:rPr>
              <a:t>During school</a:t>
            </a:r>
            <a:r>
              <a:rPr lang="en-US" sz="3600" dirty="0" smtClean="0">
                <a:solidFill>
                  <a:schemeClr val="accent4">
                    <a:lumMod val="10000"/>
                  </a:schemeClr>
                </a:solidFill>
              </a:rPr>
              <a:t>, the institution </a:t>
            </a:r>
          </a:p>
          <a:p>
            <a:pPr marL="635000" lvl="1" indent="-234950"/>
            <a:r>
              <a:rPr lang="en-US" dirty="0" smtClean="0">
                <a:solidFill>
                  <a:schemeClr val="accent4">
                    <a:lumMod val="10000"/>
                  </a:schemeClr>
                </a:solidFill>
              </a:rPr>
              <a:t>K-12: Whatever they need</a:t>
            </a:r>
          </a:p>
          <a:p>
            <a:pPr marL="635000" lvl="1" indent="-234950"/>
            <a:r>
              <a:rPr lang="en-US" dirty="0" smtClean="0">
                <a:solidFill>
                  <a:schemeClr val="accent4">
                    <a:lumMod val="10000"/>
                  </a:schemeClr>
                </a:solidFill>
              </a:rPr>
              <a:t>Post-secondary: What they provide to other students</a:t>
            </a:r>
          </a:p>
          <a:p>
            <a:pPr marL="234950" indent="-234950"/>
            <a:r>
              <a:rPr lang="en-US" sz="3600" b="1" dirty="0" smtClean="0">
                <a:solidFill>
                  <a:schemeClr val="accent4">
                    <a:lumMod val="10000"/>
                  </a:schemeClr>
                </a:solidFill>
              </a:rPr>
              <a:t>At home</a:t>
            </a:r>
            <a:r>
              <a:rPr lang="en-US" sz="3600" dirty="0" smtClean="0">
                <a:solidFill>
                  <a:schemeClr val="accent4">
                    <a:lumMod val="10000"/>
                  </a:schemeClr>
                </a:solidFill>
              </a:rPr>
              <a:t>, family, </a:t>
            </a:r>
            <a:br>
              <a:rPr lang="en-US" sz="3600" dirty="0" smtClean="0">
                <a:solidFill>
                  <a:schemeClr val="accent4">
                    <a:lumMod val="10000"/>
                  </a:schemeClr>
                </a:solidFill>
              </a:rPr>
            </a:br>
            <a:r>
              <a:rPr lang="en-US" sz="3600" dirty="0" smtClean="0">
                <a:solidFill>
                  <a:schemeClr val="accent4">
                    <a:lumMod val="10000"/>
                  </a:schemeClr>
                </a:solidFill>
              </a:rPr>
              <a:t>social services, </a:t>
            </a:r>
            <a:br>
              <a:rPr lang="en-US" sz="3600" dirty="0" smtClean="0">
                <a:solidFill>
                  <a:schemeClr val="accent4">
                    <a:lumMod val="10000"/>
                  </a:schemeClr>
                </a:solidFill>
              </a:rPr>
            </a:br>
            <a:r>
              <a:rPr lang="en-US" sz="3600" dirty="0" smtClean="0">
                <a:solidFill>
                  <a:schemeClr val="accent4">
                    <a:lumMod val="10000"/>
                  </a:schemeClr>
                </a:solidFill>
              </a:rPr>
              <a:t>charities (e.g., </a:t>
            </a:r>
            <a:br>
              <a:rPr lang="en-US" sz="3600" dirty="0" smtClean="0">
                <a:solidFill>
                  <a:schemeClr val="accent4">
                    <a:lumMod val="10000"/>
                  </a:schemeClr>
                </a:solidFill>
              </a:rPr>
            </a:br>
            <a:r>
              <a:rPr lang="en-US" sz="3600" dirty="0" smtClean="0">
                <a:solidFill>
                  <a:schemeClr val="accent4">
                    <a:lumMod val="10000"/>
                  </a:schemeClr>
                </a:solidFill>
              </a:rPr>
              <a:t>DO-IT)</a:t>
            </a:r>
          </a:p>
        </p:txBody>
      </p:sp>
      <p:pic>
        <p:nvPicPr>
          <p:cNvPr id="4" name="Picture 5" descr="Access sign with wheelchair image"/>
          <p:cNvPicPr>
            <a:picLocks noChangeAspect="1" noChangeArrowheads="1"/>
          </p:cNvPicPr>
          <p:nvPr/>
        </p:nvPicPr>
        <p:blipFill>
          <a:blip r:embed="rId2"/>
          <a:srcRect/>
          <a:stretch>
            <a:fillRect/>
          </a:stretch>
        </p:blipFill>
        <p:spPr bwMode="auto">
          <a:xfrm>
            <a:off x="4668018" y="3492500"/>
            <a:ext cx="4475982" cy="3365500"/>
          </a:xfrm>
          <a:prstGeom prst="rect">
            <a:avLst/>
          </a:prstGeom>
          <a:noFill/>
          <a:ln w="9525">
            <a:noFill/>
            <a:miter lim="800000"/>
            <a:headEnd/>
            <a:tailEnd/>
          </a:ln>
        </p:spPr>
      </p:pic>
    </p:spTree>
    <p:extLst>
      <p:ext uri="{BB962C8B-B14F-4D97-AF65-F5344CB8AC3E}">
        <p14:creationId xmlns:p14="http://schemas.microsoft.com/office/powerpoint/2010/main" val="1256469586"/>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4200" y="609600"/>
            <a:ext cx="5334000" cy="1143000"/>
          </a:xfrm>
        </p:spPr>
        <p:txBody>
          <a:bodyPr/>
          <a:lstStyle/>
          <a:p>
            <a:r>
              <a:rPr lang="en-US" dirty="0" smtClean="0"/>
              <a:t>Definitions:</a:t>
            </a:r>
            <a:endParaRPr lang="en-US" dirty="0"/>
          </a:p>
        </p:txBody>
      </p:sp>
      <p:sp>
        <p:nvSpPr>
          <p:cNvPr id="3" name="Content Placeholder 2"/>
          <p:cNvSpPr>
            <a:spLocks noGrp="1"/>
          </p:cNvSpPr>
          <p:nvPr>
            <p:ph idx="1"/>
          </p:nvPr>
        </p:nvSpPr>
        <p:spPr>
          <a:xfrm>
            <a:off x="4495800" y="1981200"/>
            <a:ext cx="3962400" cy="4114800"/>
          </a:xfrm>
        </p:spPr>
        <p:txBody>
          <a:bodyPr/>
          <a:lstStyle/>
          <a:p>
            <a:r>
              <a:rPr lang="en-US" dirty="0">
                <a:solidFill>
                  <a:srgbClr val="000000"/>
                </a:solidFill>
              </a:rPr>
              <a:t>a</a:t>
            </a:r>
            <a:r>
              <a:rPr lang="en-US" dirty="0" smtClean="0">
                <a:solidFill>
                  <a:srgbClr val="000000"/>
                </a:solidFill>
              </a:rPr>
              <a:t>ccommodations</a:t>
            </a:r>
          </a:p>
          <a:p>
            <a:r>
              <a:rPr lang="en-US" dirty="0">
                <a:solidFill>
                  <a:srgbClr val="000000"/>
                </a:solidFill>
              </a:rPr>
              <a:t>u</a:t>
            </a:r>
            <a:r>
              <a:rPr lang="en-US" dirty="0" smtClean="0">
                <a:solidFill>
                  <a:srgbClr val="000000"/>
                </a:solidFill>
              </a:rPr>
              <a:t>niversal design (UD)</a:t>
            </a:r>
            <a:endParaRPr lang="en-US" dirty="0">
              <a:solidFill>
                <a:srgbClr val="000000"/>
              </a:solidFill>
            </a:endParaRPr>
          </a:p>
        </p:txBody>
      </p:sp>
      <p:pic>
        <p:nvPicPr>
          <p:cNvPr id="4" name="Picture 3" descr="Words down a column: values, goal, definition, scope of application, principles, guidelines, exemplary practices, process, evaluation, support"/>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3400" y="152400"/>
            <a:ext cx="3048000" cy="6494517"/>
          </a:xfrm>
          <a:prstGeom prst="rect">
            <a:avLst/>
          </a:prstGeom>
        </p:spPr>
      </p:pic>
    </p:spTree>
    <p:extLst>
      <p:ext uri="{BB962C8B-B14F-4D97-AF65-F5344CB8AC3E}">
        <p14:creationId xmlns:p14="http://schemas.microsoft.com/office/powerpoint/2010/main" val="2861440553"/>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c image for closed captioning"/>
          <p:cNvPicPr>
            <a:picLocks noChangeAspect="1"/>
          </p:cNvPicPr>
          <p:nvPr/>
        </p:nvPicPr>
        <p:blipFill>
          <a:blip r:embed="rId3"/>
          <a:stretch>
            <a:fillRect/>
          </a:stretch>
        </p:blipFill>
        <p:spPr>
          <a:xfrm>
            <a:off x="5486400" y="3962400"/>
            <a:ext cx="2667000" cy="2007974"/>
          </a:xfrm>
          <a:prstGeom prst="rect">
            <a:avLst/>
          </a:prstGeom>
        </p:spPr>
      </p:pic>
      <p:sp>
        <p:nvSpPr>
          <p:cNvPr id="3" name="Text Placeholder 2"/>
          <p:cNvSpPr>
            <a:spLocks noGrp="1"/>
          </p:cNvSpPr>
          <p:nvPr>
            <p:ph type="body" sz="quarter" idx="11"/>
          </p:nvPr>
        </p:nvSpPr>
        <p:spPr>
          <a:xfrm>
            <a:off x="533400" y="2133600"/>
            <a:ext cx="8322115" cy="3618622"/>
          </a:xfrm>
        </p:spPr>
        <p:txBody>
          <a:bodyPr/>
          <a:lstStyle/>
          <a:p>
            <a:pPr marL="517525" indent="-296863">
              <a:buFont typeface="Arial"/>
              <a:buChar char="•"/>
            </a:pPr>
            <a:r>
              <a:rPr lang="en-US" sz="3200" b="1" dirty="0" smtClean="0">
                <a:solidFill>
                  <a:schemeClr val="tx2">
                    <a:lumMod val="50000"/>
                  </a:schemeClr>
                </a:solidFill>
                <a:latin typeface="Arial"/>
                <a:cs typeface="Arial"/>
              </a:rPr>
              <a:t>Creating accessible documents</a:t>
            </a:r>
            <a:r>
              <a:rPr lang="en-US" sz="3200" dirty="0" smtClean="0">
                <a:solidFill>
                  <a:schemeClr val="tx2">
                    <a:lumMod val="50000"/>
                  </a:schemeClr>
                </a:solidFill>
                <a:latin typeface="Arial"/>
                <a:cs typeface="Arial"/>
              </a:rPr>
              <a:t>, mainly reformatting PDF files—20,000 pages average each quarter 2014-16</a:t>
            </a:r>
          </a:p>
          <a:p>
            <a:pPr marL="517525" indent="-296863">
              <a:buFont typeface="Arial"/>
              <a:buChar char="•"/>
            </a:pPr>
            <a:r>
              <a:rPr lang="en-US" sz="3200" b="1" dirty="0" smtClean="0">
                <a:solidFill>
                  <a:schemeClr val="tx2">
                    <a:lumMod val="50000"/>
                  </a:schemeClr>
                </a:solidFill>
                <a:latin typeface="Arial"/>
                <a:cs typeface="Arial"/>
              </a:rPr>
              <a:t>Captioning videos</a:t>
            </a:r>
            <a:br>
              <a:rPr lang="en-US" sz="3200" b="1" dirty="0" smtClean="0">
                <a:solidFill>
                  <a:schemeClr val="tx2">
                    <a:lumMod val="50000"/>
                  </a:schemeClr>
                </a:solidFill>
                <a:latin typeface="Arial"/>
                <a:cs typeface="Arial"/>
              </a:rPr>
            </a:br>
            <a:r>
              <a:rPr lang="en-US" sz="3200" b="1" dirty="0" smtClean="0">
                <a:solidFill>
                  <a:schemeClr val="tx2">
                    <a:lumMod val="50000"/>
                  </a:schemeClr>
                </a:solidFill>
                <a:latin typeface="Arial"/>
                <a:cs typeface="Arial"/>
              </a:rPr>
              <a:t>—</a:t>
            </a:r>
            <a:r>
              <a:rPr lang="en-US" sz="3200" dirty="0" smtClean="0">
                <a:solidFill>
                  <a:schemeClr val="tx2">
                    <a:lumMod val="50000"/>
                  </a:schemeClr>
                </a:solidFill>
                <a:latin typeface="Arial"/>
                <a:cs typeface="Arial"/>
              </a:rPr>
              <a:t>191 hours costing </a:t>
            </a:r>
          </a:p>
          <a:p>
            <a:pPr marL="517525" indent="-296863">
              <a:buNone/>
            </a:pPr>
            <a:r>
              <a:rPr lang="en-US" sz="3200" dirty="0">
                <a:solidFill>
                  <a:schemeClr val="tx2">
                    <a:lumMod val="50000"/>
                  </a:schemeClr>
                </a:solidFill>
                <a:latin typeface="Arial"/>
                <a:cs typeface="Arial"/>
              </a:rPr>
              <a:t>	</a:t>
            </a:r>
            <a:r>
              <a:rPr lang="en-US" sz="3200" dirty="0" smtClean="0">
                <a:solidFill>
                  <a:schemeClr val="tx2">
                    <a:lumMod val="50000"/>
                  </a:schemeClr>
                </a:solidFill>
                <a:latin typeface="Arial"/>
                <a:cs typeface="Arial"/>
              </a:rPr>
              <a:t>  $34,341 Fall, 2016</a:t>
            </a:r>
            <a:endParaRPr lang="en-US" sz="3200" dirty="0">
              <a:solidFill>
                <a:schemeClr val="tx2">
                  <a:lumMod val="50000"/>
                </a:schemeClr>
              </a:solidFill>
              <a:latin typeface="Arial"/>
              <a:cs typeface="Arial"/>
            </a:endParaRPr>
          </a:p>
        </p:txBody>
      </p:sp>
      <p:sp>
        <p:nvSpPr>
          <p:cNvPr id="5" name="Title 4"/>
          <p:cNvSpPr>
            <a:spLocks noGrp="1"/>
          </p:cNvSpPr>
          <p:nvPr>
            <p:ph type="title"/>
          </p:nvPr>
        </p:nvSpPr>
        <p:spPr/>
        <p:txBody>
          <a:bodyPr/>
          <a:lstStyle/>
          <a:p>
            <a:pPr algn="ctr"/>
            <a:r>
              <a:rPr lang="en-US" dirty="0" smtClean="0"/>
              <a:t>Most common </a:t>
            </a:r>
            <a:r>
              <a:rPr lang="en-US" dirty="0"/>
              <a:t>IT accommodations at UW:</a:t>
            </a:r>
          </a:p>
        </p:txBody>
      </p:sp>
    </p:spTree>
    <p:extLst>
      <p:ext uri="{BB962C8B-B14F-4D97-AF65-F5344CB8AC3E}">
        <p14:creationId xmlns:p14="http://schemas.microsoft.com/office/powerpoint/2010/main" val="3631483059"/>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arge triangle with central triangle &quot;Universal Design&quot; and three triangles surrounding it, &quot;Accessible,&quot; &quot;Usable, &quot;Inclusive&quot;"/>
          <p:cNvPicPr>
            <a:picLocks noChangeAspect="1"/>
          </p:cNvPicPr>
          <p:nvPr/>
        </p:nvPicPr>
        <p:blipFill rotWithShape="1">
          <a:blip r:embed="rId3" cstate="screen">
            <a:clrChange>
              <a:clrFrom>
                <a:srgbClr val="F7F7F7"/>
              </a:clrFrom>
              <a:clrTo>
                <a:srgbClr val="F7F7F7">
                  <a:alpha val="0"/>
                </a:srgbClr>
              </a:clrTo>
            </a:clrChange>
            <a:extLst>
              <a:ext uri="{28A0092B-C50C-407E-A947-70E740481C1C}">
                <a14:useLocalDpi xmlns:a14="http://schemas.microsoft.com/office/drawing/2010/main"/>
              </a:ext>
            </a:extLst>
          </a:blip>
          <a:srcRect/>
          <a:stretch/>
        </p:blipFill>
        <p:spPr>
          <a:xfrm>
            <a:off x="5209903" y="1600094"/>
            <a:ext cx="3906032" cy="3983508"/>
          </a:xfrm>
          <a:prstGeom prst="rect">
            <a:avLst/>
          </a:prstGeom>
        </p:spPr>
      </p:pic>
      <p:sp>
        <p:nvSpPr>
          <p:cNvPr id="3" name="Text Placeholder 2"/>
          <p:cNvSpPr>
            <a:spLocks noGrp="1"/>
          </p:cNvSpPr>
          <p:nvPr>
            <p:ph type="body" sz="quarter" idx="11"/>
          </p:nvPr>
        </p:nvSpPr>
        <p:spPr>
          <a:xfrm>
            <a:off x="659305" y="1736725"/>
            <a:ext cx="4903295" cy="4015497"/>
          </a:xfrm>
        </p:spPr>
        <p:txBody>
          <a:bodyPr/>
          <a:lstStyle/>
          <a:p>
            <a:pPr marL="0" indent="0">
              <a:spcAft>
                <a:spcPts val="600"/>
              </a:spcAft>
              <a:buNone/>
            </a:pPr>
            <a:r>
              <a:rPr lang="en-US" altLang="ja-JP" sz="3200" dirty="0" smtClean="0">
                <a:solidFill>
                  <a:schemeClr val="accent4">
                    <a:lumMod val="10000"/>
                  </a:schemeClr>
                </a:solidFill>
                <a:latin typeface="Arial"/>
                <a:ea typeface="ヒラギノ角ゴ Pro W3" charset="0"/>
                <a:cs typeface="Arial"/>
              </a:rPr>
              <a:t>“</a:t>
            </a:r>
            <a:r>
              <a:rPr lang="en-US" altLang="ja-JP" sz="3200" dirty="0">
                <a:solidFill>
                  <a:schemeClr val="accent4">
                    <a:lumMod val="10000"/>
                  </a:schemeClr>
                </a:solidFill>
                <a:latin typeface="Arial"/>
                <a:ea typeface="ヒラギノ角ゴ Pro W3" charset="0"/>
                <a:cs typeface="Arial"/>
              </a:rPr>
              <a:t>the design of products &amp; environments to be usable by all people, to the greatest extent possible, without the need for adaptation or specialized design.</a:t>
            </a:r>
            <a:r>
              <a:rPr lang="en-US" altLang="ja-JP" sz="3200" dirty="0" smtClean="0">
                <a:solidFill>
                  <a:schemeClr val="accent4">
                    <a:lumMod val="10000"/>
                  </a:schemeClr>
                </a:solidFill>
                <a:latin typeface="Arial"/>
                <a:ea typeface="ヒラギノ角ゴ Pro W3" charset="0"/>
                <a:cs typeface="Arial"/>
              </a:rPr>
              <a:t>”</a:t>
            </a:r>
          </a:p>
          <a:p>
            <a:pPr marL="0" indent="0">
              <a:spcAft>
                <a:spcPts val="3000"/>
              </a:spcAft>
              <a:buNone/>
            </a:pPr>
            <a:r>
              <a:rPr lang="en-US" dirty="0" smtClean="0">
                <a:solidFill>
                  <a:schemeClr val="accent4">
                    <a:lumMod val="10000"/>
                  </a:schemeClr>
                </a:solidFill>
                <a:latin typeface="Arial"/>
                <a:ea typeface="ヒラギノ角ゴ Pro W3" charset="0"/>
                <a:cs typeface="Arial"/>
              </a:rPr>
              <a:t>The Center for Universal Design</a:t>
            </a:r>
            <a:r>
              <a:rPr lang="en-US" sz="3200" dirty="0">
                <a:latin typeface="Arial"/>
                <a:cs typeface="Arial"/>
              </a:rPr>
              <a:t> </a:t>
            </a:r>
            <a:r>
              <a:rPr lang="en-US" dirty="0" err="1">
                <a:solidFill>
                  <a:schemeClr val="accent4">
                    <a:lumMod val="10000"/>
                  </a:schemeClr>
                </a:solidFill>
                <a:latin typeface="Arial"/>
                <a:ea typeface="ヒラギノ角ゴ Pro W3" charset="0"/>
                <a:cs typeface="Arial"/>
              </a:rPr>
              <a:t>www.design.ncsu.edu</a:t>
            </a:r>
            <a:r>
              <a:rPr lang="en-US" dirty="0">
                <a:solidFill>
                  <a:schemeClr val="accent4">
                    <a:lumMod val="10000"/>
                  </a:schemeClr>
                </a:solidFill>
                <a:latin typeface="Arial"/>
                <a:ea typeface="ヒラギノ角ゴ Pro W3" charset="0"/>
                <a:cs typeface="Arial"/>
              </a:rPr>
              <a:t>/cud</a:t>
            </a:r>
          </a:p>
        </p:txBody>
      </p:sp>
      <p:sp>
        <p:nvSpPr>
          <p:cNvPr id="4" name="Title 3"/>
          <p:cNvSpPr>
            <a:spLocks noGrp="1"/>
          </p:cNvSpPr>
          <p:nvPr>
            <p:ph type="title"/>
          </p:nvPr>
        </p:nvSpPr>
        <p:spPr/>
        <p:txBody>
          <a:bodyPr/>
          <a:lstStyle/>
          <a:p>
            <a:r>
              <a:rPr lang="en-US" dirty="0" smtClean="0"/>
              <a:t>Universal design =</a:t>
            </a:r>
            <a:endParaRPr lang="en-US" dirty="0"/>
          </a:p>
        </p:txBody>
      </p:sp>
    </p:spTree>
    <p:extLst>
      <p:ext uri="{BB962C8B-B14F-4D97-AF65-F5344CB8AC3E}">
        <p14:creationId xmlns:p14="http://schemas.microsoft.com/office/powerpoint/2010/main" val="1743336160"/>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arge triangle with central triangle &quot;Universal Design&quot; and three triangles surrounding it, &quot;Accessible,&quot; &quot;Usable, &quot;Inclusive&quot;"/>
          <p:cNvPicPr>
            <a:picLocks noChangeAspect="1"/>
          </p:cNvPicPr>
          <p:nvPr/>
        </p:nvPicPr>
        <p:blipFill rotWithShape="1">
          <a:blip r:embed="rId3" cstate="screen">
            <a:clrChange>
              <a:clrFrom>
                <a:srgbClr val="F7F7F7"/>
              </a:clrFrom>
              <a:clrTo>
                <a:srgbClr val="F7F7F7">
                  <a:alpha val="0"/>
                </a:srgbClr>
              </a:clrTo>
            </a:clrChange>
            <a:extLst>
              <a:ext uri="{28A0092B-C50C-407E-A947-70E740481C1C}">
                <a14:useLocalDpi xmlns:a14="http://schemas.microsoft.com/office/drawing/2010/main"/>
              </a:ext>
            </a:extLst>
          </a:blip>
          <a:srcRect/>
          <a:stretch/>
        </p:blipFill>
        <p:spPr>
          <a:xfrm>
            <a:off x="5209903" y="1600094"/>
            <a:ext cx="3906032" cy="3983508"/>
          </a:xfrm>
          <a:prstGeom prst="rect">
            <a:avLst/>
          </a:prstGeom>
        </p:spPr>
      </p:pic>
      <p:sp>
        <p:nvSpPr>
          <p:cNvPr id="3" name="Text Placeholder 2"/>
          <p:cNvSpPr>
            <a:spLocks noGrp="1"/>
          </p:cNvSpPr>
          <p:nvPr>
            <p:ph type="body" sz="quarter" idx="11"/>
          </p:nvPr>
        </p:nvSpPr>
        <p:spPr>
          <a:xfrm>
            <a:off x="659305" y="1736725"/>
            <a:ext cx="4903295" cy="4015497"/>
          </a:xfrm>
        </p:spPr>
        <p:txBody>
          <a:bodyPr/>
          <a:lstStyle/>
          <a:p>
            <a:pPr>
              <a:buFont typeface="Arial"/>
              <a:buChar char="•"/>
            </a:pPr>
            <a:r>
              <a:rPr lang="en-US" sz="3200" dirty="0" smtClean="0">
                <a:solidFill>
                  <a:schemeClr val="accent4">
                    <a:lumMod val="10000"/>
                  </a:schemeClr>
                </a:solidFill>
              </a:rPr>
              <a:t>universal design</a:t>
            </a:r>
          </a:p>
          <a:p>
            <a:pPr>
              <a:buFont typeface="Arial"/>
              <a:buChar char="•"/>
            </a:pPr>
            <a:r>
              <a:rPr lang="en-US" sz="3200" dirty="0">
                <a:solidFill>
                  <a:schemeClr val="accent4">
                    <a:lumMod val="10000"/>
                  </a:schemeClr>
                </a:solidFill>
              </a:rPr>
              <a:t>inclusive </a:t>
            </a:r>
            <a:r>
              <a:rPr lang="en-US" sz="3200" dirty="0" smtClean="0">
                <a:solidFill>
                  <a:schemeClr val="accent4">
                    <a:lumMod val="10000"/>
                  </a:schemeClr>
                </a:solidFill>
              </a:rPr>
              <a:t>design</a:t>
            </a:r>
            <a:endParaRPr lang="en-US" sz="3200" dirty="0">
              <a:solidFill>
                <a:schemeClr val="accent4">
                  <a:lumMod val="10000"/>
                </a:schemeClr>
              </a:solidFill>
            </a:endParaRPr>
          </a:p>
          <a:p>
            <a:pPr>
              <a:buFont typeface="Arial"/>
              <a:buChar char="•"/>
            </a:pPr>
            <a:r>
              <a:rPr lang="en-US" sz="3200" dirty="0" smtClean="0">
                <a:solidFill>
                  <a:schemeClr val="accent4">
                    <a:lumMod val="10000"/>
                  </a:schemeClr>
                </a:solidFill>
              </a:rPr>
              <a:t>barrier</a:t>
            </a:r>
            <a:r>
              <a:rPr lang="en-US" sz="3200" dirty="0">
                <a:solidFill>
                  <a:schemeClr val="accent4">
                    <a:lumMod val="10000"/>
                  </a:schemeClr>
                </a:solidFill>
              </a:rPr>
              <a:t>-free design</a:t>
            </a:r>
          </a:p>
          <a:p>
            <a:pPr>
              <a:buFont typeface="Arial"/>
              <a:buChar char="•"/>
            </a:pPr>
            <a:r>
              <a:rPr lang="en-US" sz="3200" dirty="0" smtClean="0">
                <a:solidFill>
                  <a:schemeClr val="accent4">
                    <a:lumMod val="10000"/>
                  </a:schemeClr>
                </a:solidFill>
              </a:rPr>
              <a:t>accessible </a:t>
            </a:r>
            <a:r>
              <a:rPr lang="en-US" sz="3200" dirty="0">
                <a:solidFill>
                  <a:schemeClr val="accent4">
                    <a:lumMod val="10000"/>
                  </a:schemeClr>
                </a:solidFill>
              </a:rPr>
              <a:t>design</a:t>
            </a:r>
          </a:p>
          <a:p>
            <a:pPr>
              <a:buFont typeface="Arial"/>
              <a:buChar char="•"/>
            </a:pPr>
            <a:r>
              <a:rPr lang="en-US" sz="3200" dirty="0" smtClean="0">
                <a:solidFill>
                  <a:schemeClr val="accent4">
                    <a:lumMod val="10000"/>
                  </a:schemeClr>
                </a:solidFill>
              </a:rPr>
              <a:t>usable </a:t>
            </a:r>
            <a:r>
              <a:rPr lang="en-US" sz="3200" dirty="0">
                <a:solidFill>
                  <a:schemeClr val="accent4">
                    <a:lumMod val="10000"/>
                  </a:schemeClr>
                </a:solidFill>
              </a:rPr>
              <a:t>design</a:t>
            </a:r>
          </a:p>
          <a:p>
            <a:pPr>
              <a:buFont typeface="Arial"/>
              <a:buChar char="•"/>
            </a:pPr>
            <a:r>
              <a:rPr lang="en-US" sz="3200" dirty="0" smtClean="0">
                <a:solidFill>
                  <a:schemeClr val="accent4">
                    <a:lumMod val="10000"/>
                  </a:schemeClr>
                </a:solidFill>
              </a:rPr>
              <a:t>design </a:t>
            </a:r>
            <a:r>
              <a:rPr lang="en-US" sz="3200" dirty="0">
                <a:solidFill>
                  <a:schemeClr val="accent4">
                    <a:lumMod val="10000"/>
                  </a:schemeClr>
                </a:solidFill>
              </a:rPr>
              <a:t>for all</a:t>
            </a:r>
          </a:p>
          <a:p>
            <a:pPr>
              <a:buFont typeface="Arial"/>
              <a:buChar char="•"/>
            </a:pPr>
            <a:r>
              <a:rPr lang="en-US" sz="3200" dirty="0" smtClean="0">
                <a:solidFill>
                  <a:schemeClr val="accent4">
                    <a:lumMod val="10000"/>
                  </a:schemeClr>
                </a:solidFill>
              </a:rPr>
              <a:t>others</a:t>
            </a:r>
            <a:r>
              <a:rPr lang="en-US" sz="3200" dirty="0">
                <a:solidFill>
                  <a:schemeClr val="accent4">
                    <a:lumMod val="10000"/>
                  </a:schemeClr>
                </a:solidFill>
              </a:rPr>
              <a:t>??</a:t>
            </a:r>
            <a:r>
              <a:rPr lang="en-US" sz="3200" dirty="0" smtClean="0">
                <a:solidFill>
                  <a:schemeClr val="accent4">
                    <a:lumMod val="10000"/>
                  </a:schemeClr>
                </a:solidFill>
              </a:rPr>
              <a:t>?</a:t>
            </a:r>
            <a:endParaRPr lang="en-US" sz="3200" dirty="0">
              <a:solidFill>
                <a:schemeClr val="accent4">
                  <a:lumMod val="10000"/>
                </a:schemeClr>
              </a:solidFill>
            </a:endParaRPr>
          </a:p>
        </p:txBody>
      </p:sp>
      <p:sp>
        <p:nvSpPr>
          <p:cNvPr id="4" name="Title 3"/>
          <p:cNvSpPr>
            <a:spLocks noGrp="1"/>
          </p:cNvSpPr>
          <p:nvPr>
            <p:ph type="title"/>
          </p:nvPr>
        </p:nvSpPr>
        <p:spPr/>
        <p:txBody>
          <a:bodyPr/>
          <a:lstStyle/>
          <a:p>
            <a:r>
              <a:rPr lang="en-US" dirty="0">
                <a:solidFill>
                  <a:srgbClr val="000090"/>
                </a:solidFill>
              </a:rPr>
              <a:t>Proactive approaches to </a:t>
            </a:r>
            <a:r>
              <a:rPr lang="en-US" dirty="0" smtClean="0">
                <a:solidFill>
                  <a:srgbClr val="000090"/>
                </a:solidFill>
              </a:rPr>
              <a:t>access</a:t>
            </a:r>
            <a:endParaRPr lang="en-US" dirty="0"/>
          </a:p>
        </p:txBody>
      </p:sp>
    </p:spTree>
    <p:extLst>
      <p:ext uri="{BB962C8B-B14F-4D97-AF65-F5344CB8AC3E}">
        <p14:creationId xmlns:p14="http://schemas.microsoft.com/office/powerpoint/2010/main" val="3164117320"/>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Universally designed building entrance"/>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705600" y="3657600"/>
            <a:ext cx="2438400" cy="3429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descr="Wheelchair user using a ramp"/>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71600" y="3505200"/>
            <a:ext cx="3276600" cy="3429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itle 5"/>
          <p:cNvSpPr>
            <a:spLocks noGrp="1"/>
          </p:cNvSpPr>
          <p:nvPr>
            <p:ph type="title"/>
          </p:nvPr>
        </p:nvSpPr>
        <p:spPr>
          <a:xfrm>
            <a:off x="685800" y="228600"/>
            <a:ext cx="7772400" cy="1143000"/>
          </a:xfrm>
        </p:spPr>
        <p:txBody>
          <a:bodyPr/>
          <a:lstStyle/>
          <a:p>
            <a:r>
              <a:rPr lang="en-US" dirty="0" smtClean="0"/>
              <a:t>UD provides inclusive access</a:t>
            </a:r>
            <a:endParaRPr lang="en-US" dirty="0"/>
          </a:p>
        </p:txBody>
      </p:sp>
      <p:pic>
        <p:nvPicPr>
          <p:cNvPr id="2" name="Picture 1" descr="Front entrance of a building with stairs and ramp"/>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648200" y="1066800"/>
            <a:ext cx="3475584" cy="3276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Wheelchair user in front of stairs"/>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0" y="1471863"/>
            <a:ext cx="2590800" cy="40907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p:cNvSpPr txBox="1"/>
          <p:nvPr/>
        </p:nvSpPr>
        <p:spPr>
          <a:xfrm>
            <a:off x="5486400" y="6050459"/>
            <a:ext cx="1138375" cy="769441"/>
          </a:xfrm>
          <a:prstGeom prst="rect">
            <a:avLst/>
          </a:prstGeom>
          <a:noFill/>
        </p:spPr>
        <p:txBody>
          <a:bodyPr wrap="none" rtlCol="0">
            <a:spAutoFit/>
          </a:bodyPr>
          <a:lstStyle/>
          <a:p>
            <a:r>
              <a:rPr lang="en-US" sz="4400" b="0" i="1" dirty="0" smtClean="0"/>
              <a:t>UD</a:t>
            </a:r>
            <a:endParaRPr lang="en-US" sz="4400" b="0" i="1" dirty="0"/>
          </a:p>
        </p:txBody>
      </p:sp>
    </p:spTree>
    <p:extLst>
      <p:ext uri="{BB962C8B-B14F-4D97-AF65-F5344CB8AC3E}">
        <p14:creationId xmlns:p14="http://schemas.microsoft.com/office/powerpoint/2010/main" val="14726584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609600"/>
            <a:ext cx="3886200" cy="1143000"/>
          </a:xfrm>
        </p:spPr>
        <p:txBody>
          <a:bodyPr/>
          <a:lstStyle/>
          <a:p>
            <a:pPr algn="l"/>
            <a:r>
              <a:rPr lang="en-US" dirty="0" smtClean="0"/>
              <a:t>Scope of ICT </a:t>
            </a:r>
            <a:br>
              <a:rPr lang="en-US" dirty="0" smtClean="0"/>
            </a:br>
            <a:r>
              <a:rPr lang="en-US" dirty="0" smtClean="0"/>
              <a:t>UD application</a:t>
            </a:r>
            <a:endParaRPr lang="en-US" dirty="0"/>
          </a:p>
        </p:txBody>
      </p:sp>
      <p:sp>
        <p:nvSpPr>
          <p:cNvPr id="3" name="Content Placeholder 2"/>
          <p:cNvSpPr>
            <a:spLocks noGrp="1"/>
          </p:cNvSpPr>
          <p:nvPr>
            <p:ph idx="1"/>
          </p:nvPr>
        </p:nvSpPr>
        <p:spPr>
          <a:xfrm>
            <a:off x="4572000" y="2438400"/>
            <a:ext cx="3886200" cy="4114800"/>
          </a:xfrm>
        </p:spPr>
        <p:txBody>
          <a:bodyPr/>
          <a:lstStyle/>
          <a:p>
            <a:r>
              <a:rPr lang="en-US" dirty="0">
                <a:solidFill>
                  <a:srgbClr val="000000"/>
                </a:solidFill>
              </a:rPr>
              <a:t>a</a:t>
            </a:r>
            <a:r>
              <a:rPr lang="en-US" dirty="0" smtClean="0">
                <a:solidFill>
                  <a:srgbClr val="000000"/>
                </a:solidFill>
              </a:rPr>
              <a:t>ll mainstream ICT</a:t>
            </a:r>
          </a:p>
          <a:p>
            <a:r>
              <a:rPr lang="en-US" dirty="0">
                <a:solidFill>
                  <a:srgbClr val="000000"/>
                </a:solidFill>
              </a:rPr>
              <a:t>a</a:t>
            </a:r>
            <a:r>
              <a:rPr lang="en-US" dirty="0" smtClean="0">
                <a:solidFill>
                  <a:srgbClr val="000000"/>
                </a:solidFill>
              </a:rPr>
              <a:t>ssistive technology (AT)</a:t>
            </a:r>
            <a:endParaRPr lang="en-US" dirty="0">
              <a:solidFill>
                <a:srgbClr val="000000"/>
              </a:solidFill>
            </a:endParaRPr>
          </a:p>
        </p:txBody>
      </p:sp>
      <p:pic>
        <p:nvPicPr>
          <p:cNvPr id="4" name="Picture 3" descr="Words down a column: values, goal, definition, scope of application, principles, guidelines, exemplary practices, process, evaluation, support"/>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3400" y="152400"/>
            <a:ext cx="3048000" cy="6494517"/>
          </a:xfrm>
          <a:prstGeom prst="rect">
            <a:avLst/>
          </a:prstGeom>
        </p:spPr>
      </p:pic>
    </p:spTree>
    <p:extLst>
      <p:ext uri="{BB962C8B-B14F-4D97-AF65-F5344CB8AC3E}">
        <p14:creationId xmlns:p14="http://schemas.microsoft.com/office/powerpoint/2010/main" val="3990684012"/>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of accessibility features on mobile device"/>
          <p:cNvPicPr>
            <a:picLocks noChangeAspect="1"/>
          </p:cNvPicPr>
          <p:nvPr/>
        </p:nvPicPr>
        <p:blipFill rotWithShape="1">
          <a:blip r:embed="rId3" cstate="screen">
            <a:extLst>
              <a:ext uri="{28A0092B-C50C-407E-A947-70E740481C1C}">
                <a14:useLocalDpi xmlns:a14="http://schemas.microsoft.com/office/drawing/2010/main"/>
              </a:ext>
            </a:extLst>
          </a:blip>
          <a:srcRect t="-9881" r="-26700"/>
          <a:stretch/>
        </p:blipFill>
        <p:spPr>
          <a:xfrm>
            <a:off x="4876800" y="0"/>
            <a:ext cx="7814338" cy="3886200"/>
          </a:xfrm>
          <a:prstGeom prst="rect">
            <a:avLst/>
          </a:prstGeom>
        </p:spPr>
      </p:pic>
      <p:pic>
        <p:nvPicPr>
          <p:cNvPr id="4" name="Picture 3" descr="Screen shot of accessibility features on mobile device"/>
          <p:cNvPicPr>
            <a:picLocks noChangeAspect="1"/>
          </p:cNvPicPr>
          <p:nvPr/>
        </p:nvPicPr>
        <p:blipFill rotWithShape="1">
          <a:blip r:embed="rId4" cstate="screen">
            <a:extLst>
              <a:ext uri="{28A0092B-C50C-407E-A947-70E740481C1C}">
                <a14:useLocalDpi xmlns:a14="http://schemas.microsoft.com/office/drawing/2010/main"/>
              </a:ext>
            </a:extLst>
          </a:blip>
          <a:srcRect t="-8536"/>
          <a:stretch/>
        </p:blipFill>
        <p:spPr>
          <a:xfrm>
            <a:off x="-457200" y="2971800"/>
            <a:ext cx="4203699" cy="3602831"/>
          </a:xfrm>
          <a:prstGeom prst="rect">
            <a:avLst/>
          </a:prstGeom>
        </p:spPr>
      </p:pic>
      <p:sp>
        <p:nvSpPr>
          <p:cNvPr id="7170" name="Line 2" descr="decorative"/>
          <p:cNvSpPr>
            <a:spLocks noChangeShapeType="1"/>
          </p:cNvSpPr>
          <p:nvPr/>
        </p:nvSpPr>
        <p:spPr bwMode="auto">
          <a:xfrm>
            <a:off x="4876800" y="342900"/>
            <a:ext cx="3860800"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7171" name="Line 3" descr="decorative"/>
          <p:cNvSpPr>
            <a:spLocks noChangeShapeType="1"/>
          </p:cNvSpPr>
          <p:nvPr/>
        </p:nvSpPr>
        <p:spPr bwMode="auto">
          <a:xfrm>
            <a:off x="304800" y="342900"/>
            <a:ext cx="0" cy="622935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7172" name="Line 4" descr="decorative"/>
          <p:cNvSpPr>
            <a:spLocks noChangeShapeType="1"/>
          </p:cNvSpPr>
          <p:nvPr/>
        </p:nvSpPr>
        <p:spPr bwMode="auto">
          <a:xfrm>
            <a:off x="8737600" y="342900"/>
            <a:ext cx="0" cy="622935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7173" name="Line 5" descr="decorative"/>
          <p:cNvSpPr>
            <a:spLocks noChangeShapeType="1"/>
          </p:cNvSpPr>
          <p:nvPr/>
        </p:nvSpPr>
        <p:spPr bwMode="auto">
          <a:xfrm>
            <a:off x="304800" y="342900"/>
            <a:ext cx="3759200"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7174" name="Line 6" descr="decorative"/>
          <p:cNvSpPr>
            <a:spLocks noChangeShapeType="1"/>
          </p:cNvSpPr>
          <p:nvPr/>
        </p:nvSpPr>
        <p:spPr bwMode="auto">
          <a:xfrm>
            <a:off x="5029200" y="6572250"/>
            <a:ext cx="3708400"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7175" name="Line 7" descr="decorative"/>
          <p:cNvSpPr>
            <a:spLocks noChangeShapeType="1"/>
          </p:cNvSpPr>
          <p:nvPr/>
        </p:nvSpPr>
        <p:spPr bwMode="auto">
          <a:xfrm>
            <a:off x="304800" y="6572250"/>
            <a:ext cx="3581400"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pic>
        <p:nvPicPr>
          <p:cNvPr id="7176" name="Picture 8" descr="DOIT_logo_bw_transparent"/>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810000" y="6400800"/>
            <a:ext cx="1295400" cy="282575"/>
          </a:xfrm>
          <a:prstGeom prst="rect">
            <a:avLst/>
          </a:prstGeom>
          <a:noFill/>
          <a:ln w="9525">
            <a:noFill/>
            <a:miter lim="800000"/>
            <a:headEnd/>
            <a:tailEnd/>
          </a:ln>
        </p:spPr>
      </p:pic>
      <p:pic>
        <p:nvPicPr>
          <p:cNvPr id="7177" name="Picture 9" descr="DOIT_logo_bw_transparent"/>
          <p:cNvPicPr>
            <a:picLocks noChangeAspect="1" noChangeArrowheads="1"/>
          </p:cNvPicPr>
          <p:nvPr/>
        </p:nvPicPr>
        <p:blipFill>
          <a:blip r:embed="rId6" cstate="screen">
            <a:lum contrast="6000"/>
            <a:extLst>
              <a:ext uri="{28A0092B-C50C-407E-A947-70E740481C1C}">
                <a14:useLocalDpi xmlns:a14="http://schemas.microsoft.com/office/drawing/2010/main"/>
              </a:ext>
            </a:extLst>
          </a:blip>
          <a:srcRect l="9248" t="7446" r="7515" b="25540"/>
          <a:stretch>
            <a:fillRect/>
          </a:stretch>
        </p:blipFill>
        <p:spPr bwMode="auto">
          <a:xfrm>
            <a:off x="4114800" y="0"/>
            <a:ext cx="685800" cy="685800"/>
          </a:xfrm>
          <a:prstGeom prst="rect">
            <a:avLst/>
          </a:prstGeom>
          <a:noFill/>
          <a:ln w="9525">
            <a:noFill/>
            <a:miter lim="800000"/>
            <a:headEnd/>
            <a:tailEnd/>
          </a:ln>
        </p:spPr>
      </p:pic>
      <p:sp>
        <p:nvSpPr>
          <p:cNvPr id="2" name="Title 1"/>
          <p:cNvSpPr>
            <a:spLocks noGrp="1"/>
          </p:cNvSpPr>
          <p:nvPr>
            <p:ph type="title"/>
          </p:nvPr>
        </p:nvSpPr>
        <p:spPr/>
        <p:txBody>
          <a:bodyPr/>
          <a:lstStyle/>
          <a:p>
            <a:pPr algn="l"/>
            <a:r>
              <a:rPr lang="en-US" dirty="0" smtClean="0"/>
              <a:t>UD of ICT</a:t>
            </a:r>
            <a:endParaRPr lang="en-US" dirty="0"/>
          </a:p>
        </p:txBody>
      </p:sp>
      <p:sp>
        <p:nvSpPr>
          <p:cNvPr id="8" name="Content Placeholder 7"/>
          <p:cNvSpPr>
            <a:spLocks noGrp="1"/>
          </p:cNvSpPr>
          <p:nvPr>
            <p:ph sz="half" idx="1"/>
          </p:nvPr>
        </p:nvSpPr>
        <p:spPr>
          <a:xfrm>
            <a:off x="685800" y="1981200"/>
            <a:ext cx="3810000" cy="1143000"/>
          </a:xfrm>
        </p:spPr>
        <p:txBody>
          <a:bodyPr/>
          <a:lstStyle/>
          <a:p>
            <a:r>
              <a:rPr lang="en-US" dirty="0">
                <a:solidFill>
                  <a:srgbClr val="000000"/>
                </a:solidFill>
              </a:rPr>
              <a:t>b</a:t>
            </a:r>
            <a:r>
              <a:rPr lang="en-US" dirty="0" smtClean="0">
                <a:solidFill>
                  <a:srgbClr val="000000"/>
                </a:solidFill>
              </a:rPr>
              <a:t>uilds in accessibility features</a:t>
            </a:r>
            <a:endParaRPr lang="en-US" dirty="0">
              <a:solidFill>
                <a:srgbClr val="000000"/>
              </a:solidFill>
            </a:endParaRPr>
          </a:p>
        </p:txBody>
      </p:sp>
      <p:sp>
        <p:nvSpPr>
          <p:cNvPr id="9" name="Content Placeholder 8"/>
          <p:cNvSpPr>
            <a:spLocks noGrp="1"/>
          </p:cNvSpPr>
          <p:nvPr>
            <p:ph sz="half" idx="2"/>
          </p:nvPr>
        </p:nvSpPr>
        <p:spPr>
          <a:xfrm>
            <a:off x="4763477" y="4343400"/>
            <a:ext cx="3810000" cy="1600200"/>
          </a:xfrm>
        </p:spPr>
        <p:txBody>
          <a:bodyPr/>
          <a:lstStyle/>
          <a:p>
            <a:r>
              <a:rPr lang="en-US" dirty="0">
                <a:solidFill>
                  <a:srgbClr val="000000"/>
                </a:solidFill>
              </a:rPr>
              <a:t>e</a:t>
            </a:r>
            <a:r>
              <a:rPr lang="en-US" dirty="0" smtClean="0">
                <a:solidFill>
                  <a:srgbClr val="000000"/>
                </a:solidFill>
              </a:rPr>
              <a:t>nsures compatibility with assistive technology</a:t>
            </a:r>
            <a:endParaRPr lang="en-US" dirty="0">
              <a:solidFill>
                <a:srgbClr val="000000"/>
              </a:solidFill>
            </a:endParaRPr>
          </a:p>
        </p:txBody>
      </p:sp>
    </p:spTree>
    <p:extLst>
      <p:ext uri="{BB962C8B-B14F-4D97-AF65-F5344CB8AC3E}">
        <p14:creationId xmlns:p14="http://schemas.microsoft.com/office/powerpoint/2010/main" val="39407670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descr="Two heading titles: &quot;Assistive Technology:&quot; and &quot;Therefore:&quot; Content in table:&#10;Emulates the keyboard, but may not emulate the mouse ... Design web, software to operate with keyboard alone&#10;Cannot read content presented in images ... Provide alternative text&#10;Can tab from link to link ... Make links descriptive&#10;Can skip from heading to heading ... Structure with hierarchical headings&#10;Cannot accurately transcribe audio ... Caption video, transcribe audio"/>
          <p:cNvGraphicFramePr>
            <a:graphicFrameLocks noGrp="1"/>
          </p:cNvGraphicFramePr>
          <p:nvPr>
            <p:extLst>
              <p:ext uri="{D42A27DB-BD31-4B8C-83A1-F6EECF244321}">
                <p14:modId xmlns:p14="http://schemas.microsoft.com/office/powerpoint/2010/main" val="1360372267"/>
              </p:ext>
            </p:extLst>
          </p:nvPr>
        </p:nvGraphicFramePr>
        <p:xfrm>
          <a:off x="228600" y="492958"/>
          <a:ext cx="8686800" cy="5588726"/>
        </p:xfrm>
        <a:graphic>
          <a:graphicData uri="http://schemas.openxmlformats.org/drawingml/2006/table">
            <a:tbl>
              <a:tblPr firstRow="1" bandRow="1">
                <a:tableStyleId>{5C22544A-7EE6-4342-B048-85BDC9FD1C3A}</a:tableStyleId>
              </a:tblPr>
              <a:tblGrid>
                <a:gridCol w="4343400"/>
                <a:gridCol w="4343400"/>
              </a:tblGrid>
              <a:tr h="685800">
                <a:tc>
                  <a:txBody>
                    <a:bodyPr/>
                    <a:lstStyle/>
                    <a:p>
                      <a:r>
                        <a:rPr lang="en-US" sz="3200" b="0" i="0" dirty="0" smtClean="0">
                          <a:solidFill>
                            <a:schemeClr val="bg2"/>
                          </a:solidFill>
                          <a:latin typeface="+mj-lt"/>
                        </a:rPr>
                        <a:t>Assistive technology:</a:t>
                      </a:r>
                      <a:endParaRPr lang="en-US" sz="3200" b="0" i="0" dirty="0">
                        <a:solidFill>
                          <a:schemeClr val="bg2"/>
                        </a:solidFill>
                        <a:latin typeface="+mj-lt"/>
                      </a:endParaRPr>
                    </a:p>
                  </a:txBody>
                  <a:tcPr/>
                </a:tc>
                <a:tc>
                  <a:txBody>
                    <a:bodyPr/>
                    <a:lstStyle/>
                    <a:p>
                      <a:r>
                        <a:rPr lang="en-US" sz="3200" b="0" i="0" dirty="0" smtClean="0">
                          <a:solidFill>
                            <a:schemeClr val="bg2"/>
                          </a:solidFill>
                          <a:latin typeface="+mj-lt"/>
                        </a:rPr>
                        <a:t>Therefore:</a:t>
                      </a:r>
                      <a:endParaRPr lang="en-US" sz="3200" b="0" i="0" dirty="0">
                        <a:solidFill>
                          <a:schemeClr val="bg2"/>
                        </a:solidFill>
                        <a:latin typeface="+mj-lt"/>
                      </a:endParaRPr>
                    </a:p>
                  </a:txBody>
                  <a:tcPr/>
                </a:tc>
              </a:tr>
              <a:tr h="696686">
                <a:tc>
                  <a:txBody>
                    <a:bodyPr/>
                    <a:lstStyle/>
                    <a:p>
                      <a:r>
                        <a:rPr lang="en-US" sz="2800" b="0" i="0" dirty="0" smtClean="0">
                          <a:solidFill>
                            <a:schemeClr val="accent1">
                              <a:lumMod val="50000"/>
                            </a:schemeClr>
                          </a:solidFill>
                          <a:latin typeface="Helvitica"/>
                          <a:cs typeface="Helvitica"/>
                        </a:rPr>
                        <a:t>Emulates the keyboard, but may not emulate the mouse</a:t>
                      </a:r>
                      <a:endParaRPr lang="en-US" sz="2800" b="0" i="0" dirty="0">
                        <a:solidFill>
                          <a:schemeClr val="accent1">
                            <a:lumMod val="50000"/>
                          </a:schemeClr>
                        </a:solidFill>
                        <a:latin typeface="Helvitica"/>
                        <a:cs typeface="Helvitica"/>
                      </a:endParaRPr>
                    </a:p>
                  </a:txBody>
                  <a:tcPr/>
                </a:tc>
                <a:tc>
                  <a:txBody>
                    <a:bodyPr/>
                    <a:lstStyle/>
                    <a:p>
                      <a:r>
                        <a:rPr lang="en-US" sz="2800" b="0" i="0" dirty="0" smtClean="0">
                          <a:solidFill>
                            <a:schemeClr val="accent1">
                              <a:lumMod val="50000"/>
                            </a:schemeClr>
                          </a:solidFill>
                          <a:latin typeface="Helvitica"/>
                          <a:cs typeface="Helvitica"/>
                        </a:rPr>
                        <a:t>Design web, software to operate with keyboard alone</a:t>
                      </a:r>
                      <a:endParaRPr lang="en-US" sz="2800" b="0" i="0" dirty="0">
                        <a:solidFill>
                          <a:schemeClr val="accent1">
                            <a:lumMod val="50000"/>
                          </a:schemeClr>
                        </a:solidFill>
                        <a:latin typeface="Helvitica"/>
                        <a:cs typeface="Helvitica"/>
                      </a:endParaRPr>
                    </a:p>
                  </a:txBody>
                  <a:tcPr/>
                </a:tc>
              </a:tr>
              <a:tr h="696686">
                <a:tc>
                  <a:txBody>
                    <a:bodyPr/>
                    <a:lstStyle/>
                    <a:p>
                      <a:r>
                        <a:rPr lang="en-US" sz="2800" b="0" i="0" dirty="0" smtClean="0">
                          <a:solidFill>
                            <a:schemeClr val="accent1">
                              <a:lumMod val="50000"/>
                            </a:schemeClr>
                          </a:solidFill>
                          <a:latin typeface="Helvitica"/>
                          <a:cs typeface="Helvitica"/>
                        </a:rPr>
                        <a:t>Cannot read content presented in images</a:t>
                      </a:r>
                      <a:endParaRPr lang="en-US" sz="2800" b="0" i="0" dirty="0">
                        <a:solidFill>
                          <a:schemeClr val="accent1">
                            <a:lumMod val="50000"/>
                          </a:schemeClr>
                        </a:solidFill>
                        <a:latin typeface="Helvitica"/>
                        <a:cs typeface="Helvitica"/>
                      </a:endParaRPr>
                    </a:p>
                  </a:txBody>
                  <a:tcPr/>
                </a:tc>
                <a:tc>
                  <a:txBody>
                    <a:bodyPr/>
                    <a:lstStyle/>
                    <a:p>
                      <a:r>
                        <a:rPr lang="en-US" sz="2800" b="0" i="0" dirty="0" smtClean="0">
                          <a:solidFill>
                            <a:schemeClr val="accent1">
                              <a:lumMod val="50000"/>
                            </a:schemeClr>
                          </a:solidFill>
                          <a:latin typeface="Helvitica"/>
                          <a:cs typeface="Helvitica"/>
                        </a:rPr>
                        <a:t>Provide alternative text</a:t>
                      </a:r>
                      <a:endParaRPr lang="en-US" sz="2800" b="0" i="0" dirty="0">
                        <a:solidFill>
                          <a:schemeClr val="accent1">
                            <a:lumMod val="50000"/>
                          </a:schemeClr>
                        </a:solidFill>
                        <a:latin typeface="Helvitica"/>
                        <a:cs typeface="Helvitica"/>
                      </a:endParaRPr>
                    </a:p>
                  </a:txBody>
                  <a:tcPr/>
                </a:tc>
              </a:tr>
              <a:tr h="696686">
                <a:tc>
                  <a:txBody>
                    <a:bodyPr/>
                    <a:lstStyle/>
                    <a:p>
                      <a:r>
                        <a:rPr lang="en-US" sz="2800" b="0" i="0" dirty="0" smtClean="0">
                          <a:solidFill>
                            <a:schemeClr val="accent1">
                              <a:lumMod val="50000"/>
                            </a:schemeClr>
                          </a:solidFill>
                          <a:latin typeface="Helvitica"/>
                          <a:cs typeface="Helvitica"/>
                        </a:rPr>
                        <a:t>Can tab</a:t>
                      </a:r>
                      <a:r>
                        <a:rPr lang="en-US" sz="2800" b="0" i="0" baseline="0" dirty="0" smtClean="0">
                          <a:solidFill>
                            <a:schemeClr val="accent1">
                              <a:lumMod val="50000"/>
                            </a:schemeClr>
                          </a:solidFill>
                          <a:latin typeface="Helvitica"/>
                          <a:cs typeface="Helvitica"/>
                        </a:rPr>
                        <a:t> from link to link</a:t>
                      </a:r>
                      <a:endParaRPr lang="en-US" sz="2800" b="0" i="0" dirty="0">
                        <a:solidFill>
                          <a:schemeClr val="accent1">
                            <a:lumMod val="50000"/>
                          </a:schemeClr>
                        </a:solidFill>
                        <a:latin typeface="Helvitica"/>
                        <a:cs typeface="Helvitica"/>
                      </a:endParaRPr>
                    </a:p>
                  </a:txBody>
                  <a:tcPr/>
                </a:tc>
                <a:tc>
                  <a:txBody>
                    <a:bodyPr/>
                    <a:lstStyle/>
                    <a:p>
                      <a:r>
                        <a:rPr lang="en-US" sz="2800" b="0" i="0" dirty="0" smtClean="0">
                          <a:solidFill>
                            <a:schemeClr val="accent1">
                              <a:lumMod val="50000"/>
                            </a:schemeClr>
                          </a:solidFill>
                          <a:latin typeface="Helvitica"/>
                          <a:cs typeface="Helvitica"/>
                        </a:rPr>
                        <a:t>Make links descriptive</a:t>
                      </a:r>
                      <a:endParaRPr lang="en-US" sz="2800" b="0" i="0" dirty="0">
                        <a:solidFill>
                          <a:schemeClr val="accent1">
                            <a:lumMod val="50000"/>
                          </a:schemeClr>
                        </a:solidFill>
                        <a:latin typeface="Helvitica"/>
                        <a:cs typeface="Helvitica"/>
                      </a:endParaRPr>
                    </a:p>
                  </a:txBody>
                  <a:tcPr/>
                </a:tc>
              </a:tr>
              <a:tr h="696686">
                <a:tc>
                  <a:txBody>
                    <a:bodyPr/>
                    <a:lstStyle/>
                    <a:p>
                      <a:r>
                        <a:rPr lang="en-US" sz="2800" b="0" i="0" dirty="0" smtClean="0">
                          <a:solidFill>
                            <a:schemeClr val="accent1">
                              <a:lumMod val="50000"/>
                            </a:schemeClr>
                          </a:solidFill>
                          <a:latin typeface="Helvitica"/>
                          <a:cs typeface="Helvitica"/>
                        </a:rPr>
                        <a:t>Can skip from heading to heading</a:t>
                      </a:r>
                      <a:endParaRPr lang="en-US" sz="2800" b="0" i="0" dirty="0">
                        <a:solidFill>
                          <a:schemeClr val="accent1">
                            <a:lumMod val="50000"/>
                          </a:schemeClr>
                        </a:solidFill>
                        <a:latin typeface="Helvitica"/>
                        <a:cs typeface="Helvitica"/>
                      </a:endParaRPr>
                    </a:p>
                  </a:txBody>
                  <a:tcPr/>
                </a:tc>
                <a:tc>
                  <a:txBody>
                    <a:bodyPr/>
                    <a:lstStyle/>
                    <a:p>
                      <a:r>
                        <a:rPr lang="en-US" sz="2800" b="0" i="0" dirty="0" smtClean="0">
                          <a:solidFill>
                            <a:schemeClr val="accent1">
                              <a:lumMod val="50000"/>
                            </a:schemeClr>
                          </a:solidFill>
                          <a:latin typeface="Helvitica"/>
                          <a:cs typeface="Helvitica"/>
                        </a:rPr>
                        <a:t>Structure</a:t>
                      </a:r>
                      <a:r>
                        <a:rPr lang="en-US" sz="2800" b="0" i="0" baseline="0" dirty="0" smtClean="0">
                          <a:solidFill>
                            <a:schemeClr val="accent1">
                              <a:lumMod val="50000"/>
                            </a:schemeClr>
                          </a:solidFill>
                          <a:latin typeface="Helvitica"/>
                          <a:cs typeface="Helvitica"/>
                        </a:rPr>
                        <a:t> with hierarchical headings</a:t>
                      </a:r>
                      <a:endParaRPr lang="en-US" sz="2800" b="0" i="0" dirty="0">
                        <a:solidFill>
                          <a:schemeClr val="accent1">
                            <a:lumMod val="50000"/>
                          </a:schemeClr>
                        </a:solidFill>
                        <a:latin typeface="Helvitica"/>
                        <a:cs typeface="Helvitica"/>
                      </a:endParaRPr>
                    </a:p>
                  </a:txBody>
                  <a:tcPr/>
                </a:tc>
              </a:tr>
              <a:tr h="696686">
                <a:tc>
                  <a:txBody>
                    <a:bodyPr/>
                    <a:lstStyle/>
                    <a:p>
                      <a:r>
                        <a:rPr lang="en-US" sz="2800" b="0" i="0" dirty="0" smtClean="0">
                          <a:solidFill>
                            <a:schemeClr val="accent1">
                              <a:lumMod val="50000"/>
                            </a:schemeClr>
                          </a:solidFill>
                          <a:latin typeface="Helvitica"/>
                          <a:cs typeface="Helvitica"/>
                        </a:rPr>
                        <a:t>Cannot accurately</a:t>
                      </a:r>
                      <a:r>
                        <a:rPr lang="en-US" sz="2800" b="0" i="0" baseline="0" dirty="0" smtClean="0">
                          <a:solidFill>
                            <a:schemeClr val="accent1">
                              <a:lumMod val="50000"/>
                            </a:schemeClr>
                          </a:solidFill>
                          <a:latin typeface="Helvitica"/>
                          <a:cs typeface="Helvitica"/>
                        </a:rPr>
                        <a:t> transcribe audio</a:t>
                      </a:r>
                      <a:endParaRPr lang="en-US" sz="2800" b="0" i="0" dirty="0">
                        <a:solidFill>
                          <a:schemeClr val="accent1">
                            <a:lumMod val="50000"/>
                          </a:schemeClr>
                        </a:solidFill>
                        <a:latin typeface="Helvitica"/>
                        <a:cs typeface="Helvitica"/>
                      </a:endParaRPr>
                    </a:p>
                  </a:txBody>
                  <a:tcPr/>
                </a:tc>
                <a:tc>
                  <a:txBody>
                    <a:bodyPr/>
                    <a:lstStyle/>
                    <a:p>
                      <a:r>
                        <a:rPr lang="en-US" sz="2800" b="0" i="0" dirty="0" smtClean="0">
                          <a:solidFill>
                            <a:schemeClr val="accent1">
                              <a:lumMod val="50000"/>
                            </a:schemeClr>
                          </a:solidFill>
                          <a:latin typeface="Helvitica"/>
                          <a:cs typeface="Helvitica"/>
                        </a:rPr>
                        <a:t>Caption video, transcribe audio</a:t>
                      </a:r>
                      <a:endParaRPr lang="en-US" sz="2800" b="0" i="0" dirty="0">
                        <a:solidFill>
                          <a:schemeClr val="accent1">
                            <a:lumMod val="50000"/>
                          </a:schemeClr>
                        </a:solidFill>
                        <a:latin typeface="Helvitica"/>
                        <a:cs typeface="Helvitica"/>
                      </a:endParaRPr>
                    </a:p>
                  </a:txBody>
                  <a:tcPr/>
                </a:tc>
              </a:tr>
            </a:tbl>
          </a:graphicData>
        </a:graphic>
      </p:graphicFrame>
      <p:sp>
        <p:nvSpPr>
          <p:cNvPr id="2" name="Title 1" hidden="1"/>
          <p:cNvSpPr>
            <a:spLocks noGrp="1"/>
          </p:cNvSpPr>
          <p:nvPr>
            <p:ph type="title" idx="4294967295"/>
          </p:nvPr>
        </p:nvSpPr>
        <p:spPr>
          <a:xfrm>
            <a:off x="628650" y="365125"/>
            <a:ext cx="7886700" cy="1325563"/>
          </a:xfrm>
          <a:prstGeom prst="rect">
            <a:avLst/>
          </a:prstGeom>
        </p:spPr>
        <p:txBody>
          <a:bodyPr/>
          <a:lstStyle/>
          <a:p>
            <a:r>
              <a:rPr lang="en-US" dirty="0" smtClean="0"/>
              <a:t>Addressing</a:t>
            </a:r>
            <a:r>
              <a:rPr lang="en-US" baseline="0" dirty="0" smtClean="0"/>
              <a:t> the Needs of AT Users: Data Table</a:t>
            </a:r>
            <a:endParaRPr lang="en-US" dirty="0"/>
          </a:p>
        </p:txBody>
      </p:sp>
    </p:spTree>
    <p:extLst>
      <p:ext uri="{BB962C8B-B14F-4D97-AF65-F5344CB8AC3E}">
        <p14:creationId xmlns:p14="http://schemas.microsoft.com/office/powerpoint/2010/main" val="128311708"/>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609600"/>
            <a:ext cx="5638800" cy="1143000"/>
          </a:xfrm>
        </p:spPr>
        <p:txBody>
          <a:bodyPr/>
          <a:lstStyle/>
          <a:p>
            <a:r>
              <a:rPr lang="en-US" dirty="0" smtClean="0"/>
              <a:t>UD principles</a:t>
            </a:r>
            <a:endParaRPr lang="en-US" dirty="0"/>
          </a:p>
        </p:txBody>
      </p:sp>
      <p:sp>
        <p:nvSpPr>
          <p:cNvPr id="3" name="Content Placeholder 2"/>
          <p:cNvSpPr>
            <a:spLocks noGrp="1"/>
          </p:cNvSpPr>
          <p:nvPr>
            <p:ph idx="1"/>
          </p:nvPr>
        </p:nvSpPr>
        <p:spPr>
          <a:xfrm>
            <a:off x="4191000" y="1676400"/>
            <a:ext cx="4572000" cy="4114800"/>
          </a:xfrm>
        </p:spPr>
        <p:txBody>
          <a:bodyPr/>
          <a:lstStyle/>
          <a:p>
            <a:pPr>
              <a:buClr>
                <a:srgbClr val="FF0000"/>
              </a:buClr>
              <a:buFont typeface="Wingdings" charset="2"/>
              <a:buChar char=""/>
            </a:pPr>
            <a:r>
              <a:rPr lang="en-US" dirty="0" smtClean="0">
                <a:solidFill>
                  <a:srgbClr val="000000"/>
                </a:solidFill>
              </a:rPr>
              <a:t>Equitable use</a:t>
            </a:r>
          </a:p>
          <a:p>
            <a:pPr>
              <a:buClr>
                <a:srgbClr val="FF0000"/>
              </a:buClr>
              <a:buFont typeface="Wingdings" charset="2"/>
              <a:buChar char=""/>
            </a:pPr>
            <a:r>
              <a:rPr lang="en-US" dirty="0" smtClean="0">
                <a:solidFill>
                  <a:srgbClr val="000000"/>
                </a:solidFill>
              </a:rPr>
              <a:t>Flexibility in use</a:t>
            </a:r>
          </a:p>
          <a:p>
            <a:pPr>
              <a:buClr>
                <a:srgbClr val="FF0000"/>
              </a:buClr>
              <a:buFont typeface="Wingdings" charset="2"/>
              <a:buChar char=""/>
            </a:pPr>
            <a:r>
              <a:rPr lang="en-US" dirty="0" smtClean="0">
                <a:solidFill>
                  <a:srgbClr val="000000"/>
                </a:solidFill>
              </a:rPr>
              <a:t>Simple &amp; intuitive use</a:t>
            </a:r>
          </a:p>
          <a:p>
            <a:pPr>
              <a:buClr>
                <a:srgbClr val="FF0000"/>
              </a:buClr>
              <a:buFont typeface="Wingdings" charset="2"/>
              <a:buChar char=""/>
            </a:pPr>
            <a:r>
              <a:rPr lang="en-US" dirty="0" smtClean="0">
                <a:solidFill>
                  <a:srgbClr val="000000"/>
                </a:solidFill>
              </a:rPr>
              <a:t>Perceptive information</a:t>
            </a:r>
          </a:p>
          <a:p>
            <a:pPr>
              <a:buClr>
                <a:srgbClr val="FF0000"/>
              </a:buClr>
              <a:buFont typeface="Wingdings" charset="2"/>
              <a:buChar char=""/>
            </a:pPr>
            <a:r>
              <a:rPr lang="en-US" dirty="0" smtClean="0">
                <a:solidFill>
                  <a:srgbClr val="000000"/>
                </a:solidFill>
              </a:rPr>
              <a:t>Tolerance for error</a:t>
            </a:r>
          </a:p>
          <a:p>
            <a:pPr>
              <a:buClr>
                <a:srgbClr val="FF0000"/>
              </a:buClr>
              <a:buFont typeface="Wingdings" charset="2"/>
              <a:buChar char=""/>
            </a:pPr>
            <a:r>
              <a:rPr lang="en-US" dirty="0" smtClean="0">
                <a:solidFill>
                  <a:srgbClr val="000000"/>
                </a:solidFill>
              </a:rPr>
              <a:t>Low physical effort</a:t>
            </a:r>
          </a:p>
          <a:p>
            <a:pPr>
              <a:buClr>
                <a:srgbClr val="FF0000"/>
              </a:buClr>
              <a:buFont typeface="Wingdings" charset="2"/>
              <a:buChar char=""/>
            </a:pPr>
            <a:r>
              <a:rPr lang="en-US" dirty="0" smtClean="0">
                <a:solidFill>
                  <a:srgbClr val="000000"/>
                </a:solidFill>
              </a:rPr>
              <a:t>Size &amp; space for approach &amp; use</a:t>
            </a:r>
            <a:endParaRPr lang="en-US" dirty="0">
              <a:solidFill>
                <a:srgbClr val="000000"/>
              </a:solidFill>
            </a:endParaRPr>
          </a:p>
        </p:txBody>
      </p:sp>
      <p:pic>
        <p:nvPicPr>
          <p:cNvPr id="4" name="Picture 3" descr="Words down a column: values, goal, definition, scope of application, principles, guidelines, exemplary practices, process, evaluation, support"/>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3400" y="152400"/>
            <a:ext cx="3048000" cy="6494517"/>
          </a:xfrm>
          <a:prstGeom prst="rect">
            <a:avLst/>
          </a:prstGeom>
        </p:spPr>
      </p:pic>
    </p:spTree>
    <p:extLst>
      <p:ext uri="{BB962C8B-B14F-4D97-AF65-F5344CB8AC3E}">
        <p14:creationId xmlns:p14="http://schemas.microsoft.com/office/powerpoint/2010/main" val="230926014"/>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800" y="457200"/>
            <a:ext cx="4343400" cy="1143000"/>
          </a:xfrm>
        </p:spPr>
        <p:txBody>
          <a:bodyPr/>
          <a:lstStyle/>
          <a:p>
            <a:pPr algn="l"/>
            <a:r>
              <a:rPr lang="en-US" dirty="0" smtClean="0"/>
              <a:t>UD guidelines for ICT:</a:t>
            </a:r>
            <a:endParaRPr lang="en-US" dirty="0"/>
          </a:p>
        </p:txBody>
      </p:sp>
      <p:sp>
        <p:nvSpPr>
          <p:cNvPr id="3" name="Content Placeholder 2"/>
          <p:cNvSpPr>
            <a:spLocks noGrp="1"/>
          </p:cNvSpPr>
          <p:nvPr>
            <p:ph idx="1"/>
          </p:nvPr>
        </p:nvSpPr>
        <p:spPr>
          <a:xfrm>
            <a:off x="4343400" y="1981200"/>
            <a:ext cx="4114800" cy="4114800"/>
          </a:xfrm>
        </p:spPr>
        <p:txBody>
          <a:bodyPr/>
          <a:lstStyle/>
          <a:p>
            <a:r>
              <a:rPr lang="en-US" dirty="0" smtClean="0">
                <a:solidFill>
                  <a:srgbClr val="000000"/>
                </a:solidFill>
              </a:rPr>
              <a:t>WCAG 2.0</a:t>
            </a:r>
          </a:p>
          <a:p>
            <a:r>
              <a:rPr lang="en-US" dirty="0" smtClean="0">
                <a:solidFill>
                  <a:srgbClr val="000000"/>
                </a:solidFill>
              </a:rPr>
              <a:t>2015 EDUCAUSE report “IT Accessibility Risk Statements &amp; Evidence”</a:t>
            </a:r>
          </a:p>
          <a:p>
            <a:r>
              <a:rPr lang="en-US" dirty="0" smtClean="0">
                <a:solidFill>
                  <a:srgbClr val="000000"/>
                </a:solidFill>
              </a:rPr>
              <a:t>Tailor assistive technology (AT) to individual needs</a:t>
            </a:r>
            <a:endParaRPr lang="en-US" dirty="0">
              <a:solidFill>
                <a:srgbClr val="000000"/>
              </a:solidFill>
            </a:endParaRPr>
          </a:p>
        </p:txBody>
      </p:sp>
      <p:pic>
        <p:nvPicPr>
          <p:cNvPr id="4" name="Picture 3" descr="Words down a column: values, goal, definition, scope of application, principles, guidelines, exemplary practices, process, evaluation, support"/>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3400" y="152400"/>
            <a:ext cx="3048000" cy="6494517"/>
          </a:xfrm>
          <a:prstGeom prst="rect">
            <a:avLst/>
          </a:prstGeom>
        </p:spPr>
      </p:pic>
    </p:spTree>
    <p:extLst>
      <p:ext uri="{BB962C8B-B14F-4D97-AF65-F5344CB8AC3E}">
        <p14:creationId xmlns:p14="http://schemas.microsoft.com/office/powerpoint/2010/main" val="467780423"/>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low chart with items from top to bottom: Identify the applicaiotn, Define the universe, Involve consumers, Adopt guidelines/standards, plan for accommodations, train and support, Evaluate"/>
          <p:cNvPicPr>
            <a:picLocks noChangeAspect="1"/>
          </p:cNvPicPr>
          <p:nvPr/>
        </p:nvPicPr>
        <p:blipFill rotWithShape="1">
          <a:blip r:embed="rId2" cstate="screen">
            <a:extLst>
              <a:ext uri="{28A0092B-C50C-407E-A947-70E740481C1C}">
                <a14:useLocalDpi xmlns:a14="http://schemas.microsoft.com/office/drawing/2010/main"/>
              </a:ext>
            </a:extLst>
          </a:blip>
          <a:srcRect l="24316" t="15521" r="23527" b="34922"/>
          <a:stretch/>
        </p:blipFill>
        <p:spPr>
          <a:xfrm>
            <a:off x="4876800" y="1009169"/>
            <a:ext cx="4751690" cy="5842799"/>
          </a:xfrm>
          <a:prstGeom prst="rect">
            <a:avLst/>
          </a:prstGeom>
        </p:spPr>
      </p:pic>
      <p:pic>
        <p:nvPicPr>
          <p:cNvPr id="7" name="Picture 6" descr="Red arrow pointing down next to the list for Process"/>
          <p:cNvPicPr>
            <a:picLocks noChangeAspect="1"/>
          </p:cNvPicPr>
          <p:nvPr/>
        </p:nvPicPr>
        <p:blipFill>
          <a:blip r:embed="rId3"/>
          <a:stretch>
            <a:fillRect/>
          </a:stretch>
        </p:blipFill>
        <p:spPr>
          <a:xfrm rot="5400000">
            <a:off x="1400940" y="2790059"/>
            <a:ext cx="6342117" cy="1371600"/>
          </a:xfrm>
          <a:prstGeom prst="rect">
            <a:avLst/>
          </a:prstGeom>
        </p:spPr>
      </p:pic>
      <p:pic>
        <p:nvPicPr>
          <p:cNvPr id="8" name="Picture 7" descr="Words down a column: values, goal, definition, scope of application, principles, guidelines, exemplary practices, process, evaluation, support"/>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3400" y="152400"/>
            <a:ext cx="3048000" cy="6494517"/>
          </a:xfrm>
          <a:prstGeom prst="rect">
            <a:avLst/>
          </a:prstGeom>
        </p:spPr>
      </p:pic>
      <p:sp>
        <p:nvSpPr>
          <p:cNvPr id="2" name="Title 1"/>
          <p:cNvSpPr>
            <a:spLocks noGrp="1"/>
          </p:cNvSpPr>
          <p:nvPr>
            <p:ph type="title"/>
          </p:nvPr>
        </p:nvSpPr>
        <p:spPr>
          <a:xfrm>
            <a:off x="4953000" y="381000"/>
            <a:ext cx="3886200" cy="1143000"/>
          </a:xfrm>
        </p:spPr>
        <p:txBody>
          <a:bodyPr/>
          <a:lstStyle/>
          <a:p>
            <a:r>
              <a:rPr lang="en-US" dirty="0" smtClean="0"/>
              <a:t>UD process:</a:t>
            </a:r>
            <a:endParaRPr lang="en-US" dirty="0"/>
          </a:p>
        </p:txBody>
      </p:sp>
    </p:spTree>
    <p:extLst>
      <p:ext uri="{BB962C8B-B14F-4D97-AF65-F5344CB8AC3E}">
        <p14:creationId xmlns:p14="http://schemas.microsoft.com/office/powerpoint/2010/main" val="10819417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0" y="304800"/>
            <a:ext cx="4800600" cy="1143000"/>
          </a:xfrm>
        </p:spPr>
        <p:txBody>
          <a:bodyPr/>
          <a:lstStyle/>
          <a:p>
            <a:r>
              <a:rPr lang="en-US" dirty="0" smtClean="0"/>
              <a:t>Exemplary practices</a:t>
            </a:r>
            <a:endParaRPr lang="en-US" dirty="0"/>
          </a:p>
        </p:txBody>
      </p:sp>
      <p:sp>
        <p:nvSpPr>
          <p:cNvPr id="3" name="Content Placeholder 2"/>
          <p:cNvSpPr>
            <a:spLocks noGrp="1"/>
          </p:cNvSpPr>
          <p:nvPr>
            <p:ph idx="1"/>
          </p:nvPr>
        </p:nvSpPr>
        <p:spPr>
          <a:xfrm>
            <a:off x="3886200" y="1219200"/>
            <a:ext cx="4953000" cy="5181600"/>
          </a:xfrm>
        </p:spPr>
        <p:txBody>
          <a:bodyPr/>
          <a:lstStyle/>
          <a:p>
            <a:r>
              <a:rPr lang="en-US" sz="2400" dirty="0" smtClean="0">
                <a:solidFill>
                  <a:srgbClr val="000000"/>
                </a:solidFill>
              </a:rPr>
              <a:t>Promote accessibility within context of UD, social justice/civil rights &amp; inclusive campus culture</a:t>
            </a:r>
          </a:p>
          <a:p>
            <a:r>
              <a:rPr lang="en-US" sz="2400" dirty="0" smtClean="0">
                <a:solidFill>
                  <a:srgbClr val="000000"/>
                </a:solidFill>
              </a:rPr>
              <a:t>Build on current policies &amp; procedures</a:t>
            </a:r>
          </a:p>
          <a:p>
            <a:r>
              <a:rPr lang="en-US" sz="2400" dirty="0" smtClean="0">
                <a:solidFill>
                  <a:srgbClr val="000000"/>
                </a:solidFill>
              </a:rPr>
              <a:t>Undertake efforts that are</a:t>
            </a:r>
          </a:p>
          <a:p>
            <a:pPr lvl="1">
              <a:buFont typeface="Courier New"/>
              <a:buChar char="o"/>
            </a:pPr>
            <a:r>
              <a:rPr lang="en-US" sz="2400" dirty="0" smtClean="0">
                <a:solidFill>
                  <a:srgbClr val="000000"/>
                </a:solidFill>
              </a:rPr>
              <a:t>Both reactive &amp; proactive;</a:t>
            </a:r>
          </a:p>
          <a:p>
            <a:pPr lvl="1">
              <a:buFont typeface="Courier New"/>
              <a:buChar char="o"/>
            </a:pPr>
            <a:r>
              <a:rPr lang="en-US" sz="2400" dirty="0" smtClean="0">
                <a:solidFill>
                  <a:srgbClr val="000000"/>
                </a:solidFill>
              </a:rPr>
              <a:t>Both top-down &amp; bottom-up</a:t>
            </a:r>
          </a:p>
          <a:p>
            <a:pPr>
              <a:buFont typeface="Arial"/>
              <a:buChar char="•"/>
            </a:pPr>
            <a:r>
              <a:rPr lang="en-US" sz="2400" dirty="0" smtClean="0">
                <a:solidFill>
                  <a:srgbClr val="000000"/>
                </a:solidFill>
              </a:rPr>
              <a:t>Charge a campus-wide IT Accessibility Task Force &amp; enlist IT Accessibility Liaisons</a:t>
            </a:r>
          </a:p>
          <a:p>
            <a:pPr>
              <a:buFont typeface="Arial"/>
              <a:buChar char="•"/>
            </a:pPr>
            <a:r>
              <a:rPr lang="en-US" sz="2400" dirty="0" smtClean="0">
                <a:solidFill>
                  <a:srgbClr val="000000"/>
                </a:solidFill>
              </a:rPr>
              <a:t>Develop IT accessibility policy, guidelines, checklist, procedures</a:t>
            </a:r>
            <a:endParaRPr lang="en-US" sz="2400" dirty="0">
              <a:solidFill>
                <a:srgbClr val="000000"/>
              </a:solidFill>
            </a:endParaRPr>
          </a:p>
        </p:txBody>
      </p:sp>
      <p:pic>
        <p:nvPicPr>
          <p:cNvPr id="4" name="Picture 3" descr="Words down a column: values, goal, definition, scope of application, principles, guidelines, exemplary practices, process, evaluation, support"/>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3400" y="152400"/>
            <a:ext cx="3048000" cy="6494517"/>
          </a:xfrm>
          <a:prstGeom prst="rect">
            <a:avLst/>
          </a:prstGeom>
        </p:spPr>
      </p:pic>
    </p:spTree>
    <p:extLst>
      <p:ext uri="{BB962C8B-B14F-4D97-AF65-F5344CB8AC3E}">
        <p14:creationId xmlns:p14="http://schemas.microsoft.com/office/powerpoint/2010/main" val="3258786287"/>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609600"/>
            <a:ext cx="5486400" cy="1143000"/>
          </a:xfrm>
        </p:spPr>
        <p:txBody>
          <a:bodyPr/>
          <a:lstStyle/>
          <a:p>
            <a:r>
              <a:rPr lang="en-US" dirty="0" smtClean="0"/>
              <a:t>Evaluation</a:t>
            </a:r>
            <a:endParaRPr lang="en-US" dirty="0"/>
          </a:p>
        </p:txBody>
      </p:sp>
      <p:sp>
        <p:nvSpPr>
          <p:cNvPr id="3" name="Content Placeholder 2"/>
          <p:cNvSpPr>
            <a:spLocks noGrp="1"/>
          </p:cNvSpPr>
          <p:nvPr>
            <p:ph idx="1"/>
          </p:nvPr>
        </p:nvSpPr>
        <p:spPr>
          <a:xfrm>
            <a:off x="4419600" y="1981200"/>
            <a:ext cx="4038600" cy="4114800"/>
          </a:xfrm>
        </p:spPr>
        <p:txBody>
          <a:bodyPr/>
          <a:lstStyle/>
          <a:p>
            <a:r>
              <a:rPr lang="en-US" dirty="0" smtClean="0">
                <a:solidFill>
                  <a:srgbClr val="000000"/>
                </a:solidFill>
              </a:rPr>
              <a:t>Determine how to measure progress toward improved ICT access &amp; use</a:t>
            </a:r>
          </a:p>
          <a:p>
            <a:r>
              <a:rPr lang="en-US" dirty="0" smtClean="0">
                <a:solidFill>
                  <a:srgbClr val="000000"/>
                </a:solidFill>
              </a:rPr>
              <a:t>Conduct annual reports</a:t>
            </a:r>
            <a:endParaRPr lang="en-US" dirty="0">
              <a:solidFill>
                <a:srgbClr val="000000"/>
              </a:solidFill>
            </a:endParaRPr>
          </a:p>
        </p:txBody>
      </p:sp>
      <p:pic>
        <p:nvPicPr>
          <p:cNvPr id="5" name="Picture 4" descr="Words down a column: values, goal, definition, scope of application, principles, guidelines, exemplary practices, process, evaluation, support"/>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3400" y="152400"/>
            <a:ext cx="3048000" cy="6494517"/>
          </a:xfrm>
          <a:prstGeom prst="rect">
            <a:avLst/>
          </a:prstGeom>
        </p:spPr>
      </p:pic>
    </p:spTree>
    <p:extLst>
      <p:ext uri="{BB962C8B-B14F-4D97-AF65-F5344CB8AC3E}">
        <p14:creationId xmlns:p14="http://schemas.microsoft.com/office/powerpoint/2010/main" val="305719652"/>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609600"/>
            <a:ext cx="6400800" cy="1143000"/>
          </a:xfrm>
        </p:spPr>
        <p:txBody>
          <a:bodyPr/>
          <a:lstStyle/>
          <a:p>
            <a:r>
              <a:rPr lang="en-US" dirty="0" smtClean="0"/>
              <a:t>Support</a:t>
            </a:r>
            <a:endParaRPr lang="en-US" dirty="0"/>
          </a:p>
        </p:txBody>
      </p:sp>
      <p:sp>
        <p:nvSpPr>
          <p:cNvPr id="3" name="Content Placeholder 2"/>
          <p:cNvSpPr>
            <a:spLocks noGrp="1"/>
          </p:cNvSpPr>
          <p:nvPr>
            <p:ph idx="1"/>
          </p:nvPr>
        </p:nvSpPr>
        <p:spPr>
          <a:xfrm>
            <a:off x="4267200" y="1752600"/>
            <a:ext cx="4191000" cy="4114800"/>
          </a:xfrm>
        </p:spPr>
        <p:txBody>
          <a:bodyPr/>
          <a:lstStyle/>
          <a:p>
            <a:r>
              <a:rPr lang="en-US" sz="2800" dirty="0" smtClean="0">
                <a:solidFill>
                  <a:srgbClr val="000000"/>
                </a:solidFill>
              </a:rPr>
              <a:t>Offer training, consultation</a:t>
            </a:r>
          </a:p>
          <a:p>
            <a:r>
              <a:rPr lang="en-US" sz="2800" dirty="0" smtClean="0">
                <a:solidFill>
                  <a:srgbClr val="000000"/>
                </a:solidFill>
              </a:rPr>
              <a:t>Support user groups</a:t>
            </a:r>
          </a:p>
          <a:p>
            <a:r>
              <a:rPr lang="en-US" sz="2800" dirty="0" smtClean="0">
                <a:solidFill>
                  <a:srgbClr val="000000"/>
                </a:solidFill>
              </a:rPr>
              <a:t>Proactively test websites, PDFs &amp; help remediate</a:t>
            </a:r>
          </a:p>
          <a:p>
            <a:r>
              <a:rPr lang="en-US" sz="2800" dirty="0" smtClean="0">
                <a:solidFill>
                  <a:srgbClr val="000000"/>
                </a:solidFill>
              </a:rPr>
              <a:t>Offer incentives (free video captioning &amp; PDF remediation pilots; Lynda courses)</a:t>
            </a:r>
            <a:endParaRPr lang="en-US" sz="2800" dirty="0">
              <a:solidFill>
                <a:srgbClr val="000000"/>
              </a:solidFill>
            </a:endParaRPr>
          </a:p>
        </p:txBody>
      </p:sp>
      <p:pic>
        <p:nvPicPr>
          <p:cNvPr id="5" name="Picture 4" descr="Words down a column: values, goal, definition, scope of application, principles, guidelines, exemplary practices, process, evaluation, support"/>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3400" y="152400"/>
            <a:ext cx="3048000" cy="6494517"/>
          </a:xfrm>
          <a:prstGeom prst="rect">
            <a:avLst/>
          </a:prstGeom>
        </p:spPr>
      </p:pic>
    </p:spTree>
    <p:extLst>
      <p:ext uri="{BB962C8B-B14F-4D97-AF65-F5344CB8AC3E}">
        <p14:creationId xmlns:p14="http://schemas.microsoft.com/office/powerpoint/2010/main" val="3461976733"/>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pPr algn="l"/>
            <a:r>
              <a:rPr lang="en-US" dirty="0" smtClean="0"/>
              <a:t>Research on UD</a:t>
            </a:r>
            <a:endParaRPr lang="en-US" dirty="0"/>
          </a:p>
        </p:txBody>
      </p:sp>
      <p:sp>
        <p:nvSpPr>
          <p:cNvPr id="3" name="Content Placeholder 2"/>
          <p:cNvSpPr>
            <a:spLocks noGrp="1"/>
          </p:cNvSpPr>
          <p:nvPr>
            <p:ph idx="1"/>
          </p:nvPr>
        </p:nvSpPr>
        <p:spPr>
          <a:xfrm>
            <a:off x="685800" y="1447800"/>
            <a:ext cx="7772400" cy="4648200"/>
          </a:xfrm>
        </p:spPr>
        <p:txBody>
          <a:bodyPr/>
          <a:lstStyle/>
          <a:p>
            <a:r>
              <a:rPr lang="en-US" sz="2400" dirty="0" smtClean="0">
                <a:solidFill>
                  <a:srgbClr val="000000"/>
                </a:solidFill>
              </a:rPr>
              <a:t>UD of ICT: Usability testing design approach</a:t>
            </a:r>
          </a:p>
          <a:p>
            <a:r>
              <a:rPr lang="en-US" sz="2400" dirty="0" smtClean="0">
                <a:solidFill>
                  <a:srgbClr val="000000"/>
                </a:solidFill>
              </a:rPr>
              <a:t>CAST, UDL: Builds on education research, but most applied at elementary level &amp; in language arts, &amp; innovations not tested with students with wide variety of characteristics</a:t>
            </a:r>
          </a:p>
          <a:p>
            <a:r>
              <a:rPr lang="en-US" sz="2400" dirty="0" smtClean="0">
                <a:solidFill>
                  <a:srgbClr val="000000"/>
                </a:solidFill>
              </a:rPr>
              <a:t>Of 19 studies in UDI research review in UDHE book, 3 used experimental or quasi-experimental design &amp; most looked at average success/satisfaction of students overall </a:t>
            </a:r>
          </a:p>
          <a:p>
            <a:r>
              <a:rPr lang="en-US" sz="2400" dirty="0" smtClean="0">
                <a:solidFill>
                  <a:srgbClr val="000000"/>
                </a:solidFill>
              </a:rPr>
              <a:t>DO-IT 2x2 quasi-experimental design showed that post-secondary students with disabilities in classes with UDI-trained instructor received grades closer to those of students without disabilities</a:t>
            </a:r>
            <a:endParaRPr lang="en-US" sz="2400" dirty="0">
              <a:solidFill>
                <a:srgbClr val="000000"/>
              </a:solidFill>
            </a:endParaRPr>
          </a:p>
        </p:txBody>
      </p:sp>
    </p:spTree>
    <p:extLst>
      <p:ext uri="{BB962C8B-B14F-4D97-AF65-F5344CB8AC3E}">
        <p14:creationId xmlns:p14="http://schemas.microsoft.com/office/powerpoint/2010/main" val="140517880"/>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7622" y="457200"/>
            <a:ext cx="7319577" cy="1143000"/>
          </a:xfrm>
        </p:spPr>
        <p:txBody>
          <a:bodyPr/>
          <a:lstStyle/>
          <a:p>
            <a:pPr algn="l"/>
            <a:r>
              <a:rPr lang="en-US" sz="3600" dirty="0" smtClean="0"/>
              <a:t>What ICT design should be addressed with UD; what should be addressed with AT &amp; other accommodations?</a:t>
            </a:r>
            <a:endParaRPr lang="en-US" sz="3600" dirty="0"/>
          </a:p>
        </p:txBody>
      </p:sp>
      <p:graphicFrame>
        <p:nvGraphicFramePr>
          <p:cNvPr id="4" name="Diagram 3" descr="Universal Design of ICT plus Assistive Technology and other accommodations equals ICT that supports student success."/>
          <p:cNvGraphicFramePr/>
          <p:nvPr>
            <p:extLst>
              <p:ext uri="{D42A27DB-BD31-4B8C-83A1-F6EECF244321}">
                <p14:modId xmlns:p14="http://schemas.microsoft.com/office/powerpoint/2010/main" val="1100656686"/>
              </p:ext>
            </p:extLst>
          </p:nvPr>
        </p:nvGraphicFramePr>
        <p:xfrm>
          <a:off x="757623" y="1632474"/>
          <a:ext cx="7391400" cy="42196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descr="Red arrow pointing down next to the list for Process"/>
          <p:cNvPicPr>
            <a:picLocks noChangeAspect="1"/>
          </p:cNvPicPr>
          <p:nvPr/>
        </p:nvPicPr>
        <p:blipFill>
          <a:blip r:embed="rId7"/>
          <a:stretch>
            <a:fillRect/>
          </a:stretch>
        </p:blipFill>
        <p:spPr>
          <a:xfrm rot="16200000" flipV="1">
            <a:off x="2205254" y="5948146"/>
            <a:ext cx="1761690" cy="380998"/>
          </a:xfrm>
          <a:prstGeom prst="rect">
            <a:avLst/>
          </a:prstGeom>
        </p:spPr>
      </p:pic>
    </p:spTree>
    <p:extLst>
      <p:ext uri="{BB962C8B-B14F-4D97-AF65-F5344CB8AC3E}">
        <p14:creationId xmlns:p14="http://schemas.microsoft.com/office/powerpoint/2010/main" val="4209901724"/>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381000"/>
            <a:ext cx="7772400" cy="1143000"/>
          </a:xfrm>
        </p:spPr>
        <p:txBody>
          <a:bodyPr/>
          <a:lstStyle/>
          <a:p>
            <a:pPr algn="l"/>
            <a:r>
              <a:rPr lang="en-US" sz="3600" dirty="0" smtClean="0"/>
              <a:t>Anthony</a:t>
            </a:r>
            <a:br>
              <a:rPr lang="en-US" sz="3600" dirty="0" smtClean="0"/>
            </a:br>
            <a:r>
              <a:rPr lang="en-US" sz="3600" dirty="0" smtClean="0"/>
              <a:t>AT Specialist</a:t>
            </a:r>
            <a:br>
              <a:rPr lang="en-US" sz="3600" dirty="0" smtClean="0"/>
            </a:br>
            <a:r>
              <a:rPr lang="en-US" sz="3600" dirty="0" err="1" smtClean="0"/>
              <a:t>Prentke</a:t>
            </a:r>
            <a:r>
              <a:rPr lang="en-US" sz="3600" dirty="0" smtClean="0"/>
              <a:t> </a:t>
            </a:r>
            <a:r>
              <a:rPr lang="en-US" sz="3600" dirty="0" err="1" smtClean="0"/>
              <a:t>Romich</a:t>
            </a:r>
            <a:r>
              <a:rPr lang="en-US" sz="3600" dirty="0" smtClean="0"/>
              <a:t> Co.</a:t>
            </a:r>
            <a:endParaRPr lang="en-US" sz="3600" dirty="0"/>
          </a:p>
        </p:txBody>
      </p:sp>
      <p:sp>
        <p:nvSpPr>
          <p:cNvPr id="5" name="Content Placeholder 4"/>
          <p:cNvSpPr>
            <a:spLocks noGrp="1"/>
          </p:cNvSpPr>
          <p:nvPr>
            <p:ph idx="1"/>
          </p:nvPr>
        </p:nvSpPr>
        <p:spPr>
          <a:xfrm>
            <a:off x="609600" y="2209800"/>
            <a:ext cx="4343400" cy="4114800"/>
          </a:xfrm>
        </p:spPr>
        <p:txBody>
          <a:bodyPr/>
          <a:lstStyle/>
          <a:p>
            <a:r>
              <a:rPr lang="en-US" dirty="0">
                <a:solidFill>
                  <a:srgbClr val="000000"/>
                </a:solidFill>
              </a:rPr>
              <a:t>g</a:t>
            </a:r>
            <a:r>
              <a:rPr lang="en-US" dirty="0" smtClean="0">
                <a:solidFill>
                  <a:srgbClr val="000000"/>
                </a:solidFill>
              </a:rPr>
              <a:t>rammar/spell checkers</a:t>
            </a:r>
          </a:p>
          <a:p>
            <a:r>
              <a:rPr lang="en-US" dirty="0">
                <a:solidFill>
                  <a:srgbClr val="000000"/>
                </a:solidFill>
              </a:rPr>
              <a:t>s</a:t>
            </a:r>
            <a:r>
              <a:rPr lang="en-US" dirty="0" smtClean="0">
                <a:solidFill>
                  <a:srgbClr val="000000"/>
                </a:solidFill>
              </a:rPr>
              <a:t>ynthesized voice on communication device</a:t>
            </a:r>
          </a:p>
          <a:p>
            <a:r>
              <a:rPr lang="en-US" dirty="0">
                <a:solidFill>
                  <a:srgbClr val="000000"/>
                </a:solidFill>
              </a:rPr>
              <a:t>t</a:t>
            </a:r>
            <a:r>
              <a:rPr lang="en-US" dirty="0" smtClean="0">
                <a:solidFill>
                  <a:srgbClr val="000000"/>
                </a:solidFill>
              </a:rPr>
              <a:t>ouch screen</a:t>
            </a:r>
          </a:p>
          <a:p>
            <a:r>
              <a:rPr lang="en-US" dirty="0">
                <a:solidFill>
                  <a:srgbClr val="000000"/>
                </a:solidFill>
              </a:rPr>
              <a:t>c</a:t>
            </a:r>
            <a:r>
              <a:rPr lang="en-US" dirty="0" smtClean="0">
                <a:solidFill>
                  <a:srgbClr val="000000"/>
                </a:solidFill>
              </a:rPr>
              <a:t>omputer-based environmental control, phone access</a:t>
            </a:r>
            <a:endParaRPr lang="en-US" dirty="0">
              <a:solidFill>
                <a:srgbClr val="000000"/>
              </a:solidFill>
            </a:endParaRPr>
          </a:p>
        </p:txBody>
      </p:sp>
      <p:sp>
        <p:nvSpPr>
          <p:cNvPr id="12" name="Slide Number Placeholder 3"/>
          <p:cNvSpPr>
            <a:spLocks noGrp="1"/>
          </p:cNvSpPr>
          <p:nvPr>
            <p:ph type="sldNum" sz="quarter" idx="12"/>
          </p:nvPr>
        </p:nvSpPr>
        <p:spPr/>
        <p:txBody>
          <a:bodyPr/>
          <a:lstStyle/>
          <a:p>
            <a:pPr>
              <a:defRPr/>
            </a:pPr>
            <a:fld id="{D5F57BB8-01A0-1E4D-8FCC-EABFB508F1AB}" type="slidenum">
              <a:rPr lang="en-US"/>
              <a:pPr>
                <a:defRPr/>
              </a:pPr>
              <a:t>30</a:t>
            </a:fld>
            <a:endParaRPr lang="en-US" dirty="0"/>
          </a:p>
        </p:txBody>
      </p:sp>
      <p:pic>
        <p:nvPicPr>
          <p:cNvPr id="6" name="Picture 5" descr="Picture of Anthony with a touch screen communication device attached to his wheelchai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029200" y="0"/>
            <a:ext cx="4294714" cy="6858000"/>
          </a:xfrm>
          <a:prstGeom prst="rect">
            <a:avLst/>
          </a:prstGeom>
        </p:spPr>
      </p:pic>
    </p:spTree>
    <p:extLst>
      <p:ext uri="{BB962C8B-B14F-4D97-AF65-F5344CB8AC3E}">
        <p14:creationId xmlns:p14="http://schemas.microsoft.com/office/powerpoint/2010/main" val="37696856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a:xfrm>
            <a:off x="533400" y="304800"/>
            <a:ext cx="7848600" cy="838200"/>
          </a:xfrm>
        </p:spPr>
        <p:txBody>
          <a:bodyPr/>
          <a:lstStyle/>
          <a:p>
            <a:pPr algn="l"/>
            <a:r>
              <a:rPr lang="en-US" altLang="ja-JP" sz="4000" dirty="0" smtClean="0">
                <a:solidFill>
                  <a:srgbClr val="000090"/>
                </a:solidFill>
              </a:rPr>
              <a:t>Anthony:</a:t>
            </a:r>
            <a:endParaRPr lang="en-US" altLang="ja-JP" sz="4000" dirty="0">
              <a:solidFill>
                <a:srgbClr val="000090"/>
              </a:solidFill>
            </a:endParaRPr>
          </a:p>
        </p:txBody>
      </p:sp>
      <p:pic>
        <p:nvPicPr>
          <p:cNvPr id="4" name="Picture 3" descr="Anthony with his touch screen communication device attached to his wheelchai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67400" y="0"/>
            <a:ext cx="4294714" cy="6858000"/>
          </a:xfrm>
          <a:prstGeom prst="rect">
            <a:avLst/>
          </a:prstGeom>
        </p:spPr>
      </p:pic>
      <p:sp>
        <p:nvSpPr>
          <p:cNvPr id="91138" name="Content Placeholder 2"/>
          <p:cNvSpPr>
            <a:spLocks noGrp="1"/>
          </p:cNvSpPr>
          <p:nvPr>
            <p:ph sz="half" idx="1"/>
          </p:nvPr>
        </p:nvSpPr>
        <p:spPr>
          <a:xfrm>
            <a:off x="0" y="1295400"/>
            <a:ext cx="5791200" cy="4800600"/>
          </a:xfrm>
        </p:spPr>
        <p:txBody>
          <a:bodyPr/>
          <a:lstStyle/>
          <a:p>
            <a:pPr marL="565150" lvl="4" indent="-336550" eaLnBrk="1" hangingPunct="1">
              <a:buFont typeface="Arial"/>
              <a:buChar char="•"/>
            </a:pPr>
            <a:r>
              <a:rPr lang="en-US" altLang="ja-JP" sz="3200" dirty="0" smtClean="0">
                <a:solidFill>
                  <a:schemeClr val="accent4">
                    <a:lumMod val="10000"/>
                  </a:schemeClr>
                </a:solidFill>
                <a:latin typeface="Arial"/>
                <a:cs typeface="Arial"/>
              </a:rPr>
              <a:t>“</a:t>
            </a:r>
            <a:r>
              <a:rPr lang="en-US" sz="3200" dirty="0" smtClean="0">
                <a:solidFill>
                  <a:schemeClr val="accent4">
                    <a:lumMod val="10000"/>
                  </a:schemeClr>
                </a:solidFill>
                <a:latin typeface="Arial"/>
                <a:cs typeface="Arial"/>
              </a:rPr>
              <a:t>…assistive </a:t>
            </a:r>
            <a:r>
              <a:rPr lang="en-US" sz="3200" dirty="0">
                <a:solidFill>
                  <a:schemeClr val="accent4">
                    <a:lumMod val="10000"/>
                  </a:schemeClr>
                </a:solidFill>
                <a:latin typeface="Arial"/>
                <a:cs typeface="Arial"/>
              </a:rPr>
              <a:t>&amp; mainstream technology companies need to work together in order for people with disabilities to get </a:t>
            </a:r>
            <a:r>
              <a:rPr lang="en-US" sz="3200" dirty="0" smtClean="0">
                <a:solidFill>
                  <a:schemeClr val="accent4">
                    <a:lumMod val="10000"/>
                  </a:schemeClr>
                </a:solidFill>
                <a:latin typeface="Arial"/>
                <a:cs typeface="Arial"/>
              </a:rPr>
              <a:t>better </a:t>
            </a:r>
            <a:r>
              <a:rPr lang="en-US" sz="3200" dirty="0">
                <a:solidFill>
                  <a:schemeClr val="accent4">
                    <a:lumMod val="10000"/>
                  </a:schemeClr>
                </a:solidFill>
                <a:latin typeface="Arial"/>
                <a:cs typeface="Arial"/>
              </a:rPr>
              <a:t>results with their </a:t>
            </a:r>
            <a:r>
              <a:rPr lang="en-US" sz="3200" dirty="0" smtClean="0">
                <a:solidFill>
                  <a:schemeClr val="accent4">
                    <a:lumMod val="10000"/>
                  </a:schemeClr>
                </a:solidFill>
                <a:latin typeface="Arial"/>
                <a:cs typeface="Arial"/>
              </a:rPr>
              <a:t>products</a:t>
            </a:r>
            <a:r>
              <a:rPr lang="en-US" sz="3200" dirty="0">
                <a:solidFill>
                  <a:schemeClr val="accent4">
                    <a:lumMod val="10000"/>
                  </a:schemeClr>
                </a:solidFill>
                <a:latin typeface="Arial"/>
                <a:cs typeface="Arial"/>
              </a:rPr>
              <a:t>.</a:t>
            </a:r>
            <a:r>
              <a:rPr lang="en-US" sz="3200" dirty="0" smtClean="0">
                <a:solidFill>
                  <a:schemeClr val="accent4">
                    <a:lumMod val="10000"/>
                  </a:schemeClr>
                </a:solidFill>
                <a:latin typeface="Arial"/>
                <a:cs typeface="Arial"/>
              </a:rPr>
              <a:t>“</a:t>
            </a:r>
          </a:p>
          <a:p>
            <a:pPr marL="565150" lvl="4" indent="-336550" eaLnBrk="1" hangingPunct="1">
              <a:buFont typeface="Arial"/>
              <a:buChar char="•"/>
            </a:pPr>
            <a:r>
              <a:rPr lang="en-US" sz="3200" dirty="0">
                <a:solidFill>
                  <a:schemeClr val="accent4">
                    <a:lumMod val="10000"/>
                  </a:schemeClr>
                </a:solidFill>
                <a:latin typeface="Arial"/>
                <a:cs typeface="Arial"/>
              </a:rPr>
              <a:t>“…we need to continue </a:t>
            </a:r>
            <a:r>
              <a:rPr lang="en-US" sz="3200" dirty="0" smtClean="0">
                <a:solidFill>
                  <a:schemeClr val="accent4">
                    <a:lumMod val="10000"/>
                  </a:schemeClr>
                </a:solidFill>
                <a:latin typeface="Arial"/>
                <a:cs typeface="Arial"/>
              </a:rPr>
              <a:t/>
            </a:r>
            <a:br>
              <a:rPr lang="en-US" sz="3200" dirty="0" smtClean="0">
                <a:solidFill>
                  <a:schemeClr val="accent4">
                    <a:lumMod val="10000"/>
                  </a:schemeClr>
                </a:solidFill>
                <a:latin typeface="Arial"/>
                <a:cs typeface="Arial"/>
              </a:rPr>
            </a:br>
            <a:r>
              <a:rPr lang="en-US" sz="3200" dirty="0" smtClean="0">
                <a:solidFill>
                  <a:schemeClr val="accent4">
                    <a:lumMod val="10000"/>
                  </a:schemeClr>
                </a:solidFill>
                <a:latin typeface="Arial"/>
                <a:cs typeface="Arial"/>
              </a:rPr>
              <a:t>to </a:t>
            </a:r>
            <a:r>
              <a:rPr lang="en-US" sz="3200" dirty="0">
                <a:solidFill>
                  <a:schemeClr val="accent4">
                    <a:lumMod val="10000"/>
                  </a:schemeClr>
                </a:solidFill>
                <a:latin typeface="Arial"/>
                <a:cs typeface="Arial"/>
              </a:rPr>
              <a:t>prepare future </a:t>
            </a:r>
            <a:r>
              <a:rPr lang="en-US" sz="3200" dirty="0" smtClean="0">
                <a:solidFill>
                  <a:schemeClr val="accent4">
                    <a:lumMod val="10000"/>
                  </a:schemeClr>
                </a:solidFill>
                <a:latin typeface="Arial"/>
                <a:cs typeface="Arial"/>
              </a:rPr>
              <a:t/>
            </a:r>
            <a:br>
              <a:rPr lang="en-US" sz="3200" dirty="0" smtClean="0">
                <a:solidFill>
                  <a:schemeClr val="accent4">
                    <a:lumMod val="10000"/>
                  </a:schemeClr>
                </a:solidFill>
                <a:latin typeface="Arial"/>
                <a:cs typeface="Arial"/>
              </a:rPr>
            </a:br>
            <a:r>
              <a:rPr lang="en-US" sz="3200" dirty="0" smtClean="0">
                <a:solidFill>
                  <a:schemeClr val="accent4">
                    <a:lumMod val="10000"/>
                  </a:schemeClr>
                </a:solidFill>
                <a:latin typeface="Arial"/>
                <a:cs typeface="Arial"/>
              </a:rPr>
              <a:t>developers </a:t>
            </a:r>
            <a:r>
              <a:rPr lang="en-US" sz="3200" dirty="0">
                <a:solidFill>
                  <a:schemeClr val="accent4">
                    <a:lumMod val="10000"/>
                  </a:schemeClr>
                </a:solidFill>
                <a:latin typeface="Arial"/>
                <a:cs typeface="Arial"/>
              </a:rPr>
              <a:t>on </a:t>
            </a:r>
            <a:r>
              <a:rPr lang="en-US" sz="3200" dirty="0" smtClean="0">
                <a:solidFill>
                  <a:schemeClr val="accent4">
                    <a:lumMod val="10000"/>
                  </a:schemeClr>
                </a:solidFill>
                <a:latin typeface="Arial"/>
                <a:cs typeface="Arial"/>
              </a:rPr>
              <a:t/>
            </a:r>
            <a:br>
              <a:rPr lang="en-US" sz="3200" dirty="0" smtClean="0">
                <a:solidFill>
                  <a:schemeClr val="accent4">
                    <a:lumMod val="10000"/>
                  </a:schemeClr>
                </a:solidFill>
                <a:latin typeface="Arial"/>
                <a:cs typeface="Arial"/>
              </a:rPr>
            </a:br>
            <a:r>
              <a:rPr lang="en-US" sz="3200" dirty="0" smtClean="0">
                <a:solidFill>
                  <a:schemeClr val="accent4">
                    <a:lumMod val="10000"/>
                  </a:schemeClr>
                </a:solidFill>
                <a:latin typeface="Arial"/>
                <a:cs typeface="Arial"/>
              </a:rPr>
              <a:t>accessibility </a:t>
            </a:r>
            <a:r>
              <a:rPr lang="en-US" sz="3200" dirty="0">
                <a:solidFill>
                  <a:schemeClr val="accent4">
                    <a:lumMod val="10000"/>
                  </a:schemeClr>
                </a:solidFill>
                <a:latin typeface="Arial"/>
                <a:cs typeface="Arial"/>
              </a:rPr>
              <a:t>issues.” </a:t>
            </a:r>
          </a:p>
        </p:txBody>
      </p:sp>
    </p:spTree>
    <p:extLst>
      <p:ext uri="{BB962C8B-B14F-4D97-AF65-F5344CB8AC3E}">
        <p14:creationId xmlns:p14="http://schemas.microsoft.com/office/powerpoint/2010/main" val="22371033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8001000" cy="1295400"/>
          </a:xfrm>
        </p:spPr>
        <p:txBody>
          <a:bodyPr/>
          <a:lstStyle/>
          <a:p>
            <a:pPr algn="l"/>
            <a:r>
              <a:rPr lang="en-US" dirty="0" smtClean="0">
                <a:solidFill>
                  <a:srgbClr val="000090"/>
                </a:solidFill>
              </a:rPr>
              <a:t>Feedback from students RE issues: </a:t>
            </a:r>
            <a:br>
              <a:rPr lang="en-US" dirty="0" smtClean="0">
                <a:solidFill>
                  <a:srgbClr val="000090"/>
                </a:solidFill>
              </a:rPr>
            </a:br>
            <a:r>
              <a:rPr lang="en-US" dirty="0" smtClean="0">
                <a:solidFill>
                  <a:srgbClr val="000090"/>
                </a:solidFill>
              </a:rPr>
              <a:t>(1 of 2)</a:t>
            </a:r>
            <a:endParaRPr lang="en-US" dirty="0">
              <a:solidFill>
                <a:srgbClr val="000090"/>
              </a:solidFill>
            </a:endParaRPr>
          </a:p>
        </p:txBody>
      </p:sp>
      <p:sp>
        <p:nvSpPr>
          <p:cNvPr id="3" name="Content Placeholder 2"/>
          <p:cNvSpPr>
            <a:spLocks noGrp="1"/>
          </p:cNvSpPr>
          <p:nvPr>
            <p:ph idx="1"/>
          </p:nvPr>
        </p:nvSpPr>
        <p:spPr>
          <a:xfrm>
            <a:off x="685800" y="1905000"/>
            <a:ext cx="7772400" cy="4495800"/>
          </a:xfrm>
        </p:spPr>
        <p:txBody>
          <a:bodyPr/>
          <a:lstStyle/>
          <a:p>
            <a:r>
              <a:rPr lang="en-US" dirty="0">
                <a:solidFill>
                  <a:schemeClr val="accent4">
                    <a:lumMod val="10000"/>
                  </a:schemeClr>
                </a:solidFill>
                <a:latin typeface="Arial"/>
                <a:cs typeface="Arial"/>
              </a:rPr>
              <a:t>Your school may not provide </a:t>
            </a:r>
            <a:r>
              <a:rPr lang="en-US" dirty="0" smtClean="0">
                <a:solidFill>
                  <a:schemeClr val="accent4">
                    <a:lumMod val="10000"/>
                  </a:schemeClr>
                </a:solidFill>
                <a:latin typeface="Arial"/>
                <a:cs typeface="Arial"/>
              </a:rPr>
              <a:t>the assistive technology (AT). </a:t>
            </a:r>
          </a:p>
          <a:p>
            <a:r>
              <a:rPr lang="en-US" dirty="0">
                <a:solidFill>
                  <a:schemeClr val="accent4">
                    <a:lumMod val="10000"/>
                  </a:schemeClr>
                </a:solidFill>
                <a:latin typeface="Arial"/>
                <a:cs typeface="Arial"/>
              </a:rPr>
              <a:t>AT prices are high because of low volume in sales</a:t>
            </a:r>
            <a:r>
              <a:rPr lang="en-US" dirty="0" smtClean="0">
                <a:solidFill>
                  <a:schemeClr val="accent4">
                    <a:lumMod val="10000"/>
                  </a:schemeClr>
                </a:solidFill>
                <a:latin typeface="Arial"/>
                <a:cs typeface="Arial"/>
              </a:rPr>
              <a:t>.</a:t>
            </a:r>
          </a:p>
          <a:p>
            <a:r>
              <a:rPr lang="en-US" dirty="0">
                <a:solidFill>
                  <a:schemeClr val="accent4">
                    <a:lumMod val="10000"/>
                  </a:schemeClr>
                </a:solidFill>
                <a:latin typeface="Arial"/>
                <a:cs typeface="Arial"/>
              </a:rPr>
              <a:t>Often AT does not integrate well with mainstream ICT because they aren't made with each other in mind. </a:t>
            </a:r>
            <a:endParaRPr lang="en-US" dirty="0" smtClean="0">
              <a:solidFill>
                <a:schemeClr val="accent4">
                  <a:lumMod val="10000"/>
                </a:schemeClr>
              </a:solidFill>
              <a:latin typeface="Arial"/>
              <a:cs typeface="Arial"/>
            </a:endParaRPr>
          </a:p>
          <a:p>
            <a:r>
              <a:rPr lang="en-US" dirty="0" smtClean="0">
                <a:solidFill>
                  <a:schemeClr val="accent4">
                    <a:lumMod val="10000"/>
                  </a:schemeClr>
                </a:solidFill>
                <a:latin typeface="Arial"/>
                <a:cs typeface="Arial"/>
              </a:rPr>
              <a:t>The computers </a:t>
            </a:r>
            <a:r>
              <a:rPr lang="en-US" dirty="0">
                <a:solidFill>
                  <a:schemeClr val="accent4">
                    <a:lumMod val="10000"/>
                  </a:schemeClr>
                </a:solidFill>
                <a:latin typeface="Arial"/>
                <a:cs typeface="Arial"/>
              </a:rPr>
              <a:t>may not have the </a:t>
            </a:r>
            <a:r>
              <a:rPr lang="en-US" dirty="0" smtClean="0">
                <a:solidFill>
                  <a:schemeClr val="accent4">
                    <a:lumMod val="10000"/>
                  </a:schemeClr>
                </a:solidFill>
                <a:latin typeface="Arial"/>
                <a:cs typeface="Arial"/>
              </a:rPr>
              <a:t>software that </a:t>
            </a:r>
            <a:r>
              <a:rPr lang="en-US" dirty="0">
                <a:solidFill>
                  <a:schemeClr val="accent4">
                    <a:lumMod val="10000"/>
                  </a:schemeClr>
                </a:solidFill>
                <a:latin typeface="Arial"/>
                <a:cs typeface="Arial"/>
              </a:rPr>
              <a:t>you need</a:t>
            </a:r>
            <a:r>
              <a:rPr lang="en-US" dirty="0" smtClean="0">
                <a:solidFill>
                  <a:schemeClr val="accent4">
                    <a:lumMod val="10000"/>
                  </a:schemeClr>
                </a:solidFill>
                <a:latin typeface="Arial"/>
                <a:cs typeface="Arial"/>
              </a:rPr>
              <a:t>.</a:t>
            </a:r>
            <a:endParaRPr lang="en-US" dirty="0">
              <a:solidFill>
                <a:schemeClr val="accent4">
                  <a:lumMod val="10000"/>
                </a:schemeClr>
              </a:solidFill>
              <a:latin typeface="Arial"/>
              <a:cs typeface="Arial"/>
            </a:endParaRPr>
          </a:p>
        </p:txBody>
      </p:sp>
    </p:spTree>
    <p:extLst>
      <p:ext uri="{BB962C8B-B14F-4D97-AF65-F5344CB8AC3E}">
        <p14:creationId xmlns:p14="http://schemas.microsoft.com/office/powerpoint/2010/main" val="1887184577"/>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153400" cy="1295400"/>
          </a:xfrm>
        </p:spPr>
        <p:txBody>
          <a:bodyPr/>
          <a:lstStyle/>
          <a:p>
            <a:pPr algn="l"/>
            <a:r>
              <a:rPr lang="en-US" dirty="0">
                <a:solidFill>
                  <a:srgbClr val="000090"/>
                </a:solidFill>
              </a:rPr>
              <a:t>Feedback from students RE issues</a:t>
            </a:r>
            <a:r>
              <a:rPr lang="en-US" dirty="0" smtClean="0">
                <a:solidFill>
                  <a:srgbClr val="000090"/>
                </a:solidFill>
              </a:rPr>
              <a:t>:</a:t>
            </a:r>
            <a:br>
              <a:rPr lang="en-US" dirty="0" smtClean="0">
                <a:solidFill>
                  <a:srgbClr val="000090"/>
                </a:solidFill>
              </a:rPr>
            </a:br>
            <a:r>
              <a:rPr lang="en-US" dirty="0" smtClean="0">
                <a:solidFill>
                  <a:srgbClr val="000090"/>
                </a:solidFill>
              </a:rPr>
              <a:t>(2 of 2)</a:t>
            </a:r>
            <a:endParaRPr lang="en-US" dirty="0"/>
          </a:p>
        </p:txBody>
      </p:sp>
      <p:sp>
        <p:nvSpPr>
          <p:cNvPr id="3" name="Content Placeholder 2"/>
          <p:cNvSpPr>
            <a:spLocks noGrp="1"/>
          </p:cNvSpPr>
          <p:nvPr>
            <p:ph idx="1"/>
          </p:nvPr>
        </p:nvSpPr>
        <p:spPr>
          <a:xfrm>
            <a:off x="685800" y="1905000"/>
            <a:ext cx="7772400" cy="4724400"/>
          </a:xfrm>
        </p:spPr>
        <p:txBody>
          <a:bodyPr/>
          <a:lstStyle/>
          <a:p>
            <a:r>
              <a:rPr lang="en-US" dirty="0" smtClean="0">
                <a:solidFill>
                  <a:schemeClr val="accent4">
                    <a:lumMod val="10000"/>
                  </a:schemeClr>
                </a:solidFill>
                <a:latin typeface="Arial"/>
                <a:cs typeface="Arial"/>
              </a:rPr>
              <a:t>Most videos are not captioned.</a:t>
            </a:r>
          </a:p>
          <a:p>
            <a:r>
              <a:rPr lang="en-US" dirty="0" smtClean="0">
                <a:solidFill>
                  <a:schemeClr val="accent4">
                    <a:lumMod val="10000"/>
                  </a:schemeClr>
                </a:solidFill>
                <a:latin typeface="Arial"/>
                <a:cs typeface="Arial"/>
              </a:rPr>
              <a:t>Images </a:t>
            </a:r>
            <a:r>
              <a:rPr lang="en-US" dirty="0">
                <a:solidFill>
                  <a:schemeClr val="accent4">
                    <a:lumMod val="10000"/>
                  </a:schemeClr>
                </a:solidFill>
                <a:latin typeface="Arial"/>
                <a:cs typeface="Arial"/>
              </a:rPr>
              <a:t>&amp; PDFs may not be accessible</a:t>
            </a:r>
            <a:r>
              <a:rPr lang="en-US" dirty="0" smtClean="0">
                <a:solidFill>
                  <a:schemeClr val="accent4">
                    <a:lumMod val="10000"/>
                  </a:schemeClr>
                </a:solidFill>
                <a:latin typeface="Arial"/>
                <a:cs typeface="Arial"/>
              </a:rPr>
              <a:t>.</a:t>
            </a:r>
          </a:p>
          <a:p>
            <a:r>
              <a:rPr lang="en-US" dirty="0" smtClean="0">
                <a:solidFill>
                  <a:schemeClr val="accent4">
                    <a:lumMod val="10000"/>
                  </a:schemeClr>
                </a:solidFill>
                <a:latin typeface="Arial"/>
                <a:cs typeface="Arial"/>
              </a:rPr>
              <a:t>I </a:t>
            </a:r>
            <a:r>
              <a:rPr lang="en-US" dirty="0">
                <a:solidFill>
                  <a:schemeClr val="accent4">
                    <a:lumMod val="10000"/>
                  </a:schemeClr>
                </a:solidFill>
                <a:latin typeface="Arial"/>
                <a:cs typeface="Arial"/>
              </a:rPr>
              <a:t>find that websites are often not </a:t>
            </a:r>
            <a:r>
              <a:rPr lang="en-US" dirty="0" smtClean="0">
                <a:solidFill>
                  <a:schemeClr val="accent4">
                    <a:lumMod val="10000"/>
                  </a:schemeClr>
                </a:solidFill>
                <a:latin typeface="Arial"/>
                <a:cs typeface="Arial"/>
              </a:rPr>
              <a:t>accessible.</a:t>
            </a:r>
          </a:p>
          <a:p>
            <a:r>
              <a:rPr lang="en-US" dirty="0">
                <a:solidFill>
                  <a:schemeClr val="accent4">
                    <a:lumMod val="10000"/>
                  </a:schemeClr>
                </a:solidFill>
                <a:latin typeface="Arial"/>
                <a:cs typeface="Arial"/>
              </a:rPr>
              <a:t>A</a:t>
            </a:r>
            <a:r>
              <a:rPr lang="en-US" dirty="0" smtClean="0">
                <a:solidFill>
                  <a:schemeClr val="accent4">
                    <a:lumMod val="10000"/>
                  </a:schemeClr>
                </a:solidFill>
                <a:latin typeface="Arial"/>
                <a:cs typeface="Arial"/>
              </a:rPr>
              <a:t>ccessibility should </a:t>
            </a:r>
            <a:r>
              <a:rPr lang="en-US" dirty="0">
                <a:solidFill>
                  <a:schemeClr val="accent4">
                    <a:lumMod val="10000"/>
                  </a:schemeClr>
                </a:solidFill>
                <a:latin typeface="Arial"/>
                <a:cs typeface="Arial"/>
              </a:rPr>
              <a:t>be an important component for </a:t>
            </a:r>
            <a:r>
              <a:rPr lang="en-US" dirty="0" smtClean="0">
                <a:solidFill>
                  <a:schemeClr val="accent4">
                    <a:lumMod val="10000"/>
                  </a:schemeClr>
                </a:solidFill>
                <a:latin typeface="Arial"/>
                <a:cs typeface="Arial"/>
              </a:rPr>
              <a:t>all ICT, not </a:t>
            </a:r>
            <a:r>
              <a:rPr lang="en-US" dirty="0">
                <a:solidFill>
                  <a:schemeClr val="accent4">
                    <a:lumMod val="10000"/>
                  </a:schemeClr>
                </a:solidFill>
                <a:latin typeface="Arial"/>
                <a:cs typeface="Arial"/>
              </a:rPr>
              <a:t>tacked on at the end as an afterthought or a </a:t>
            </a:r>
            <a:r>
              <a:rPr lang="en-US" dirty="0" smtClean="0">
                <a:solidFill>
                  <a:schemeClr val="accent4">
                    <a:lumMod val="10000"/>
                  </a:schemeClr>
                </a:solidFill>
                <a:latin typeface="Arial"/>
                <a:cs typeface="Arial"/>
              </a:rPr>
              <a:t>“feature.”</a:t>
            </a:r>
          </a:p>
        </p:txBody>
      </p:sp>
    </p:spTree>
    <p:extLst>
      <p:ext uri="{BB962C8B-B14F-4D97-AF65-F5344CB8AC3E}">
        <p14:creationId xmlns:p14="http://schemas.microsoft.com/office/powerpoint/2010/main" val="3927647439"/>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image of hands raised"/>
          <p:cNvPicPr>
            <a:picLocks noChangeAspect="1"/>
          </p:cNvPicPr>
          <p:nvPr/>
        </p:nvPicPr>
        <p:blipFill>
          <a:blip r:embed="rId2"/>
          <a:stretch>
            <a:fillRect/>
          </a:stretch>
        </p:blipFill>
        <p:spPr>
          <a:xfrm>
            <a:off x="1524484" y="1788180"/>
            <a:ext cx="7619516" cy="5070442"/>
          </a:xfrm>
          <a:prstGeom prst="rect">
            <a:avLst/>
          </a:prstGeom>
        </p:spPr>
      </p:pic>
      <p:sp>
        <p:nvSpPr>
          <p:cNvPr id="3" name="Title 2"/>
          <p:cNvSpPr>
            <a:spLocks noGrp="1"/>
          </p:cNvSpPr>
          <p:nvPr>
            <p:ph type="title"/>
          </p:nvPr>
        </p:nvSpPr>
        <p:spPr>
          <a:xfrm>
            <a:off x="914400" y="609600"/>
            <a:ext cx="7543800" cy="1143000"/>
          </a:xfrm>
        </p:spPr>
        <p:txBody>
          <a:bodyPr/>
          <a:lstStyle/>
          <a:p>
            <a:pPr algn="l"/>
            <a:r>
              <a:rPr lang="en-US" dirty="0" smtClean="0"/>
              <a:t>Q&amp;A, Discussion</a:t>
            </a:r>
            <a:endParaRPr lang="en-US" dirty="0"/>
          </a:p>
        </p:txBody>
      </p:sp>
    </p:spTree>
    <p:extLst>
      <p:ext uri="{BB962C8B-B14F-4D97-AF65-F5344CB8AC3E}">
        <p14:creationId xmlns:p14="http://schemas.microsoft.com/office/powerpoint/2010/main" val="286952321"/>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xmlns:p14="http://schemas.microsoft.com/office/powerpoint/2010/main" spd="slow" advClick="0">
        <p:fade/>
      </p:transition>
    </mc:Fallback>
  </mc:AlternateContent>
  <p:timing>
    <p:tnLst>
      <p:par>
        <p:cTn id="1" dur="indefinite" restart="never" nodeType="tmRoot"/>
      </p:par>
    </p:tnLst>
  </p:timing>
</p:sld>
</file>

<file path=ppt/theme/theme1.xml><?xml version="1.0" encoding="utf-8"?>
<a:theme xmlns:a="http://schemas.openxmlformats.org/drawingml/2006/main" name="Custom Design">
  <a:themeElements>
    <a:clrScheme name="UW Brand">
      <a:dk1>
        <a:srgbClr val="33006F"/>
      </a:dk1>
      <a:lt1>
        <a:srgbClr val="E8D3A2"/>
      </a:lt1>
      <a:dk2>
        <a:srgbClr val="33006F"/>
      </a:dk2>
      <a:lt2>
        <a:srgbClr val="FFFFFF"/>
      </a:lt2>
      <a:accent1>
        <a:srgbClr val="33006F"/>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UW Brand">
      <a:dk1>
        <a:srgbClr val="33006F"/>
      </a:dk1>
      <a:lt1>
        <a:srgbClr val="E8D3A2"/>
      </a:lt1>
      <a:dk2>
        <a:srgbClr val="33006F"/>
      </a:dk2>
      <a:lt2>
        <a:srgbClr val="FFFFFF"/>
      </a:lt2>
      <a:accent1>
        <a:srgbClr val="33006F"/>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UW Brand">
      <a:dk1>
        <a:srgbClr val="33006F"/>
      </a:dk1>
      <a:lt1>
        <a:srgbClr val="E8D3A2"/>
      </a:lt1>
      <a:dk2>
        <a:srgbClr val="33006F"/>
      </a:dk2>
      <a:lt2>
        <a:srgbClr val="FFFFFF"/>
      </a:lt2>
      <a:accent1>
        <a:srgbClr val="33006F"/>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918</Words>
  <Application>Microsoft Office PowerPoint</Application>
  <PresentationFormat>Bildschirmpräsentation (4:3)</PresentationFormat>
  <Paragraphs>162</Paragraphs>
  <Slides>34</Slides>
  <Notes>6</Notes>
  <HiddenSlides>0</HiddenSlides>
  <MMClips>0</MMClips>
  <ScaleCrop>false</ScaleCrop>
  <HeadingPairs>
    <vt:vector size="4" baseType="variant">
      <vt:variant>
        <vt:lpstr>Design</vt:lpstr>
      </vt:variant>
      <vt:variant>
        <vt:i4>3</vt:i4>
      </vt:variant>
      <vt:variant>
        <vt:lpstr>Folientitel</vt:lpstr>
      </vt:variant>
      <vt:variant>
        <vt:i4>34</vt:i4>
      </vt:variant>
    </vt:vector>
  </HeadingPairs>
  <TitlesOfParts>
    <vt:vector size="37" baseType="lpstr">
      <vt:lpstr>Custom Design</vt:lpstr>
      <vt:lpstr>1_Custom Design</vt:lpstr>
      <vt:lpstr>2_Custom Design</vt:lpstr>
      <vt:lpstr>How design frameworks and models have informed my work </vt:lpstr>
      <vt:lpstr>Two UW centers:</vt:lpstr>
      <vt:lpstr>Examples of  DOT-IT projects</vt:lpstr>
      <vt:lpstr>Universal Design in Higher Education:  From Principles to Practice</vt:lpstr>
      <vt:lpstr>UD can be viewed as an attitude, a framework, a goal, &amp; a process</vt:lpstr>
      <vt:lpstr>Apply UD to create inclusive:</vt:lpstr>
      <vt:lpstr>Aspects  of a UD framework</vt:lpstr>
      <vt:lpstr>Values:</vt:lpstr>
      <vt:lpstr>Goals:</vt:lpstr>
      <vt:lpstr>Consider ability/disability as part of diversity:</vt:lpstr>
      <vt:lpstr>Consider ability on a continuum</vt:lpstr>
      <vt:lpstr>Differences in  US education legislation</vt:lpstr>
      <vt:lpstr>So who pays for ICT for students?</vt:lpstr>
      <vt:lpstr>Definitions:</vt:lpstr>
      <vt:lpstr>Most common IT accommodations at UW:</vt:lpstr>
      <vt:lpstr>Universal design =</vt:lpstr>
      <vt:lpstr>Proactive approaches to access</vt:lpstr>
      <vt:lpstr>UD provides inclusive access</vt:lpstr>
      <vt:lpstr>Scope of ICT  UD application</vt:lpstr>
      <vt:lpstr>UD of ICT</vt:lpstr>
      <vt:lpstr>Addressing the Needs of AT Users: Data Table</vt:lpstr>
      <vt:lpstr>UD principles</vt:lpstr>
      <vt:lpstr>UD guidelines for ICT:</vt:lpstr>
      <vt:lpstr>UD process:</vt:lpstr>
      <vt:lpstr>Exemplary practices</vt:lpstr>
      <vt:lpstr>Evaluation</vt:lpstr>
      <vt:lpstr>Support</vt:lpstr>
      <vt:lpstr>Research on UD</vt:lpstr>
      <vt:lpstr>What ICT design should be addressed with UD; what should be addressed with AT &amp; other accommodations?</vt:lpstr>
      <vt:lpstr>Anthony AT Specialist Prentke Romich Co.</vt:lpstr>
      <vt:lpstr>Anthony:</vt:lpstr>
      <vt:lpstr>Feedback from students RE issues:  (1 of 2)</vt:lpstr>
      <vt:lpstr>Feedback from students RE issues: (2 of 2)</vt:lpstr>
      <vt:lpstr>Q&amp;A, Discussion</vt:lpstr>
    </vt:vector>
  </TitlesOfParts>
  <Company>University of Washington</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design frameworks and models have informed my work</dc:title>
  <dc:creator>Sheryl Burgstahler</dc:creator>
  <cp:lastModifiedBy>fisseler</cp:lastModifiedBy>
  <cp:revision>374</cp:revision>
  <cp:lastPrinted>2017-03-09T14:46:13Z</cp:lastPrinted>
  <dcterms:created xsi:type="dcterms:W3CDTF">2014-10-14T00:51:43Z</dcterms:created>
  <dcterms:modified xsi:type="dcterms:W3CDTF">2017-03-10T10:04:26Z</dcterms:modified>
</cp:coreProperties>
</file>