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0" r:id="rId3"/>
    <p:sldId id="305" r:id="rId4"/>
    <p:sldId id="306" r:id="rId5"/>
    <p:sldId id="308" r:id="rId6"/>
    <p:sldId id="307" r:id="rId7"/>
    <p:sldId id="309" r:id="rId8"/>
    <p:sldId id="310" r:id="rId9"/>
    <p:sldId id="311" r:id="rId10"/>
    <p:sldId id="312" r:id="rId11"/>
    <p:sldId id="313" r:id="rId12"/>
    <p:sldId id="317" r:id="rId13"/>
    <p:sldId id="315" r:id="rId14"/>
    <p:sldId id="298" r:id="rId15"/>
    <p:sldId id="316" r:id="rId16"/>
    <p:sldId id="304" r:id="rId17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tz.Colwell" initials="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DD"/>
    <a:srgbClr val="FFE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8043" autoAdjust="0"/>
  </p:normalViewPr>
  <p:slideViewPr>
    <p:cSldViewPr snapToGrid="0">
      <p:cViewPr varScale="1">
        <p:scale>
          <a:sx n="75" d="100"/>
          <a:sy n="75" d="100"/>
        </p:scale>
        <p:origin x="18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394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2325B-2B55-496E-A606-8CD754F5B3A2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7B87B-DFC1-4D50-A2BE-CF5E075BF7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390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5600" y="139700"/>
            <a:ext cx="5969000" cy="3357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3593757"/>
            <a:ext cx="6856412" cy="391674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err="1" smtClean="0"/>
              <a:t>Inroduction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Introduction-</a:t>
            </a:r>
            <a:r>
              <a:rPr lang="en-GB" baseline="0" dirty="0" smtClean="0"/>
              <a:t> 10 minutes- Tim?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Marilin-</a:t>
            </a:r>
            <a:r>
              <a:rPr lang="en-GB" baseline="0" dirty="0" smtClean="0"/>
              <a:t> 5 minutes- supported by Chetz</a:t>
            </a:r>
          </a:p>
          <a:p>
            <a:endParaRPr lang="en-GB" baseline="0" dirty="0" smtClean="0"/>
          </a:p>
          <a:p>
            <a:r>
              <a:rPr lang="en-GB" baseline="0" dirty="0" smtClean="0"/>
              <a:t>Cherry- 5 minutes</a:t>
            </a:r>
          </a:p>
          <a:p>
            <a:endParaRPr lang="en-GB" baseline="0" dirty="0" smtClean="0"/>
          </a:p>
          <a:p>
            <a:r>
              <a:rPr lang="en-GB" baseline="0" dirty="0" smtClean="0"/>
              <a:t>Ron- 5 minutes</a:t>
            </a:r>
          </a:p>
          <a:p>
            <a:endParaRPr lang="en-GB" baseline="0" dirty="0" smtClean="0"/>
          </a:p>
          <a:p>
            <a:r>
              <a:rPr lang="en-GB" baseline="0" dirty="0" smtClean="0"/>
              <a:t>Billy (as shared by Sheila)- 5 mins</a:t>
            </a:r>
          </a:p>
          <a:p>
            <a:endParaRPr lang="en-GB" baseline="0" dirty="0" smtClean="0"/>
          </a:p>
          <a:p>
            <a:r>
              <a:rPr lang="en-GB" baseline="0" dirty="0" smtClean="0"/>
              <a:t>Sheila- 5 mins</a:t>
            </a:r>
          </a:p>
          <a:p>
            <a:endParaRPr lang="en-GB" baseline="0" dirty="0" smtClean="0"/>
          </a:p>
          <a:p>
            <a:r>
              <a:rPr lang="en-GB" baseline="0" dirty="0" smtClean="0"/>
              <a:t>Summary- 5 mins- Tim</a:t>
            </a:r>
          </a:p>
          <a:p>
            <a:endParaRPr lang="en-GB" baseline="0" dirty="0" smtClean="0"/>
          </a:p>
          <a:p>
            <a:r>
              <a:rPr lang="en-GB" baseline="0" dirty="0" smtClean="0"/>
              <a:t>Discussion and Questions from the audience- 15-20 minutes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B87B-DFC1-4D50-A2BE-CF5E075BF77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78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1. Picture on the left-</a:t>
            </a:r>
            <a:r>
              <a:rPr lang="en-GB" baseline="0" dirty="0" smtClean="0"/>
              <a:t> a steep stair case leading to a stage -representing an non-inclusive society.</a:t>
            </a:r>
          </a:p>
          <a:p>
            <a:endParaRPr lang="en-GB" baseline="0" dirty="0" smtClean="0"/>
          </a:p>
          <a:p>
            <a:r>
              <a:rPr lang="en-GB" baseline="0" dirty="0" smtClean="0"/>
              <a:t>Some disabled students get to the top of the stair case and they are happy in their hats on the stage</a:t>
            </a:r>
          </a:p>
          <a:p>
            <a:endParaRPr lang="en-GB" baseline="0" dirty="0" smtClean="0"/>
          </a:p>
          <a:p>
            <a:r>
              <a:rPr lang="en-GB" baseline="0" dirty="0" smtClean="0"/>
              <a:t>Other disabled students want to get on the stage but they cant- some get stuck on the stairs, others actually fall off. For example, wheel-chair users and students with invisible disabilities. 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2. Picture on the right- my vision of an inclusive society- a long shallow ramp.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Marilin- do you want to make some links to technology- what is it about technology that means sometimes you are on a long shallow ramp and sometimes you are falling down the steep stairs?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B87B-DFC1-4D50-A2BE-CF5E075BF77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427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B87B-DFC1-4D50-A2BE-CF5E075BF77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470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Picture</a:t>
            </a:r>
            <a:r>
              <a:rPr lang="en-GB" baseline="0" dirty="0" smtClean="0"/>
              <a:t> 1 on the far left- My current experience of using technology</a:t>
            </a:r>
          </a:p>
          <a:p>
            <a:endParaRPr lang="en-GB" baseline="0" dirty="0" smtClean="0"/>
          </a:p>
          <a:p>
            <a:r>
              <a:rPr lang="en-GB" baseline="0" dirty="0" smtClean="0"/>
              <a:t>Picture 2 in the middle- what I would like my experience to be</a:t>
            </a:r>
          </a:p>
          <a:p>
            <a:endParaRPr lang="en-GB" baseline="0" dirty="0" smtClean="0"/>
          </a:p>
          <a:p>
            <a:r>
              <a:rPr lang="en-GB" baseline="0" dirty="0" smtClean="0"/>
              <a:t>Picture 3- what I think needs to happen for my ideal experience to become a reality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B87B-DFC1-4D50-A2BE-CF5E075BF77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215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B87B-DFC1-4D50-A2BE-CF5E075BF77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877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F0CA-4769-47D2-B9A6-B510EAFFD315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CFE9D-3727-4BC5-B479-779525AC6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80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F0CA-4769-47D2-B9A6-B510EAFFD315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CFE9D-3727-4BC5-B479-779525AC6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97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F0CA-4769-47D2-B9A6-B510EAFFD315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CFE9D-3727-4BC5-B479-779525AC6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232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F0CA-4769-47D2-B9A6-B510EAFFD315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CFE9D-3727-4BC5-B479-779525AC6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93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F0CA-4769-47D2-B9A6-B510EAFFD315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CFE9D-3727-4BC5-B479-779525AC6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04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F0CA-4769-47D2-B9A6-B510EAFFD315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CFE9D-3727-4BC5-B479-779525AC6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40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F0CA-4769-47D2-B9A6-B510EAFFD315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CFE9D-3727-4BC5-B479-779525AC6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72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F0CA-4769-47D2-B9A6-B510EAFFD315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CFE9D-3727-4BC5-B479-779525AC6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82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F0CA-4769-47D2-B9A6-B510EAFFD315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CFE9D-3727-4BC5-B479-779525AC6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294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F0CA-4769-47D2-B9A6-B510EAFFD315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CFE9D-3727-4BC5-B479-779525AC6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51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F0CA-4769-47D2-B9A6-B510EAFFD315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CFE9D-3727-4BC5-B479-779525AC6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96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AF0CA-4769-47D2-B9A6-B510EAFFD315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CFE9D-3727-4BC5-B479-779525AC6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82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778000" y="15192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STUDENT PANEL 1: </a:t>
            </a:r>
            <a:r>
              <a:rPr lang="en-GB" dirty="0"/>
              <a:t>Sharing our current experience of using </a:t>
            </a:r>
            <a:r>
              <a:rPr lang="en-GB" dirty="0" smtClean="0"/>
              <a:t>technology </a:t>
            </a:r>
            <a:r>
              <a:rPr lang="en-GB" dirty="0"/>
              <a:t>to support our learning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6700" y="3906838"/>
            <a:ext cx="9144000" cy="1655762"/>
          </a:xfrm>
        </p:spPr>
        <p:txBody>
          <a:bodyPr>
            <a:normAutofit fontScale="92500"/>
          </a:bodyPr>
          <a:lstStyle/>
          <a:p>
            <a:r>
              <a:rPr lang="en-GB" sz="3600" dirty="0" smtClean="0"/>
              <a:t>Marilin Salström, Cherry Day, Ron Turner, Billy D &amp; Sheila Cameron</a:t>
            </a:r>
          </a:p>
          <a:p>
            <a:r>
              <a:rPr lang="en-GB" sz="3600" dirty="0" smtClean="0"/>
              <a:t>with Tim Coughlan, Chetz Colwell and Jane Seale</a:t>
            </a:r>
          </a:p>
        </p:txBody>
      </p:sp>
    </p:spTree>
    <p:extLst>
      <p:ext uri="{BB962C8B-B14F-4D97-AF65-F5344CB8AC3E}">
        <p14:creationId xmlns:p14="http://schemas.microsoft.com/office/powerpoint/2010/main" val="1548100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Ron Turner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Costs</a:t>
            </a:r>
          </a:p>
          <a:p>
            <a:pPr lvl="1"/>
            <a:r>
              <a:rPr lang="en-GB" dirty="0" smtClean="0"/>
              <a:t>Some students are not entitled to DSA</a:t>
            </a:r>
          </a:p>
          <a:p>
            <a:pPr lvl="1"/>
            <a:r>
              <a:rPr lang="en-GB" dirty="0" smtClean="0"/>
              <a:t>Tech can make a difference, but some of it is out of reach and unaffordable</a:t>
            </a:r>
          </a:p>
          <a:p>
            <a:pPr lvl="1"/>
            <a:r>
              <a:rPr lang="en-GB" dirty="0" smtClean="0"/>
              <a:t>Training to use tech costs money</a:t>
            </a:r>
          </a:p>
          <a:p>
            <a:pPr lvl="1"/>
            <a:r>
              <a:rPr lang="en-GB" dirty="0" smtClean="0"/>
              <a:t>Some expensive tech does not get used</a:t>
            </a:r>
          </a:p>
          <a:p>
            <a:pPr lvl="1"/>
            <a:r>
              <a:rPr lang="en-GB" dirty="0" smtClean="0"/>
              <a:t>Free trials of software can help</a:t>
            </a:r>
          </a:p>
          <a:p>
            <a:r>
              <a:rPr lang="en-GB" dirty="0" smtClean="0"/>
              <a:t>Support</a:t>
            </a:r>
          </a:p>
          <a:p>
            <a:pPr lvl="1"/>
            <a:r>
              <a:rPr lang="en-GB" dirty="0" smtClean="0"/>
              <a:t>OU provides some e.g. through the library, but there are still times when students drop out because they are overwhelmed by the tech + learning</a:t>
            </a:r>
          </a:p>
          <a:p>
            <a:pPr lvl="1"/>
            <a:r>
              <a:rPr lang="en-GB" dirty="0" smtClean="0"/>
              <a:t>It can take too long to get alternative formats of materials which can put a student behind causing them to have to defer</a:t>
            </a:r>
          </a:p>
          <a:p>
            <a:pPr lvl="1"/>
            <a:r>
              <a:rPr lang="en-GB" dirty="0" smtClean="0"/>
              <a:t>The process for getting tech and assessment is long and slow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497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at I think needs to happen for my ideal experience to become a reality- me not being judged and ebing understood and suppor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92145" y="2211933"/>
            <a:ext cx="5532438" cy="3111996"/>
          </a:xfrm>
          <a:prstGeom prst="rect">
            <a:avLst/>
          </a:prstGeom>
        </p:spPr>
      </p:pic>
      <p:pic>
        <p:nvPicPr>
          <p:cNvPr id="5" name="Picture 4" descr="what I would like my experience to be- being understood and having the technology I need to enable me to get a degree&#10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0614" y="2211933"/>
            <a:ext cx="5532437" cy="3111996"/>
          </a:xfrm>
          <a:prstGeom prst="rect">
            <a:avLst/>
          </a:prstGeom>
        </p:spPr>
      </p:pic>
      <p:pic>
        <p:nvPicPr>
          <p:cNvPr id="4" name="Content Placeholder 3" descr="My current experience of using technology is represented by a big brick wall causing me stress and anxiety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50917" y="2211935"/>
            <a:ext cx="5532439" cy="311199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54" y="0"/>
            <a:ext cx="12027446" cy="1325563"/>
          </a:xfrm>
        </p:spPr>
        <p:txBody>
          <a:bodyPr/>
          <a:lstStyle/>
          <a:p>
            <a:r>
              <a:rPr lang="en-GB" dirty="0" smtClean="0"/>
              <a:t>Billy D: My vision of an ideal experience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099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Sheila Cameron: the good bits and the bad bits of technology</a:t>
            </a:r>
          </a:p>
        </p:txBody>
      </p:sp>
      <p:pic>
        <p:nvPicPr>
          <p:cNvPr id="4" name="Content Placeholder 3" descr="My face is half sad and half happy. For the balloons that that represent my hair, half represent good things, and half represent bad thing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6401" y="1212562"/>
            <a:ext cx="4263563" cy="524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78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Wide range of technologies play a role in our lives</a:t>
            </a:r>
          </a:p>
          <a:p>
            <a:r>
              <a:rPr lang="en-GB" dirty="0" smtClean="0"/>
              <a:t>Technology doesn’t just impact on our study, it impacts on our whole life- which is why when things aren’t perfect like cost or support or awareness and </a:t>
            </a:r>
            <a:r>
              <a:rPr lang="en-GB" dirty="0" smtClean="0"/>
              <a:t>attitudes, </a:t>
            </a:r>
            <a:r>
              <a:rPr lang="en-GB" dirty="0" smtClean="0"/>
              <a:t>the outcomes for us can be so negative</a:t>
            </a:r>
          </a:p>
          <a:p>
            <a:r>
              <a:rPr lang="en-GB" dirty="0" smtClean="0"/>
              <a:t>But when things are great, they are great….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076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QUESTIONS AND 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458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</a:t>
            </a:r>
            <a:r>
              <a:rPr lang="en-GB" dirty="0" smtClean="0"/>
              <a:t>. BREAK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Come back at 3.00 for a Research focused birds of a feather exercise led by Chetz Colwell and Jane Seale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1303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51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INTRODUCTION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475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 to the OU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Mission to be open (no entry requirements) and offers flexible </a:t>
            </a:r>
            <a:r>
              <a:rPr lang="en-GB" dirty="0" smtClean="0"/>
              <a:t>study</a:t>
            </a:r>
          </a:p>
          <a:p>
            <a:pPr lvl="1"/>
            <a:r>
              <a:rPr lang="en-GB" dirty="0" smtClean="0"/>
              <a:t>Attractive to disabled students</a:t>
            </a:r>
          </a:p>
          <a:p>
            <a:r>
              <a:rPr lang="en-GB" dirty="0" smtClean="0"/>
              <a:t>OU’s Annual report (2018) indicates that there are over 24,000 students with declared disabilities enrolled at the OU- approx. 18.5% of the total population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338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Background to how we captured the ICT experiences of disabled students at the OU to share with you today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100" y="22193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Jane, Tim and Chetz worked with Sheila Cameron of the Disabled Students Group to plan three events: 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Facebook Event (how many students took part?)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Adobe Connect Meeting ( 1 or 2 students)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Face to face workshop (5 students)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775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Broad themes that emerged (1)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Access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Availability of technology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Cost of technology</a:t>
            </a:r>
          </a:p>
          <a:p>
            <a:pPr marL="971550" lvl="1" indent="-51435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dirty="0"/>
              <a:t>Accessibility</a:t>
            </a:r>
          </a:p>
          <a:p>
            <a:pPr marL="971550" lvl="1" indent="-514350">
              <a:buAutoNum type="arabicPeriod"/>
            </a:pPr>
            <a:r>
              <a:rPr lang="en-GB" dirty="0"/>
              <a:t>The need to use technology to make courses and studying more accessible</a:t>
            </a:r>
          </a:p>
          <a:p>
            <a:pPr marL="971550" lvl="1" indent="-514350">
              <a:buAutoNum type="arabicPeriod"/>
            </a:pPr>
            <a:r>
              <a:rPr lang="en-GB" dirty="0"/>
              <a:t>The need to make some electronic resources accessible</a:t>
            </a:r>
          </a:p>
          <a:p>
            <a:pPr marL="457200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55985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Broad themes that emerged (2)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1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Support </a:t>
            </a:r>
          </a:p>
          <a:p>
            <a:pPr marL="971550" lvl="1" indent="-514350">
              <a:buAutoNum type="arabicPeriod"/>
            </a:pPr>
            <a:r>
              <a:rPr lang="en-GB" dirty="0" smtClean="0"/>
              <a:t>From OU services and tutors</a:t>
            </a:r>
          </a:p>
          <a:p>
            <a:pPr marL="971550" lvl="1" indent="-514350">
              <a:buAutoNum type="arabicPeriod"/>
            </a:pPr>
            <a:r>
              <a:rPr lang="en-GB" dirty="0" smtClean="0"/>
              <a:t>From other students</a:t>
            </a:r>
          </a:p>
          <a:p>
            <a:pPr marL="971550" lvl="1" indent="-514350">
              <a:buAutoNum type="arabicPeriod"/>
            </a:pPr>
            <a:r>
              <a:rPr lang="en-GB" dirty="0" smtClean="0"/>
              <a:t>Methods of sharing information and resources</a:t>
            </a:r>
          </a:p>
          <a:p>
            <a:pPr marL="514350" indent="-514350">
              <a:buAutoNum type="arabicPeriod"/>
            </a:pPr>
            <a:endParaRPr lang="en-GB" dirty="0" smtClean="0"/>
          </a:p>
          <a:p>
            <a:r>
              <a:rPr lang="en-GB" dirty="0" smtClean="0"/>
              <a:t>Inclusivity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Some learning activities such as ‘collaborative learning’ are difficult for disabled students to participate in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Disability awareness raising 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31925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SOME INDIVIDUAL EXPERIENCES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762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Marilin </a:t>
            </a:r>
            <a:r>
              <a:rPr lang="en-GB" dirty="0" smtClean="0"/>
              <a:t>Salström: My vision for moving from a non-inclusive society to an inclusive society</a:t>
            </a:r>
            <a:endParaRPr lang="en-GB" dirty="0"/>
          </a:p>
        </p:txBody>
      </p:sp>
      <p:pic>
        <p:nvPicPr>
          <p:cNvPr id="7" name="Content Placeholder 6" descr="a steep stair case leading to a stage -representing an non-inclusive society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8" name="Content Placeholder 7" descr="my vision of an inclusive society- a long shallow ramp. 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57275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05200" cy="5159375"/>
          </a:xfrm>
        </p:spPr>
        <p:txBody>
          <a:bodyPr/>
          <a:lstStyle/>
          <a:p>
            <a:r>
              <a:rPr lang="en-GB" dirty="0" smtClean="0"/>
              <a:t>Cherry Day: Technology has played a big role in my whole life, not just study </a:t>
            </a:r>
            <a:endParaRPr lang="en-GB" dirty="0"/>
          </a:p>
        </p:txBody>
      </p:sp>
      <p:pic>
        <p:nvPicPr>
          <p:cNvPr id="6" name="Content Placeholder 5" descr="The tree of life- with each branch representing a different aspect of how technolgy plays an important role in Cheerys life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3342" y="972145"/>
            <a:ext cx="6545264" cy="4908947"/>
          </a:xfrm>
        </p:spPr>
      </p:pic>
    </p:spTree>
    <p:extLst>
      <p:ext uri="{BB962C8B-B14F-4D97-AF65-F5344CB8AC3E}">
        <p14:creationId xmlns:p14="http://schemas.microsoft.com/office/powerpoint/2010/main" val="23085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700</Words>
  <Application>Microsoft Office PowerPoint</Application>
  <PresentationFormat>Widescreen</PresentationFormat>
  <Paragraphs>93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STUDENT PANEL 1: Sharing our current experience of using technology to support our learning </vt:lpstr>
      <vt:lpstr>1. INTRODUCTION</vt:lpstr>
      <vt:lpstr>Background to the OU </vt:lpstr>
      <vt:lpstr>Background to how we captured the ICT experiences of disabled students at the OU to share with you today</vt:lpstr>
      <vt:lpstr>Broad themes that emerged (1) </vt:lpstr>
      <vt:lpstr>Broad themes that emerged (2) </vt:lpstr>
      <vt:lpstr>2. SOME INDIVIDUAL EXPERIENCES</vt:lpstr>
      <vt:lpstr>Marilin Salström: My vision for moving from a non-inclusive society to an inclusive society</vt:lpstr>
      <vt:lpstr>Cherry Day: Technology has played a big role in my whole life, not just study </vt:lpstr>
      <vt:lpstr>Ron Turner</vt:lpstr>
      <vt:lpstr>Billy D: My vision of an ideal experience</vt:lpstr>
      <vt:lpstr>Sheila Cameron: the good bits and the bad bits of technology</vt:lpstr>
      <vt:lpstr>Summary</vt:lpstr>
      <vt:lpstr>3. QUESTIONS AND DISCUSSION</vt:lpstr>
      <vt:lpstr>4. BREAK</vt:lpstr>
      <vt:lpstr>PowerPoint Presentation</vt:lpstr>
    </vt:vector>
  </TitlesOfParts>
  <Company>The Open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Chetz.Colwell</dc:creator>
  <cp:lastModifiedBy>jane seale</cp:lastModifiedBy>
  <cp:revision>99</cp:revision>
  <cp:lastPrinted>2018-10-11T22:04:47Z</cp:lastPrinted>
  <dcterms:created xsi:type="dcterms:W3CDTF">2017-02-24T10:01:30Z</dcterms:created>
  <dcterms:modified xsi:type="dcterms:W3CDTF">2019-06-04T21:19:24Z</dcterms:modified>
</cp:coreProperties>
</file>