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87" r:id="rId2"/>
  </p:sldMasterIdLst>
  <p:notesMasterIdLst>
    <p:notesMasterId r:id="rId10"/>
  </p:notesMasterIdLst>
  <p:handoutMasterIdLst>
    <p:handoutMasterId r:id="rId11"/>
  </p:handoutMasterIdLst>
  <p:sldIdLst>
    <p:sldId id="274" r:id="rId3"/>
    <p:sldId id="299" r:id="rId4"/>
    <p:sldId id="284" r:id="rId5"/>
    <p:sldId id="306" r:id="rId6"/>
    <p:sldId id="303" r:id="rId7"/>
    <p:sldId id="305" r:id="rId8"/>
    <p:sldId id="298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B9B"/>
    <a:srgbClr val="ED2891"/>
    <a:srgbClr val="E5007D"/>
    <a:srgbClr val="C7E6E9"/>
    <a:srgbClr val="85CCD4"/>
    <a:srgbClr val="44BBC5"/>
    <a:srgbClr val="008496"/>
    <a:srgbClr val="00B7B2"/>
    <a:srgbClr val="F7C3DC"/>
    <a:srgbClr val="F3A1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98"/>
    <p:restoredTop sz="79747" autoAdjust="0"/>
  </p:normalViewPr>
  <p:slideViewPr>
    <p:cSldViewPr snapToGrid="0" snapToObjects="1">
      <p:cViewPr varScale="1">
        <p:scale>
          <a:sx n="89" d="100"/>
          <a:sy n="89" d="100"/>
        </p:scale>
        <p:origin x="1788" y="84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DCC80-CA36-F045-A58C-848932FB29C3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5D1C1-F34B-8540-9015-CDD82202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92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5C204-7EB0-F245-AC16-FC44E91A7A65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12BEB-C874-A74C-8D0A-39AA16E8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01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12BEB-C874-A74C-8D0A-39AA16E8DF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9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indent="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GB" sz="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12BEB-C874-A74C-8D0A-39AA16E8DF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42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12BEB-C874-A74C-8D0A-39AA16E8DF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3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12BEB-C874-A74C-8D0A-39AA16E8DF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94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GB" sz="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12BEB-C874-A74C-8D0A-39AA16E8DF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76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8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12BEB-C874-A74C-8D0A-39AA16E8DF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9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12BEB-C874-A74C-8D0A-39AA16E8DF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86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xmlns="" id="{89E6F516-5A93-46CB-BD93-0AA757BC2E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66490" y="3520773"/>
            <a:ext cx="5279367" cy="39561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1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Subtitle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xmlns="" id="{8B4B5340-958A-450C-A8D9-EBE1007D2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66490" y="3916392"/>
            <a:ext cx="5279367" cy="67286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400" b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01/08/2018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V1.2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E03EEA31-37FD-4C6A-A5B4-FAEB69A86C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66489" y="4741653"/>
            <a:ext cx="5279367" cy="37381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400" b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1st August 2017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xmlns="" id="{1898A98A-E192-4AAF-9C23-E1F9CFFAB1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587259" y="1923512"/>
            <a:ext cx="5158595" cy="112736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1517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(Pi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A312B389-CC0B-4C80-8270-362F3B8CCC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7261" y="2876313"/>
            <a:ext cx="2398144" cy="565628"/>
          </a:xfrm>
          <a:prstGeom prst="rect">
            <a:avLst/>
          </a:prstGeom>
          <a:solidFill>
            <a:srgbClr val="ED2891"/>
          </a:solidFill>
          <a:ln>
            <a:solidFill>
              <a:srgbClr val="ED2891"/>
            </a:solidFill>
          </a:ln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510941FA-0963-43C8-8988-95D835B0C71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7261" y="3434154"/>
            <a:ext cx="1647646" cy="565628"/>
          </a:xfrm>
          <a:prstGeom prst="rect">
            <a:avLst/>
          </a:prstGeom>
          <a:solidFill>
            <a:srgbClr val="ED2891"/>
          </a:solidFill>
          <a:ln>
            <a:solidFill>
              <a:srgbClr val="ED2891"/>
            </a:solidFill>
          </a:ln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6414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A312B389-CC0B-4C80-8270-362F3B8CCC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7261" y="2876313"/>
            <a:ext cx="2398144" cy="565628"/>
          </a:xfrm>
          <a:prstGeom prst="rect">
            <a:avLst/>
          </a:prstGeom>
          <a:solidFill>
            <a:srgbClr val="1E4B9B"/>
          </a:solidFill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510941FA-0963-43C8-8988-95D835B0C71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7261" y="3434154"/>
            <a:ext cx="1647646" cy="565628"/>
          </a:xfrm>
          <a:prstGeom prst="rect">
            <a:avLst/>
          </a:prstGeom>
          <a:solidFill>
            <a:srgbClr val="1E4B9B"/>
          </a:solidFill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86097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xmlns="" id="{F851B943-E6E1-48F6-B811-8D9A7977D85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C1B6DA54-71CA-48A5-B3CD-D2321285AC1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xmlns="" id="{4CE899DC-EEB7-4FE9-99EC-B6BA0FB345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77850" y="2243138"/>
            <a:ext cx="3916363" cy="402748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xmlns="" id="{74507D58-4B62-42B4-946E-AC191B8C8E9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72000" y="2234782"/>
            <a:ext cx="3889375" cy="4027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D1548AB-1A41-4C06-B3F6-882FE01A82ED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30/05/2019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43FD19CB-E5DD-4EB0-A648-B1B63B8A7ED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850" y="6440578"/>
            <a:ext cx="7246879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9442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Fu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>
            <a:extLst>
              <a:ext uri="{FF2B5EF4-FFF2-40B4-BE49-F238E27FC236}">
                <a16:creationId xmlns:a16="http://schemas.microsoft.com/office/drawing/2014/main" xmlns="" id="{FE2B1EA2-8522-4C4B-B7A9-BEF931B2B47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77968" y="2243138"/>
            <a:ext cx="7883407" cy="40191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8251539-4EDC-4E36-A4D9-AF94C23958A5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30/05/2019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E40F4C93-6DA7-4D8C-9677-1ABFD64DBB3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54F983CE-7E17-4509-ACDC-24E516927AC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05480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xmlns="" id="{2C896F9C-CC25-4527-9E30-F95E9F7B1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968" y="2243137"/>
            <a:ext cx="7883407" cy="4019131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5207B26-BD01-450F-BCEB-6428971C5C28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30/05/2019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6CC9049D-4664-4545-860B-8C408BE6F1C1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8413C705-D39D-4C04-9CCC-4AFABA7FBC3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1863253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2">
            <a:extLst>
              <a:ext uri="{FF2B5EF4-FFF2-40B4-BE49-F238E27FC236}">
                <a16:creationId xmlns:a16="http://schemas.microsoft.com/office/drawing/2014/main" xmlns="" id="{28E83104-D853-412E-9A06-D4E39CA8791B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577850" y="2243138"/>
            <a:ext cx="7883525" cy="40195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DE277479-0CF8-4C04-B364-40BD0C0051E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BF8F6D2-1103-4D02-9B03-1CC825E2829E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30/05/2019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2BD85516-2513-49C5-A0AA-FD9268015009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37EFBFEF-F413-46E7-B616-D281BA0FC9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0754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xmlns="" id="{A0F71322-76A3-413A-9064-BF459D5F6A5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77850" y="2243138"/>
            <a:ext cx="7883525" cy="40195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FBE17164-D1E9-448D-BC18-AEE6AA4A7D7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687A685-EBDC-431F-A3A3-25227F3094FE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30/05/2019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C676D3C7-DEA3-4E23-A018-40E404019302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577850" y="6440578"/>
            <a:ext cx="7246879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xmlns="" id="{D974519E-60F3-4D94-B4D4-2BC52D3350F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88317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xmlns="" id="{2C896F9C-CC25-4527-9E30-F95E9F7B1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968" y="2243137"/>
            <a:ext cx="7883407" cy="4019131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23FACDC6-C223-4AE1-82EF-479CD3486E2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2124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EA8A660-749F-4743-A8E2-6368C300520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91604" y="241540"/>
            <a:ext cx="1315048" cy="90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9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EA8A660-749F-4743-A8E2-6368C300520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591604" y="241540"/>
            <a:ext cx="1315048" cy="9057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A1CBB4E-7D7A-4F34-9192-75CFD9ED89EB}"/>
              </a:ext>
            </a:extLst>
          </p:cNvPr>
          <p:cNvSpPr/>
          <p:nvPr userDrawn="1"/>
        </p:nvSpPr>
        <p:spPr>
          <a:xfrm>
            <a:off x="0" y="6728603"/>
            <a:ext cx="9144000" cy="120770"/>
          </a:xfrm>
          <a:prstGeom prst="rect">
            <a:avLst/>
          </a:prstGeom>
          <a:solidFill>
            <a:srgbClr val="1E4B9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5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9" r:id="rId3"/>
    <p:sldLayoutId id="2147483727" r:id="rId4"/>
    <p:sldLayoutId id="2147483728" r:id="rId5"/>
    <p:sldLayoutId id="2147483730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E18344E7-05B6-4E37-9A8D-0973A5026F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2871" y="3521491"/>
            <a:ext cx="6029113" cy="1074571"/>
          </a:xfrm>
        </p:spPr>
        <p:txBody>
          <a:bodyPr/>
          <a:lstStyle/>
          <a:p>
            <a:r>
              <a:rPr lang="en-GB" dirty="0" smtClean="0"/>
              <a:t>Francisco Iniesto  </a:t>
            </a:r>
          </a:p>
          <a:p>
            <a:r>
              <a:rPr lang="en-GB" dirty="0" smtClean="0"/>
              <a:t>Institute of Educational Technology</a:t>
            </a:r>
          </a:p>
          <a:p>
            <a:r>
              <a:rPr lang="en-GB" sz="1400" dirty="0" smtClean="0"/>
              <a:t>Supervisors: Patrick McAndrew, Shailey Minocha and Tim Coughlan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DE11E5B-7E76-4F98-B828-A2CAD01150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2871" y="4716492"/>
            <a:ext cx="5279367" cy="672861"/>
          </a:xfrm>
        </p:spPr>
        <p:txBody>
          <a:bodyPr/>
          <a:lstStyle/>
          <a:p>
            <a:r>
              <a:rPr lang="en-GB" dirty="0" smtClean="0"/>
              <a:t>francisco.Iniesto@open.ac.uk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232503C-CCE7-4477-8652-32D946A35FB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2871" y="1171079"/>
            <a:ext cx="6376526" cy="1000621"/>
          </a:xfrm>
        </p:spPr>
        <p:txBody>
          <a:bodyPr/>
          <a:lstStyle/>
          <a:p>
            <a:r>
              <a:rPr lang="en-GB" sz="4000" dirty="0" smtClean="0"/>
              <a:t>An investigation into the accessibility of Massive Open Online Courses (MOOCs)</a:t>
            </a:r>
            <a:endParaRPr lang="en-GB" sz="4000" dirty="0"/>
          </a:p>
        </p:txBody>
      </p:sp>
      <p:pic>
        <p:nvPicPr>
          <p:cNvPr id="7" name="Imagen 7" descr="Institute of Educational Technolog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026" y="1186868"/>
            <a:ext cx="1172718" cy="11727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321" y="2350938"/>
            <a:ext cx="2542016" cy="849457"/>
          </a:xfrm>
          <a:prstGeom prst="rect">
            <a:avLst/>
          </a:prstGeom>
        </p:spPr>
      </p:pic>
      <p:pic>
        <p:nvPicPr>
          <p:cNvPr id="9" name="Picture 3" descr="Global OER Graduate Networ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73407" y="3200395"/>
            <a:ext cx="1979930" cy="745385"/>
          </a:xfrm>
          <a:prstGeom prst="rect">
            <a:avLst/>
          </a:prstGeom>
          <a:noFill/>
        </p:spPr>
      </p:pic>
      <p:pic>
        <p:nvPicPr>
          <p:cNvPr id="12" name="Picture 11" descr="Creative commons CC BY Licenc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210" y="6217519"/>
            <a:ext cx="471127" cy="471127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CDE11E5B-7E76-4F98-B828-A2CAD01150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2870" y="5780222"/>
            <a:ext cx="5279367" cy="672861"/>
          </a:xfrm>
        </p:spPr>
        <p:txBody>
          <a:bodyPr/>
          <a:lstStyle/>
          <a:p>
            <a:r>
              <a:rPr lang="en-GB" dirty="0" smtClean="0"/>
              <a:t>ED-ICT International Network – UK Conference 11-12 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0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1"/>
          </p:nvPr>
        </p:nvSpPr>
        <p:spPr>
          <a:xfrm>
            <a:off x="577968" y="464267"/>
            <a:ext cx="5960855" cy="575863"/>
          </a:xfrm>
        </p:spPr>
        <p:txBody>
          <a:bodyPr/>
          <a:lstStyle/>
          <a:p>
            <a:r>
              <a:rPr lang="en-GB" sz="2800" dirty="0" smtClean="0"/>
              <a:t>Research questions</a:t>
            </a:r>
            <a:endParaRPr lang="en-GB" sz="2800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68" y="1207452"/>
            <a:ext cx="7784982" cy="475742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285299" y="5986148"/>
            <a:ext cx="6370319" cy="6083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GB" sz="1400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RQ3 a. What is the current state of accessibility of MOOCs?</a:t>
            </a: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GB" sz="1400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RQ3b. How can accessibility issues in MOOCs be identified and addressed?</a:t>
            </a:r>
          </a:p>
        </p:txBody>
      </p:sp>
    </p:spTree>
    <p:extLst>
      <p:ext uri="{BB962C8B-B14F-4D97-AF65-F5344CB8AC3E}">
        <p14:creationId xmlns:p14="http://schemas.microsoft.com/office/powerpoint/2010/main" val="263412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1"/>
          </p:nvPr>
        </p:nvSpPr>
        <p:spPr>
          <a:xfrm>
            <a:off x="222795" y="132797"/>
            <a:ext cx="5960855" cy="881332"/>
          </a:xfrm>
        </p:spPr>
        <p:txBody>
          <a:bodyPr/>
          <a:lstStyle/>
          <a:p>
            <a:r>
              <a:rPr lang="en-GB" sz="2800" dirty="0" smtClean="0"/>
              <a:t>Research Design</a:t>
            </a:r>
            <a:endParaRPr lang="en-GB" sz="2800" dirty="0"/>
          </a:p>
        </p:txBody>
      </p:sp>
      <p:pic>
        <p:nvPicPr>
          <p:cNvPr id="31" name="Picture 3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5599"/>
            <a:ext cx="9144000" cy="5226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942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1"/>
          </p:nvPr>
        </p:nvSpPr>
        <p:spPr>
          <a:xfrm>
            <a:off x="222795" y="132797"/>
            <a:ext cx="5960855" cy="881332"/>
          </a:xfrm>
        </p:spPr>
        <p:txBody>
          <a:bodyPr/>
          <a:lstStyle/>
          <a:p>
            <a:r>
              <a:rPr lang="en-GB" sz="2800" dirty="0" smtClean="0"/>
              <a:t>Research Design</a:t>
            </a:r>
            <a:endParaRPr lang="en-GB" sz="2800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95" y="1239094"/>
            <a:ext cx="7538454" cy="52509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299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1"/>
          </p:nvPr>
        </p:nvSpPr>
        <p:spPr>
          <a:xfrm>
            <a:off x="82441" y="151470"/>
            <a:ext cx="7385159" cy="945809"/>
          </a:xfrm>
        </p:spPr>
        <p:txBody>
          <a:bodyPr/>
          <a:lstStyle/>
          <a:p>
            <a:r>
              <a:rPr lang="en-GB" sz="2800" dirty="0"/>
              <a:t>Contributions </a:t>
            </a:r>
            <a:r>
              <a:rPr lang="en-GB" sz="2800" dirty="0" smtClean="0"/>
              <a:t>to knowledge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82438" y="624374"/>
            <a:ext cx="7252644" cy="250837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70485" marR="965835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3780790" algn="l"/>
                <a:tab pos="4591050" algn="l"/>
              </a:tabLst>
            </a:pPr>
            <a:r>
              <a:rPr lang="en-GB" sz="1400" b="1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RQ1. How do MOOC providers cater for disabled learners?</a:t>
            </a:r>
          </a:p>
          <a:p>
            <a:pPr marL="413385" marR="965835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3780790" algn="l"/>
                <a:tab pos="4591050" algn="l"/>
              </a:tabLst>
            </a:pPr>
            <a:r>
              <a:rPr lang="en-GB" sz="1400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lack </a:t>
            </a:r>
            <a:r>
              <a:rPr lang="en-GB" sz="1400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data on disability in </a:t>
            </a:r>
            <a:r>
              <a:rPr lang="en-GB" sz="1400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endParaRPr lang="en-GB" sz="140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3385" marR="965835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3780790" algn="l"/>
                <a:tab pos="4591050" algn="l"/>
              </a:tabLst>
            </a:pPr>
            <a:r>
              <a:rPr lang="en-GB" sz="1400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Providers think MOOCs can be helpful for disabled </a:t>
            </a:r>
            <a:r>
              <a:rPr lang="en-GB" sz="1400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learners.</a:t>
            </a:r>
            <a:endParaRPr lang="en-GB" sz="140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3385" marR="965835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3780790" algn="l"/>
                <a:tab pos="4591050" algn="l"/>
              </a:tabLst>
            </a:pPr>
            <a:r>
              <a:rPr lang="en-GB" sz="1400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 platforms depend on legislation, and it is driving </a:t>
            </a:r>
            <a:r>
              <a:rPr lang="en-GB" sz="1400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</a:t>
            </a:r>
          </a:p>
          <a:p>
            <a:pPr marL="413385" marR="965835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3780790" algn="l"/>
                <a:tab pos="4591050" algn="l"/>
              </a:tabLst>
            </a:pPr>
            <a:r>
              <a:rPr lang="en-GB" sz="1400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help and report accessibility</a:t>
            </a:r>
            <a:endParaRPr lang="en-GB" sz="140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439" y="3199194"/>
            <a:ext cx="8937573" cy="136960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70485" marR="965835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3780790" algn="l"/>
                <a:tab pos="4591050" algn="l"/>
              </a:tabLst>
            </a:pPr>
            <a:r>
              <a:rPr lang="en-GB" sz="1400" b="1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RQ2. What are the motivations of disabled learners when taking part in MOOCs</a:t>
            </a:r>
            <a:r>
              <a:rPr lang="en-GB" sz="1400" b="1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13385" marR="965835" indent="-3429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3780790" algn="l"/>
                <a:tab pos="4591050" algn="l"/>
              </a:tabLst>
            </a:pPr>
            <a:r>
              <a:rPr lang="en-GB" sz="1400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 in the educational subjects, flexibility, friendly environment, low cost, personal and </a:t>
            </a:r>
            <a:r>
              <a:rPr lang="en-GB" sz="1400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Development</a:t>
            </a:r>
            <a:endParaRPr lang="en-GB" sz="1400" b="1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438" y="4635241"/>
            <a:ext cx="8937573" cy="18928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71120" marR="1270" algn="just">
              <a:lnSpc>
                <a:spcPct val="150000"/>
              </a:lnSpc>
              <a:spcAft>
                <a:spcPts val="1200"/>
              </a:spcAft>
              <a:tabLst>
                <a:tab pos="3780790" algn="l"/>
              </a:tabLst>
            </a:pPr>
            <a:r>
              <a:rPr lang="en-GB" sz="1400" b="1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RQ3. How can MOOCs be made accessible for disabled learners? </a:t>
            </a:r>
            <a:endParaRPr lang="en-GB" sz="1400" b="1" dirty="0" smtClean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3385" marR="965835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3780790" algn="l"/>
                <a:tab pos="4591050" algn="l"/>
              </a:tabLst>
            </a:pPr>
            <a:r>
              <a:rPr lang="en-GB" sz="1400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Barriers are not necessarily related to technical aspects or disabilities, there is scope for improvement in </a:t>
            </a:r>
            <a:r>
              <a:rPr lang="en-GB" sz="1400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</a:t>
            </a:r>
          </a:p>
          <a:p>
            <a:pPr marL="413385" marR="965835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3780790" algn="l"/>
                <a:tab pos="4591050" algn="l"/>
              </a:tabLst>
            </a:pPr>
            <a:r>
              <a:rPr lang="en-GB" sz="1400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Limitations of MOOC production to provide dynamic solutions to accessibility </a:t>
            </a:r>
            <a:r>
              <a:rPr lang="en-GB" sz="1400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barriers, learners responses to barriers are far from the solutions they will like to find</a:t>
            </a:r>
            <a:endParaRPr lang="en-GB" sz="140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02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1"/>
          </p:nvPr>
        </p:nvSpPr>
        <p:spPr>
          <a:xfrm>
            <a:off x="82441" y="151470"/>
            <a:ext cx="7385159" cy="945809"/>
          </a:xfrm>
        </p:spPr>
        <p:txBody>
          <a:bodyPr/>
          <a:lstStyle/>
          <a:p>
            <a:r>
              <a:rPr lang="en-GB" sz="2800" dirty="0" smtClean="0"/>
              <a:t>Implications, limitations and future research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240223" y="917238"/>
            <a:ext cx="7227377" cy="18774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70485" marR="965835" algn="just">
              <a:spcBef>
                <a:spcPts val="1200"/>
              </a:spcBef>
              <a:spcAft>
                <a:spcPts val="1200"/>
              </a:spcAft>
              <a:tabLst>
                <a:tab pos="3780790" algn="l"/>
                <a:tab pos="4591050" algn="l"/>
              </a:tabLst>
            </a:pPr>
            <a:r>
              <a:rPr lang="en-GB" sz="1400" b="1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research has two implications derived from its findings:</a:t>
            </a:r>
          </a:p>
          <a:p>
            <a:pPr marL="413385" marR="965835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3780790" algn="l"/>
                <a:tab pos="4591050" algn="l"/>
              </a:tabLst>
            </a:pPr>
            <a:r>
              <a:rPr lang="en-GB" sz="1400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Greater knowledge of the MOOC stakeholders in accessibility</a:t>
            </a:r>
          </a:p>
          <a:p>
            <a:pPr marL="413385" marR="965835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3780790" algn="l"/>
                <a:tab pos="4591050" algn="l"/>
              </a:tabLst>
            </a:pPr>
            <a:r>
              <a:rPr lang="en-GB" sz="1400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 </a:t>
            </a:r>
            <a:r>
              <a:rPr lang="en-GB" sz="1400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 Audit and </a:t>
            </a:r>
            <a:r>
              <a:rPr lang="en-GB" sz="1400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</a:p>
          <a:p>
            <a:pPr marL="70485" marR="965835" algn="just">
              <a:spcBef>
                <a:spcPts val="1200"/>
              </a:spcBef>
              <a:spcAft>
                <a:spcPts val="1200"/>
              </a:spcAft>
              <a:tabLst>
                <a:tab pos="3780790" algn="l"/>
                <a:tab pos="4591050" algn="l"/>
              </a:tabLst>
            </a:pPr>
            <a:r>
              <a:rPr lang="en-GB" sz="1400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research benefits MOOC providers and learners</a:t>
            </a:r>
            <a:endParaRPr lang="en-GB" sz="140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0216" y="2969810"/>
            <a:ext cx="7949035" cy="41549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70485" marR="965835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3780790" algn="l"/>
                <a:tab pos="4591050" algn="l"/>
              </a:tabLst>
            </a:pPr>
            <a:r>
              <a:rPr lang="en-GB" sz="1400" b="1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Limitations: </a:t>
            </a:r>
            <a:r>
              <a:rPr lang="en-GB" sz="1400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Representativeness</a:t>
            </a:r>
            <a:endParaRPr lang="en-GB" sz="140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223" y="3560443"/>
            <a:ext cx="7949036" cy="1046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70485" marR="965835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tabLst>
                <a:tab pos="3780790" algn="l"/>
                <a:tab pos="4591050" algn="l"/>
              </a:tabLst>
            </a:pPr>
            <a:r>
              <a:rPr lang="en-GB" sz="1400" b="1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research: </a:t>
            </a:r>
          </a:p>
          <a:p>
            <a:pPr marL="413385" marR="965835" indent="-3429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3780790" algn="l"/>
                <a:tab pos="4591050" algn="l"/>
              </a:tabLst>
            </a:pPr>
            <a:r>
              <a:rPr lang="en-GB" sz="1400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work in empirical </a:t>
            </a:r>
            <a:r>
              <a:rPr lang="en-GB" sz="1400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and in the audit</a:t>
            </a:r>
            <a:endParaRPr lang="en-GB" sz="140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0208" y="4782018"/>
            <a:ext cx="7949043" cy="13542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70485" marR="965835" algn="just">
              <a:spcBef>
                <a:spcPts val="1200"/>
              </a:spcBef>
              <a:spcAft>
                <a:spcPts val="1200"/>
              </a:spcAft>
              <a:tabLst>
                <a:tab pos="3780790" algn="l"/>
                <a:tab pos="4591050" algn="l"/>
              </a:tabLst>
            </a:pPr>
            <a:r>
              <a:rPr lang="en-GB" sz="1400" b="1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marL="413385" marR="965835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3780790" algn="l"/>
                <a:tab pos="4591050" algn="l"/>
              </a:tabLst>
            </a:pPr>
            <a:r>
              <a:rPr lang="en-GB" sz="1400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 providers need a better understanding of their learners and their needs</a:t>
            </a:r>
          </a:p>
          <a:p>
            <a:pPr marL="413385" marR="965835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3780790" algn="l"/>
                <a:tab pos="4591050" algn="l"/>
              </a:tabLst>
            </a:pPr>
            <a:r>
              <a:rPr lang="en-GB" sz="1400" dirty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Accessible MOOC development: </a:t>
            </a:r>
            <a:r>
              <a:rPr lang="en-GB" sz="1400" dirty="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Inclusive Design approach </a:t>
            </a:r>
            <a:endParaRPr lang="en-GB" sz="140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23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E18344E7-05B6-4E37-9A8D-0973A5026F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2871" y="3521491"/>
            <a:ext cx="6029113" cy="1074571"/>
          </a:xfrm>
        </p:spPr>
        <p:txBody>
          <a:bodyPr/>
          <a:lstStyle/>
          <a:p>
            <a:r>
              <a:rPr lang="en-GB" dirty="0" smtClean="0"/>
              <a:t>Francisco Iniesto  </a:t>
            </a:r>
          </a:p>
          <a:p>
            <a:r>
              <a:rPr lang="en-GB" dirty="0" smtClean="0"/>
              <a:t>Institute of Educational Technology</a:t>
            </a:r>
          </a:p>
          <a:p>
            <a:r>
              <a:rPr lang="en-GB" sz="1400" dirty="0" smtClean="0"/>
              <a:t>Supervisors: Patrick McAndrew, Shailey Minocha and Tim Coughlan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DE11E5B-7E76-4F98-B828-A2CAD01150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2871" y="4716492"/>
            <a:ext cx="5279367" cy="672861"/>
          </a:xfrm>
        </p:spPr>
        <p:txBody>
          <a:bodyPr/>
          <a:lstStyle/>
          <a:p>
            <a:r>
              <a:rPr lang="en-GB" dirty="0" smtClean="0"/>
              <a:t>francisco.Iniesto@open.ac.uk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232503C-CCE7-4477-8652-32D946A35FB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2871" y="1171079"/>
            <a:ext cx="6376526" cy="1000621"/>
          </a:xfrm>
        </p:spPr>
        <p:txBody>
          <a:bodyPr/>
          <a:lstStyle/>
          <a:p>
            <a:r>
              <a:rPr lang="en-GB" sz="4000" dirty="0" smtClean="0"/>
              <a:t>An investigation into the accessibility of Massive Open Online Courses (MOOCs)</a:t>
            </a:r>
            <a:endParaRPr lang="en-GB" sz="4000" dirty="0"/>
          </a:p>
        </p:txBody>
      </p:sp>
      <p:pic>
        <p:nvPicPr>
          <p:cNvPr id="7" name="Imagen 7" descr="Institute of Educational Technolog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026" y="1186868"/>
            <a:ext cx="1172718" cy="11727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321" y="2350938"/>
            <a:ext cx="2542016" cy="849457"/>
          </a:xfrm>
          <a:prstGeom prst="rect">
            <a:avLst/>
          </a:prstGeom>
        </p:spPr>
      </p:pic>
      <p:pic>
        <p:nvPicPr>
          <p:cNvPr id="9" name="Picture 3" descr="Global OER Graduate Networ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73407" y="3200395"/>
            <a:ext cx="1979930" cy="745385"/>
          </a:xfrm>
          <a:prstGeom prst="rect">
            <a:avLst/>
          </a:prstGeom>
          <a:noFill/>
        </p:spPr>
      </p:pic>
      <p:pic>
        <p:nvPicPr>
          <p:cNvPr id="12" name="Picture 11" descr="Creative commons CC BY Licenc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210" y="6217519"/>
            <a:ext cx="471127" cy="471127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CDE11E5B-7E76-4F98-B828-A2CAD01150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2870" y="5780222"/>
            <a:ext cx="5279367" cy="672861"/>
          </a:xfrm>
        </p:spPr>
        <p:txBody>
          <a:bodyPr/>
          <a:lstStyle/>
          <a:p>
            <a:r>
              <a:rPr lang="en-GB" dirty="0"/>
              <a:t>ED-ICT International Network – UK Conference 11-12 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21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5007D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5094</TotalTime>
  <Words>327</Words>
  <Application>Microsoft Office PowerPoint</Application>
  <PresentationFormat>On-screen Show (4:3)</PresentationFormat>
  <Paragraphs>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TITLES</vt:lpstr>
      <vt:lpstr>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M</dc:creator>
  <cp:lastModifiedBy>Francisco.Iniesto</cp:lastModifiedBy>
  <cp:revision>356</cp:revision>
  <cp:lastPrinted>2019-05-22T18:26:14Z</cp:lastPrinted>
  <dcterms:created xsi:type="dcterms:W3CDTF">2016-08-10T11:35:26Z</dcterms:created>
  <dcterms:modified xsi:type="dcterms:W3CDTF">2019-05-30T16:17:32Z</dcterms:modified>
</cp:coreProperties>
</file>