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2" r:id="rId2"/>
    <p:sldId id="461" r:id="rId3"/>
    <p:sldId id="338" r:id="rId4"/>
    <p:sldId id="459" r:id="rId5"/>
    <p:sldId id="460" r:id="rId6"/>
    <p:sldId id="474" r:id="rId7"/>
    <p:sldId id="475" r:id="rId8"/>
    <p:sldId id="476" r:id="rId9"/>
    <p:sldId id="465" r:id="rId10"/>
    <p:sldId id="477" r:id="rId11"/>
    <p:sldId id="478" r:id="rId12"/>
    <p:sldId id="479" r:id="rId13"/>
    <p:sldId id="480" r:id="rId14"/>
    <p:sldId id="404" r:id="rId15"/>
    <p:sldId id="458" r:id="rId16"/>
    <p:sldId id="473" r:id="rId17"/>
    <p:sldId id="470" r:id="rId18"/>
    <p:sldId id="471" r:id="rId19"/>
    <p:sldId id="472" r:id="rId20"/>
    <p:sldId id="3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swan@paciellogroup.com" initials="h" lastIdx="3" clrIdx="0">
    <p:extLst/>
  </p:cmAuthor>
  <p:cmAuthor id="2" name="hswan@paciellogroup.com" initials="h [2]" lastIdx="1" clrIdx="1">
    <p:extLst/>
  </p:cmAuthor>
  <p:cmAuthor id="3" name="hswan@paciellogroup.com" initials="h [3]" lastIdx="1" clrIdx="2">
    <p:extLst/>
  </p:cmAuthor>
  <p:cmAuthor id="4" name="hswan@paciellogroup.com" initials="h [4]" lastIdx="1" clrIdx="3">
    <p:extLst/>
  </p:cmAuthor>
  <p:cmAuthor id="5" name="hswan@paciellogroup.com" initials="h [3] [2]" lastIdx="1" clrIdx="4">
    <p:extLst/>
  </p:cmAuthor>
  <p:cmAuthor id="6" name="hswan@paciellogroup.com" initials="h [5]" lastIdx="1" clrIdx="5">
    <p:extLst/>
  </p:cmAuthor>
  <p:cmAuthor id="7" name="hswan@paciellogroup.com" initials="h [6]" lastIdx="1" clrIdx="6">
    <p:extLst/>
  </p:cmAuthor>
  <p:cmAuthor id="8" name="hswan@paciellogroup.com" initials="h [7]" lastIdx="1" clrIdx="7">
    <p:extLst/>
  </p:cmAuthor>
  <p:cmAuthor id="9" name="hswan@paciellogroup.com" initials="h [8]" lastIdx="1" clrIdx="8">
    <p:extLst/>
  </p:cmAuthor>
  <p:cmAuthor id="10" name="hswan@paciellogroup.com" initials="h [9]" lastIdx="1" clrIdx="9">
    <p:extLst/>
  </p:cmAuthor>
  <p:cmAuthor id="11" name="hswan@paciellogroup.com" initials="h [10]" lastIdx="1" clrIdx="10">
    <p:extLst/>
  </p:cmAuthor>
  <p:cmAuthor id="12" name="hswan@paciellogroup.com" initials="h [11]" lastIdx="1" clrIdx="11">
    <p:extLst/>
  </p:cmAuthor>
  <p:cmAuthor id="13" name="hswan@paciellogroup.com" initials="h [12]" lastIdx="1" clrIdx="12">
    <p:extLst/>
  </p:cmAuthor>
  <p:cmAuthor id="14" name="hswan@paciellogroup.com" initials="h [13]" lastIdx="1" clrIdx="13">
    <p:extLst/>
  </p:cmAuthor>
  <p:cmAuthor id="15" name="hswan@paciellogroup.com" initials="h [14]" lastIdx="1" clrIdx="14">
    <p:extLst/>
  </p:cmAuthor>
  <p:cmAuthor id="16" name="hswan@paciellogroup.com" initials="h [15]" lastIdx="1" clrIdx="15">
    <p:extLst/>
  </p:cmAuthor>
  <p:cmAuthor id="17" name="hswan@paciellogroup.com" initials="h [16]" lastIdx="1" clrIdx="16">
    <p:extLst/>
  </p:cmAuthor>
  <p:cmAuthor id="18" name="hswan@paciellogroup.com" initials="h [17]" lastIdx="1" clrIdx="17">
    <p:extLst/>
  </p:cmAuthor>
  <p:cmAuthor id="19" name="hswan@paciellogroup.com" initials="h [18]" lastIdx="1" clrIdx="18">
    <p:extLst/>
  </p:cmAuthor>
  <p:cmAuthor id="20" name="hswan@paciellogroup.com" initials="h [19]" lastIdx="1" clrIdx="19">
    <p:extLst/>
  </p:cmAuthor>
  <p:cmAuthor id="21" name="Ian Pouncey" initials="" lastIdx="14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31A2F1"/>
    <a:srgbClr val="6239B4"/>
    <a:srgbClr val="208FEA"/>
    <a:srgbClr val="272727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70" autoAdjust="0"/>
    <p:restoredTop sz="86442"/>
  </p:normalViewPr>
  <p:slideViewPr>
    <p:cSldViewPr snapToGrid="0" showGuides="1">
      <p:cViewPr>
        <p:scale>
          <a:sx n="135" d="100"/>
          <a:sy n="135" d="100"/>
        </p:scale>
        <p:origin x="1256" y="88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7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1F9FD-5FC4-8F4F-8005-91710CC9C9D8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1CBA-4776-1842-AE60-029C8E6F7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r>
              <a:rPr lang="en-US" baseline="0" dirty="0" smtClean="0"/>
              <a:t> </a:t>
            </a:r>
            <a:r>
              <a:rPr lang="en-US" dirty="0" smtClean="0"/>
              <a:t>Dundee University: Space systems and inclusive design</a:t>
            </a:r>
          </a:p>
          <a:p>
            <a:r>
              <a:rPr lang="en-US" dirty="0" smtClean="0"/>
              <a:t>Accessibility and space exploration: An</a:t>
            </a:r>
            <a:r>
              <a:rPr lang="en-US" baseline="0" dirty="0" smtClean="0"/>
              <a:t> opportunity to explore and enable; but also a concern when we head somewhere new and leave people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0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accessible design maturity continuum. What can Higher Ed do to help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move along the continuum?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A9802-9F63-1542-943B-15D39CCA0F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to my colleagues at TPG who, as people working at the coalface of accessibility, are</a:t>
            </a:r>
            <a:r>
              <a:rPr lang="en-US" baseline="0" dirty="0" smtClean="0"/>
              <a:t> ideally placed to share current challenges and emerging threats to digital </a:t>
            </a:r>
            <a:r>
              <a:rPr lang="en-US" baseline="0" smtClean="0"/>
              <a:t>accessibility.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survey conducted in Autum</a:t>
            </a:r>
            <a:r>
              <a:rPr lang="en-US" baseline="0" dirty="0" smtClean="0"/>
              <a:t>n 2017, 148 complete responses.</a:t>
            </a:r>
          </a:p>
          <a:p>
            <a:r>
              <a:rPr lang="en-US" baseline="0" dirty="0" smtClean="0"/>
              <a:t>Usability broken down into learnability, memorability and </a:t>
            </a:r>
            <a:r>
              <a:rPr lang="en-US" baseline="0" dirty="0" err="1" smtClean="0"/>
              <a:t>teachability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Differences in answer based on role and years’ experience in accessibility.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9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90" y="-1348104"/>
            <a:ext cx="5627945" cy="8771712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22" y="1110461"/>
            <a:ext cx="8048625" cy="474811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0" y="1606924"/>
            <a:ext cx="0" cy="36441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3" y="2111188"/>
            <a:ext cx="5007400" cy="295400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78650" y="1331913"/>
            <a:ext cx="4343400" cy="3919537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0" y="1606924"/>
            <a:ext cx="0" cy="36441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78650" y="1331913"/>
            <a:ext cx="4343400" cy="3919537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  <a:lvl2pPr>
              <a:defRPr>
                <a:solidFill>
                  <a:srgbClr val="F8F8F8"/>
                </a:solidFill>
              </a:defRPr>
            </a:lvl2pPr>
            <a:lvl3pPr>
              <a:defRPr>
                <a:solidFill>
                  <a:srgbClr val="F8F8F8"/>
                </a:solidFill>
              </a:defRPr>
            </a:lvl3pPr>
            <a:lvl4pPr>
              <a:defRPr>
                <a:solidFill>
                  <a:srgbClr val="F8F8F8"/>
                </a:solidFill>
              </a:defRPr>
            </a:lvl4pPr>
            <a:lvl5pPr>
              <a:defRPr>
                <a:solidFill>
                  <a:srgbClr val="F8F8F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17" y="1026635"/>
            <a:ext cx="2334229" cy="480472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12" y="712697"/>
            <a:ext cx="2469260" cy="5082675"/>
          </a:xfrm>
          <a:prstGeom prst="rect">
            <a:avLst/>
          </a:prstGeom>
        </p:spPr>
      </p:pic>
      <p:pic>
        <p:nvPicPr>
          <p:cNvPr id="6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23" y="712697"/>
            <a:ext cx="2469260" cy="5082675"/>
          </a:xfrm>
          <a:prstGeom prst="rect">
            <a:avLst/>
          </a:prstGeom>
        </p:spPr>
      </p:pic>
      <p:pic>
        <p:nvPicPr>
          <p:cNvPr id="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5" y="712697"/>
            <a:ext cx="2469260" cy="508267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" y="4814191"/>
            <a:ext cx="4919241" cy="70889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634141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5" y="1876926"/>
            <a:ext cx="2334229" cy="4804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89" y="1876925"/>
            <a:ext cx="2334229" cy="4804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1" y="1876924"/>
            <a:ext cx="2334229" cy="480472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xmlns="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xmlns="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xmlns="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6B5C4B47-0C11-40B2-93D2-7EADF7C0D9B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24000" y="1202533"/>
            <a:ext cx="3721100" cy="546100"/>
          </a:xfrm>
          <a:custGeom>
            <a:avLst/>
            <a:gdLst>
              <a:gd name="T0" fmla="*/ 601 w 2344"/>
              <a:gd name="T1" fmla="*/ 161 h 344"/>
              <a:gd name="T2" fmla="*/ 623 w 2344"/>
              <a:gd name="T3" fmla="*/ 109 h 344"/>
              <a:gd name="T4" fmla="*/ 651 w 2344"/>
              <a:gd name="T5" fmla="*/ 109 h 344"/>
              <a:gd name="T6" fmla="*/ 803 w 2344"/>
              <a:gd name="T7" fmla="*/ 195 h 344"/>
              <a:gd name="T8" fmla="*/ 877 w 2344"/>
              <a:gd name="T9" fmla="*/ 151 h 344"/>
              <a:gd name="T10" fmla="*/ 831 w 2344"/>
              <a:gd name="T11" fmla="*/ 109 h 344"/>
              <a:gd name="T12" fmla="*/ 843 w 2344"/>
              <a:gd name="T13" fmla="*/ 153 h 344"/>
              <a:gd name="T14" fmla="*/ 959 w 2344"/>
              <a:gd name="T15" fmla="*/ 217 h 344"/>
              <a:gd name="T16" fmla="*/ 1129 w 2344"/>
              <a:gd name="T17" fmla="*/ 155 h 344"/>
              <a:gd name="T18" fmla="*/ 1069 w 2344"/>
              <a:gd name="T19" fmla="*/ 105 h 344"/>
              <a:gd name="T20" fmla="*/ 1005 w 2344"/>
              <a:gd name="T21" fmla="*/ 187 h 344"/>
              <a:gd name="T22" fmla="*/ 1093 w 2344"/>
              <a:gd name="T23" fmla="*/ 239 h 344"/>
              <a:gd name="T24" fmla="*/ 1087 w 2344"/>
              <a:gd name="T25" fmla="*/ 207 h 344"/>
              <a:gd name="T26" fmla="*/ 1039 w 2344"/>
              <a:gd name="T27" fmla="*/ 173 h 344"/>
              <a:gd name="T28" fmla="*/ 1093 w 2344"/>
              <a:gd name="T29" fmla="*/ 147 h 344"/>
              <a:gd name="T30" fmla="*/ 1307 w 2344"/>
              <a:gd name="T31" fmla="*/ 185 h 344"/>
              <a:gd name="T32" fmla="*/ 1243 w 2344"/>
              <a:gd name="T33" fmla="*/ 211 h 344"/>
              <a:gd name="T34" fmla="*/ 1447 w 2344"/>
              <a:gd name="T35" fmla="*/ 109 h 344"/>
              <a:gd name="T36" fmla="*/ 1577 w 2344"/>
              <a:gd name="T37" fmla="*/ 117 h 344"/>
              <a:gd name="T38" fmla="*/ 1569 w 2344"/>
              <a:gd name="T39" fmla="*/ 223 h 344"/>
              <a:gd name="T40" fmla="*/ 1669 w 2344"/>
              <a:gd name="T41" fmla="*/ 213 h 344"/>
              <a:gd name="T42" fmla="*/ 1643 w 2344"/>
              <a:gd name="T43" fmla="*/ 111 h 344"/>
              <a:gd name="T44" fmla="*/ 1589 w 2344"/>
              <a:gd name="T45" fmla="*/ 195 h 344"/>
              <a:gd name="T46" fmla="*/ 1615 w 2344"/>
              <a:gd name="T47" fmla="*/ 135 h 344"/>
              <a:gd name="T48" fmla="*/ 1635 w 2344"/>
              <a:gd name="T49" fmla="*/ 205 h 344"/>
              <a:gd name="T50" fmla="*/ 1790 w 2344"/>
              <a:gd name="T51" fmla="*/ 209 h 344"/>
              <a:gd name="T52" fmla="*/ 1731 w 2344"/>
              <a:gd name="T53" fmla="*/ 207 h 344"/>
              <a:gd name="T54" fmla="*/ 1735 w 2344"/>
              <a:gd name="T55" fmla="*/ 133 h 344"/>
              <a:gd name="T56" fmla="*/ 1816 w 2344"/>
              <a:gd name="T57" fmla="*/ 149 h 344"/>
              <a:gd name="T58" fmla="*/ 1760 w 2344"/>
              <a:gd name="T59" fmla="*/ 105 h 344"/>
              <a:gd name="T60" fmla="*/ 1699 w 2344"/>
              <a:gd name="T61" fmla="*/ 187 h 344"/>
              <a:gd name="T62" fmla="*/ 1780 w 2344"/>
              <a:gd name="T63" fmla="*/ 239 h 344"/>
              <a:gd name="T64" fmla="*/ 1926 w 2344"/>
              <a:gd name="T65" fmla="*/ 177 h 344"/>
              <a:gd name="T66" fmla="*/ 1942 w 2344"/>
              <a:gd name="T67" fmla="*/ 123 h 344"/>
              <a:gd name="T68" fmla="*/ 1900 w 2344"/>
              <a:gd name="T69" fmla="*/ 187 h 344"/>
              <a:gd name="T70" fmla="*/ 1926 w 2344"/>
              <a:gd name="T71" fmla="*/ 231 h 344"/>
              <a:gd name="T72" fmla="*/ 1932 w 2344"/>
              <a:gd name="T73" fmla="*/ 179 h 344"/>
              <a:gd name="T74" fmla="*/ 1922 w 2344"/>
              <a:gd name="T75" fmla="*/ 137 h 344"/>
              <a:gd name="T76" fmla="*/ 2012 w 2344"/>
              <a:gd name="T77" fmla="*/ 107 h 344"/>
              <a:gd name="T78" fmla="*/ 1968 w 2344"/>
              <a:gd name="T79" fmla="*/ 201 h 344"/>
              <a:gd name="T80" fmla="*/ 2064 w 2344"/>
              <a:gd name="T81" fmla="*/ 231 h 344"/>
              <a:gd name="T82" fmla="*/ 2072 w 2344"/>
              <a:gd name="T83" fmla="*/ 125 h 344"/>
              <a:gd name="T84" fmla="*/ 2002 w 2344"/>
              <a:gd name="T85" fmla="*/ 215 h 344"/>
              <a:gd name="T86" fmla="*/ 2002 w 2344"/>
              <a:gd name="T87" fmla="*/ 133 h 344"/>
              <a:gd name="T88" fmla="*/ 2064 w 2344"/>
              <a:gd name="T89" fmla="*/ 155 h 344"/>
              <a:gd name="T90" fmla="*/ 2026 w 2344"/>
              <a:gd name="T91" fmla="*/ 223 h 344"/>
              <a:gd name="T92" fmla="*/ 2162 w 2344"/>
              <a:gd name="T93" fmla="*/ 223 h 344"/>
              <a:gd name="T94" fmla="*/ 2108 w 2344"/>
              <a:gd name="T95" fmla="*/ 193 h 344"/>
              <a:gd name="T96" fmla="*/ 2162 w 2344"/>
              <a:gd name="T97" fmla="*/ 243 h 344"/>
              <a:gd name="T98" fmla="*/ 2192 w 2344"/>
              <a:gd name="T99" fmla="*/ 109 h 344"/>
              <a:gd name="T100" fmla="*/ 2322 w 2344"/>
              <a:gd name="T101" fmla="*/ 185 h 344"/>
              <a:gd name="T102" fmla="*/ 2330 w 2344"/>
              <a:gd name="T103" fmla="*/ 117 h 344"/>
              <a:gd name="T104" fmla="*/ 2308 w 2344"/>
              <a:gd name="T105" fmla="*/ 127 h 344"/>
              <a:gd name="T106" fmla="*/ 2298 w 2344"/>
              <a:gd name="T107" fmla="*/ 171 h 344"/>
              <a:gd name="T108" fmla="*/ 52 w 2344"/>
              <a:gd name="T109" fmla="*/ 54 h 344"/>
              <a:gd name="T110" fmla="*/ 2 w 2344"/>
              <a:gd name="T111" fmla="*/ 209 h 344"/>
              <a:gd name="T112" fmla="*/ 122 w 2344"/>
              <a:gd name="T113" fmla="*/ 199 h 344"/>
              <a:gd name="T114" fmla="*/ 98 w 2344"/>
              <a:gd name="T115" fmla="*/ 93 h 344"/>
              <a:gd name="T116" fmla="*/ 232 w 2344"/>
              <a:gd name="T117" fmla="*/ 52 h 344"/>
              <a:gd name="T118" fmla="*/ 260 w 2344"/>
              <a:gd name="T119" fmla="*/ 173 h 344"/>
              <a:gd name="T120" fmla="*/ 338 w 2344"/>
              <a:gd name="T121" fmla="*/ 278 h 344"/>
              <a:gd name="T122" fmla="*/ 340 w 2344"/>
              <a:gd name="T123" fmla="*/ 97 h 344"/>
              <a:gd name="T124" fmla="*/ 200 w 2344"/>
              <a:gd name="T12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" h="344">
                <a:moveTo>
                  <a:pt x="400" y="127"/>
                </a:moveTo>
                <a:lnTo>
                  <a:pt x="440" y="127"/>
                </a:lnTo>
                <a:lnTo>
                  <a:pt x="440" y="239"/>
                </a:lnTo>
                <a:lnTo>
                  <a:pt x="464" y="239"/>
                </a:lnTo>
                <a:lnTo>
                  <a:pt x="464" y="127"/>
                </a:lnTo>
                <a:lnTo>
                  <a:pt x="504" y="127"/>
                </a:lnTo>
                <a:lnTo>
                  <a:pt x="504" y="109"/>
                </a:lnTo>
                <a:lnTo>
                  <a:pt x="400" y="109"/>
                </a:lnTo>
                <a:lnTo>
                  <a:pt x="400" y="127"/>
                </a:lnTo>
                <a:close/>
                <a:moveTo>
                  <a:pt x="601" y="161"/>
                </a:moveTo>
                <a:lnTo>
                  <a:pt x="542" y="161"/>
                </a:lnTo>
                <a:lnTo>
                  <a:pt x="542" y="109"/>
                </a:lnTo>
                <a:lnTo>
                  <a:pt x="520" y="109"/>
                </a:lnTo>
                <a:lnTo>
                  <a:pt x="520" y="239"/>
                </a:lnTo>
                <a:lnTo>
                  <a:pt x="542" y="239"/>
                </a:lnTo>
                <a:lnTo>
                  <a:pt x="542" y="181"/>
                </a:lnTo>
                <a:lnTo>
                  <a:pt x="601" y="181"/>
                </a:lnTo>
                <a:lnTo>
                  <a:pt x="601" y="239"/>
                </a:lnTo>
                <a:lnTo>
                  <a:pt x="623" y="239"/>
                </a:lnTo>
                <a:lnTo>
                  <a:pt x="623" y="109"/>
                </a:lnTo>
                <a:lnTo>
                  <a:pt x="601" y="109"/>
                </a:lnTo>
                <a:lnTo>
                  <a:pt x="601" y="161"/>
                </a:lnTo>
                <a:close/>
                <a:moveTo>
                  <a:pt x="675" y="181"/>
                </a:moveTo>
                <a:lnTo>
                  <a:pt x="739" y="181"/>
                </a:lnTo>
                <a:lnTo>
                  <a:pt x="739" y="163"/>
                </a:lnTo>
                <a:lnTo>
                  <a:pt x="675" y="163"/>
                </a:lnTo>
                <a:lnTo>
                  <a:pt x="675" y="127"/>
                </a:lnTo>
                <a:lnTo>
                  <a:pt x="745" y="127"/>
                </a:lnTo>
                <a:lnTo>
                  <a:pt x="745" y="109"/>
                </a:lnTo>
                <a:lnTo>
                  <a:pt x="651" y="109"/>
                </a:lnTo>
                <a:lnTo>
                  <a:pt x="651" y="239"/>
                </a:lnTo>
                <a:lnTo>
                  <a:pt x="745" y="239"/>
                </a:lnTo>
                <a:lnTo>
                  <a:pt x="745" y="219"/>
                </a:lnTo>
                <a:lnTo>
                  <a:pt x="675" y="219"/>
                </a:lnTo>
                <a:lnTo>
                  <a:pt x="675" y="181"/>
                </a:lnTo>
                <a:close/>
                <a:moveTo>
                  <a:pt x="831" y="109"/>
                </a:moveTo>
                <a:lnTo>
                  <a:pt x="769" y="109"/>
                </a:lnTo>
                <a:lnTo>
                  <a:pt x="769" y="239"/>
                </a:lnTo>
                <a:lnTo>
                  <a:pt x="803" y="239"/>
                </a:lnTo>
                <a:lnTo>
                  <a:pt x="803" y="195"/>
                </a:lnTo>
                <a:lnTo>
                  <a:pt x="831" y="195"/>
                </a:lnTo>
                <a:lnTo>
                  <a:pt x="831" y="195"/>
                </a:lnTo>
                <a:lnTo>
                  <a:pt x="841" y="195"/>
                </a:lnTo>
                <a:lnTo>
                  <a:pt x="849" y="193"/>
                </a:lnTo>
                <a:lnTo>
                  <a:pt x="857" y="191"/>
                </a:lnTo>
                <a:lnTo>
                  <a:pt x="865" y="185"/>
                </a:lnTo>
                <a:lnTo>
                  <a:pt x="869" y="179"/>
                </a:lnTo>
                <a:lnTo>
                  <a:pt x="873" y="171"/>
                </a:lnTo>
                <a:lnTo>
                  <a:pt x="877" y="161"/>
                </a:lnTo>
                <a:lnTo>
                  <a:pt x="877" y="151"/>
                </a:lnTo>
                <a:lnTo>
                  <a:pt x="877" y="151"/>
                </a:lnTo>
                <a:lnTo>
                  <a:pt x="875" y="139"/>
                </a:lnTo>
                <a:lnTo>
                  <a:pt x="873" y="131"/>
                </a:lnTo>
                <a:lnTo>
                  <a:pt x="869" y="123"/>
                </a:lnTo>
                <a:lnTo>
                  <a:pt x="863" y="117"/>
                </a:lnTo>
                <a:lnTo>
                  <a:pt x="855" y="113"/>
                </a:lnTo>
                <a:lnTo>
                  <a:pt x="847" y="111"/>
                </a:lnTo>
                <a:lnTo>
                  <a:pt x="839" y="109"/>
                </a:lnTo>
                <a:lnTo>
                  <a:pt x="831" y="109"/>
                </a:lnTo>
                <a:lnTo>
                  <a:pt x="831" y="109"/>
                </a:lnTo>
                <a:close/>
                <a:moveTo>
                  <a:pt x="825" y="169"/>
                </a:moveTo>
                <a:lnTo>
                  <a:pt x="803" y="169"/>
                </a:lnTo>
                <a:lnTo>
                  <a:pt x="803" y="135"/>
                </a:lnTo>
                <a:lnTo>
                  <a:pt x="825" y="135"/>
                </a:lnTo>
                <a:lnTo>
                  <a:pt x="825" y="135"/>
                </a:lnTo>
                <a:lnTo>
                  <a:pt x="833" y="137"/>
                </a:lnTo>
                <a:lnTo>
                  <a:pt x="837" y="139"/>
                </a:lnTo>
                <a:lnTo>
                  <a:pt x="841" y="145"/>
                </a:lnTo>
                <a:lnTo>
                  <a:pt x="843" y="153"/>
                </a:lnTo>
                <a:lnTo>
                  <a:pt x="843" y="153"/>
                </a:lnTo>
                <a:lnTo>
                  <a:pt x="841" y="161"/>
                </a:lnTo>
                <a:lnTo>
                  <a:pt x="837" y="165"/>
                </a:lnTo>
                <a:lnTo>
                  <a:pt x="833" y="169"/>
                </a:lnTo>
                <a:lnTo>
                  <a:pt x="825" y="169"/>
                </a:lnTo>
                <a:lnTo>
                  <a:pt x="825" y="169"/>
                </a:lnTo>
                <a:close/>
                <a:moveTo>
                  <a:pt x="921" y="109"/>
                </a:moveTo>
                <a:lnTo>
                  <a:pt x="873" y="239"/>
                </a:lnTo>
                <a:lnTo>
                  <a:pt x="907" y="239"/>
                </a:lnTo>
                <a:lnTo>
                  <a:pt x="915" y="217"/>
                </a:lnTo>
                <a:lnTo>
                  <a:pt x="959" y="217"/>
                </a:lnTo>
                <a:lnTo>
                  <a:pt x="967" y="239"/>
                </a:lnTo>
                <a:lnTo>
                  <a:pt x="1003" y="239"/>
                </a:lnTo>
                <a:lnTo>
                  <a:pt x="955" y="109"/>
                </a:lnTo>
                <a:lnTo>
                  <a:pt x="921" y="109"/>
                </a:lnTo>
                <a:close/>
                <a:moveTo>
                  <a:pt x="923" y="191"/>
                </a:moveTo>
                <a:lnTo>
                  <a:pt x="937" y="145"/>
                </a:lnTo>
                <a:lnTo>
                  <a:pt x="937" y="145"/>
                </a:lnTo>
                <a:lnTo>
                  <a:pt x="953" y="191"/>
                </a:lnTo>
                <a:lnTo>
                  <a:pt x="923" y="191"/>
                </a:lnTo>
                <a:close/>
                <a:moveTo>
                  <a:pt x="1129" y="155"/>
                </a:moveTo>
                <a:lnTo>
                  <a:pt x="1129" y="155"/>
                </a:lnTo>
                <a:lnTo>
                  <a:pt x="1127" y="145"/>
                </a:lnTo>
                <a:lnTo>
                  <a:pt x="1123" y="135"/>
                </a:lnTo>
                <a:lnTo>
                  <a:pt x="1117" y="125"/>
                </a:lnTo>
                <a:lnTo>
                  <a:pt x="1109" y="119"/>
                </a:lnTo>
                <a:lnTo>
                  <a:pt x="1101" y="113"/>
                </a:lnTo>
                <a:lnTo>
                  <a:pt x="1091" y="109"/>
                </a:lnTo>
                <a:lnTo>
                  <a:pt x="1079" y="107"/>
                </a:lnTo>
                <a:lnTo>
                  <a:pt x="1069" y="105"/>
                </a:lnTo>
                <a:lnTo>
                  <a:pt x="1069" y="105"/>
                </a:lnTo>
                <a:lnTo>
                  <a:pt x="1055" y="107"/>
                </a:lnTo>
                <a:lnTo>
                  <a:pt x="1043" y="111"/>
                </a:lnTo>
                <a:lnTo>
                  <a:pt x="1031" y="117"/>
                </a:lnTo>
                <a:lnTo>
                  <a:pt x="1023" y="125"/>
                </a:lnTo>
                <a:lnTo>
                  <a:pt x="1015" y="135"/>
                </a:lnTo>
                <a:lnTo>
                  <a:pt x="1009" y="147"/>
                </a:lnTo>
                <a:lnTo>
                  <a:pt x="1005" y="161"/>
                </a:lnTo>
                <a:lnTo>
                  <a:pt x="1005" y="175"/>
                </a:lnTo>
                <a:lnTo>
                  <a:pt x="1005" y="175"/>
                </a:lnTo>
                <a:lnTo>
                  <a:pt x="1005" y="187"/>
                </a:lnTo>
                <a:lnTo>
                  <a:pt x="1009" y="201"/>
                </a:lnTo>
                <a:lnTo>
                  <a:pt x="1015" y="213"/>
                </a:lnTo>
                <a:lnTo>
                  <a:pt x="1023" y="223"/>
                </a:lnTo>
                <a:lnTo>
                  <a:pt x="1031" y="231"/>
                </a:lnTo>
                <a:lnTo>
                  <a:pt x="1043" y="237"/>
                </a:lnTo>
                <a:lnTo>
                  <a:pt x="1055" y="241"/>
                </a:lnTo>
                <a:lnTo>
                  <a:pt x="1069" y="243"/>
                </a:lnTo>
                <a:lnTo>
                  <a:pt x="1069" y="243"/>
                </a:lnTo>
                <a:lnTo>
                  <a:pt x="1081" y="241"/>
                </a:lnTo>
                <a:lnTo>
                  <a:pt x="1093" y="239"/>
                </a:lnTo>
                <a:lnTo>
                  <a:pt x="1103" y="235"/>
                </a:lnTo>
                <a:lnTo>
                  <a:pt x="1111" y="229"/>
                </a:lnTo>
                <a:lnTo>
                  <a:pt x="1117" y="221"/>
                </a:lnTo>
                <a:lnTo>
                  <a:pt x="1123" y="211"/>
                </a:lnTo>
                <a:lnTo>
                  <a:pt x="1127" y="201"/>
                </a:lnTo>
                <a:lnTo>
                  <a:pt x="1129" y="189"/>
                </a:lnTo>
                <a:lnTo>
                  <a:pt x="1095" y="189"/>
                </a:lnTo>
                <a:lnTo>
                  <a:pt x="1095" y="189"/>
                </a:lnTo>
                <a:lnTo>
                  <a:pt x="1093" y="199"/>
                </a:lnTo>
                <a:lnTo>
                  <a:pt x="1087" y="207"/>
                </a:lnTo>
                <a:lnTo>
                  <a:pt x="1079" y="211"/>
                </a:lnTo>
                <a:lnTo>
                  <a:pt x="1069" y="213"/>
                </a:lnTo>
                <a:lnTo>
                  <a:pt x="1069" y="213"/>
                </a:lnTo>
                <a:lnTo>
                  <a:pt x="1061" y="211"/>
                </a:lnTo>
                <a:lnTo>
                  <a:pt x="1055" y="209"/>
                </a:lnTo>
                <a:lnTo>
                  <a:pt x="1049" y="205"/>
                </a:lnTo>
                <a:lnTo>
                  <a:pt x="1045" y="201"/>
                </a:lnTo>
                <a:lnTo>
                  <a:pt x="1041" y="189"/>
                </a:lnTo>
                <a:lnTo>
                  <a:pt x="1039" y="173"/>
                </a:lnTo>
                <a:lnTo>
                  <a:pt x="1039" y="173"/>
                </a:lnTo>
                <a:lnTo>
                  <a:pt x="1041" y="159"/>
                </a:lnTo>
                <a:lnTo>
                  <a:pt x="1045" y="147"/>
                </a:lnTo>
                <a:lnTo>
                  <a:pt x="1049" y="141"/>
                </a:lnTo>
                <a:lnTo>
                  <a:pt x="1055" y="139"/>
                </a:lnTo>
                <a:lnTo>
                  <a:pt x="1061" y="135"/>
                </a:lnTo>
                <a:lnTo>
                  <a:pt x="1069" y="135"/>
                </a:lnTo>
                <a:lnTo>
                  <a:pt x="1069" y="135"/>
                </a:lnTo>
                <a:lnTo>
                  <a:pt x="1079" y="137"/>
                </a:lnTo>
                <a:lnTo>
                  <a:pt x="1087" y="139"/>
                </a:lnTo>
                <a:lnTo>
                  <a:pt x="1093" y="147"/>
                </a:lnTo>
                <a:lnTo>
                  <a:pt x="1095" y="155"/>
                </a:lnTo>
                <a:lnTo>
                  <a:pt x="1095" y="155"/>
                </a:lnTo>
                <a:lnTo>
                  <a:pt x="1129" y="155"/>
                </a:lnTo>
                <a:close/>
                <a:moveTo>
                  <a:pt x="1149" y="239"/>
                </a:moveTo>
                <a:lnTo>
                  <a:pt x="1183" y="239"/>
                </a:lnTo>
                <a:lnTo>
                  <a:pt x="1183" y="109"/>
                </a:lnTo>
                <a:lnTo>
                  <a:pt x="1149" y="109"/>
                </a:lnTo>
                <a:lnTo>
                  <a:pt x="1149" y="239"/>
                </a:lnTo>
                <a:close/>
                <a:moveTo>
                  <a:pt x="1243" y="185"/>
                </a:moveTo>
                <a:lnTo>
                  <a:pt x="1307" y="185"/>
                </a:lnTo>
                <a:lnTo>
                  <a:pt x="1307" y="159"/>
                </a:lnTo>
                <a:lnTo>
                  <a:pt x="1243" y="159"/>
                </a:lnTo>
                <a:lnTo>
                  <a:pt x="1243" y="135"/>
                </a:lnTo>
                <a:lnTo>
                  <a:pt x="1313" y="135"/>
                </a:lnTo>
                <a:lnTo>
                  <a:pt x="1313" y="109"/>
                </a:lnTo>
                <a:lnTo>
                  <a:pt x="1209" y="109"/>
                </a:lnTo>
                <a:lnTo>
                  <a:pt x="1209" y="239"/>
                </a:lnTo>
                <a:lnTo>
                  <a:pt x="1313" y="239"/>
                </a:lnTo>
                <a:lnTo>
                  <a:pt x="1313" y="211"/>
                </a:lnTo>
                <a:lnTo>
                  <a:pt x="1243" y="211"/>
                </a:lnTo>
                <a:lnTo>
                  <a:pt x="1243" y="185"/>
                </a:lnTo>
                <a:close/>
                <a:moveTo>
                  <a:pt x="1371" y="109"/>
                </a:moveTo>
                <a:lnTo>
                  <a:pt x="1337" y="109"/>
                </a:lnTo>
                <a:lnTo>
                  <a:pt x="1337" y="239"/>
                </a:lnTo>
                <a:lnTo>
                  <a:pt x="1431" y="239"/>
                </a:lnTo>
                <a:lnTo>
                  <a:pt x="1431" y="211"/>
                </a:lnTo>
                <a:lnTo>
                  <a:pt x="1371" y="211"/>
                </a:lnTo>
                <a:lnTo>
                  <a:pt x="1371" y="109"/>
                </a:lnTo>
                <a:close/>
                <a:moveTo>
                  <a:pt x="1481" y="109"/>
                </a:moveTo>
                <a:lnTo>
                  <a:pt x="1447" y="109"/>
                </a:lnTo>
                <a:lnTo>
                  <a:pt x="1447" y="239"/>
                </a:lnTo>
                <a:lnTo>
                  <a:pt x="1541" y="239"/>
                </a:lnTo>
                <a:lnTo>
                  <a:pt x="1541" y="211"/>
                </a:lnTo>
                <a:lnTo>
                  <a:pt x="1481" y="211"/>
                </a:lnTo>
                <a:lnTo>
                  <a:pt x="1481" y="109"/>
                </a:lnTo>
                <a:close/>
                <a:moveTo>
                  <a:pt x="1615" y="105"/>
                </a:moveTo>
                <a:lnTo>
                  <a:pt x="1615" y="105"/>
                </a:lnTo>
                <a:lnTo>
                  <a:pt x="1601" y="107"/>
                </a:lnTo>
                <a:lnTo>
                  <a:pt x="1589" y="111"/>
                </a:lnTo>
                <a:lnTo>
                  <a:pt x="1577" y="117"/>
                </a:lnTo>
                <a:lnTo>
                  <a:pt x="1569" y="125"/>
                </a:lnTo>
                <a:lnTo>
                  <a:pt x="1561" y="135"/>
                </a:lnTo>
                <a:lnTo>
                  <a:pt x="1555" y="147"/>
                </a:lnTo>
                <a:lnTo>
                  <a:pt x="1553" y="159"/>
                </a:lnTo>
                <a:lnTo>
                  <a:pt x="1551" y="173"/>
                </a:lnTo>
                <a:lnTo>
                  <a:pt x="1551" y="173"/>
                </a:lnTo>
                <a:lnTo>
                  <a:pt x="1553" y="187"/>
                </a:lnTo>
                <a:lnTo>
                  <a:pt x="1555" y="201"/>
                </a:lnTo>
                <a:lnTo>
                  <a:pt x="1561" y="213"/>
                </a:lnTo>
                <a:lnTo>
                  <a:pt x="1569" y="223"/>
                </a:lnTo>
                <a:lnTo>
                  <a:pt x="1577" y="231"/>
                </a:lnTo>
                <a:lnTo>
                  <a:pt x="1589" y="237"/>
                </a:lnTo>
                <a:lnTo>
                  <a:pt x="1601" y="241"/>
                </a:lnTo>
                <a:lnTo>
                  <a:pt x="1615" y="243"/>
                </a:lnTo>
                <a:lnTo>
                  <a:pt x="1615" y="243"/>
                </a:lnTo>
                <a:lnTo>
                  <a:pt x="1629" y="241"/>
                </a:lnTo>
                <a:lnTo>
                  <a:pt x="1643" y="237"/>
                </a:lnTo>
                <a:lnTo>
                  <a:pt x="1653" y="231"/>
                </a:lnTo>
                <a:lnTo>
                  <a:pt x="1663" y="223"/>
                </a:lnTo>
                <a:lnTo>
                  <a:pt x="1669" y="213"/>
                </a:lnTo>
                <a:lnTo>
                  <a:pt x="1675" y="201"/>
                </a:lnTo>
                <a:lnTo>
                  <a:pt x="1679" y="187"/>
                </a:lnTo>
                <a:lnTo>
                  <a:pt x="1679" y="173"/>
                </a:lnTo>
                <a:lnTo>
                  <a:pt x="1679" y="173"/>
                </a:lnTo>
                <a:lnTo>
                  <a:pt x="1679" y="159"/>
                </a:lnTo>
                <a:lnTo>
                  <a:pt x="1675" y="147"/>
                </a:lnTo>
                <a:lnTo>
                  <a:pt x="1669" y="135"/>
                </a:lnTo>
                <a:lnTo>
                  <a:pt x="1663" y="125"/>
                </a:lnTo>
                <a:lnTo>
                  <a:pt x="1653" y="117"/>
                </a:lnTo>
                <a:lnTo>
                  <a:pt x="1643" y="111"/>
                </a:lnTo>
                <a:lnTo>
                  <a:pt x="1629" y="107"/>
                </a:lnTo>
                <a:lnTo>
                  <a:pt x="1615" y="105"/>
                </a:lnTo>
                <a:lnTo>
                  <a:pt x="1615" y="105"/>
                </a:lnTo>
                <a:close/>
                <a:moveTo>
                  <a:pt x="1615" y="213"/>
                </a:moveTo>
                <a:lnTo>
                  <a:pt x="1615" y="213"/>
                </a:lnTo>
                <a:lnTo>
                  <a:pt x="1607" y="211"/>
                </a:lnTo>
                <a:lnTo>
                  <a:pt x="1601" y="209"/>
                </a:lnTo>
                <a:lnTo>
                  <a:pt x="1597" y="205"/>
                </a:lnTo>
                <a:lnTo>
                  <a:pt x="1593" y="201"/>
                </a:lnTo>
                <a:lnTo>
                  <a:pt x="1589" y="195"/>
                </a:lnTo>
                <a:lnTo>
                  <a:pt x="1587" y="189"/>
                </a:lnTo>
                <a:lnTo>
                  <a:pt x="1585" y="173"/>
                </a:lnTo>
                <a:lnTo>
                  <a:pt x="1585" y="173"/>
                </a:lnTo>
                <a:lnTo>
                  <a:pt x="1587" y="159"/>
                </a:lnTo>
                <a:lnTo>
                  <a:pt x="1593" y="147"/>
                </a:lnTo>
                <a:lnTo>
                  <a:pt x="1597" y="141"/>
                </a:lnTo>
                <a:lnTo>
                  <a:pt x="1601" y="139"/>
                </a:lnTo>
                <a:lnTo>
                  <a:pt x="1607" y="135"/>
                </a:lnTo>
                <a:lnTo>
                  <a:pt x="1615" y="135"/>
                </a:lnTo>
                <a:lnTo>
                  <a:pt x="1615" y="135"/>
                </a:lnTo>
                <a:lnTo>
                  <a:pt x="1623" y="135"/>
                </a:lnTo>
                <a:lnTo>
                  <a:pt x="1629" y="139"/>
                </a:lnTo>
                <a:lnTo>
                  <a:pt x="1635" y="141"/>
                </a:lnTo>
                <a:lnTo>
                  <a:pt x="1639" y="147"/>
                </a:lnTo>
                <a:lnTo>
                  <a:pt x="1643" y="159"/>
                </a:lnTo>
                <a:lnTo>
                  <a:pt x="1645" y="173"/>
                </a:lnTo>
                <a:lnTo>
                  <a:pt x="1645" y="173"/>
                </a:lnTo>
                <a:lnTo>
                  <a:pt x="1643" y="189"/>
                </a:lnTo>
                <a:lnTo>
                  <a:pt x="1639" y="201"/>
                </a:lnTo>
                <a:lnTo>
                  <a:pt x="1635" y="205"/>
                </a:lnTo>
                <a:lnTo>
                  <a:pt x="1629" y="209"/>
                </a:lnTo>
                <a:lnTo>
                  <a:pt x="1623" y="211"/>
                </a:lnTo>
                <a:lnTo>
                  <a:pt x="1615" y="213"/>
                </a:lnTo>
                <a:lnTo>
                  <a:pt x="1615" y="213"/>
                </a:lnTo>
                <a:close/>
                <a:moveTo>
                  <a:pt x="1762" y="187"/>
                </a:moveTo>
                <a:lnTo>
                  <a:pt x="1796" y="187"/>
                </a:lnTo>
                <a:lnTo>
                  <a:pt x="1796" y="187"/>
                </a:lnTo>
                <a:lnTo>
                  <a:pt x="1796" y="195"/>
                </a:lnTo>
                <a:lnTo>
                  <a:pt x="1794" y="203"/>
                </a:lnTo>
                <a:lnTo>
                  <a:pt x="1790" y="209"/>
                </a:lnTo>
                <a:lnTo>
                  <a:pt x="1786" y="213"/>
                </a:lnTo>
                <a:lnTo>
                  <a:pt x="1782" y="217"/>
                </a:lnTo>
                <a:lnTo>
                  <a:pt x="1774" y="221"/>
                </a:lnTo>
                <a:lnTo>
                  <a:pt x="1768" y="223"/>
                </a:lnTo>
                <a:lnTo>
                  <a:pt x="1760" y="223"/>
                </a:lnTo>
                <a:lnTo>
                  <a:pt x="1760" y="223"/>
                </a:lnTo>
                <a:lnTo>
                  <a:pt x="1751" y="223"/>
                </a:lnTo>
                <a:lnTo>
                  <a:pt x="1743" y="219"/>
                </a:lnTo>
                <a:lnTo>
                  <a:pt x="1735" y="215"/>
                </a:lnTo>
                <a:lnTo>
                  <a:pt x="1731" y="207"/>
                </a:lnTo>
                <a:lnTo>
                  <a:pt x="1727" y="201"/>
                </a:lnTo>
                <a:lnTo>
                  <a:pt x="1723" y="191"/>
                </a:lnTo>
                <a:lnTo>
                  <a:pt x="1721" y="183"/>
                </a:lnTo>
                <a:lnTo>
                  <a:pt x="1721" y="173"/>
                </a:lnTo>
                <a:lnTo>
                  <a:pt x="1721" y="173"/>
                </a:lnTo>
                <a:lnTo>
                  <a:pt x="1721" y="165"/>
                </a:lnTo>
                <a:lnTo>
                  <a:pt x="1723" y="155"/>
                </a:lnTo>
                <a:lnTo>
                  <a:pt x="1727" y="147"/>
                </a:lnTo>
                <a:lnTo>
                  <a:pt x="1731" y="139"/>
                </a:lnTo>
                <a:lnTo>
                  <a:pt x="1735" y="133"/>
                </a:lnTo>
                <a:lnTo>
                  <a:pt x="1743" y="127"/>
                </a:lnTo>
                <a:lnTo>
                  <a:pt x="1751" y="125"/>
                </a:lnTo>
                <a:lnTo>
                  <a:pt x="1760" y="123"/>
                </a:lnTo>
                <a:lnTo>
                  <a:pt x="1760" y="123"/>
                </a:lnTo>
                <a:lnTo>
                  <a:pt x="1772" y="125"/>
                </a:lnTo>
                <a:lnTo>
                  <a:pt x="1782" y="131"/>
                </a:lnTo>
                <a:lnTo>
                  <a:pt x="1790" y="139"/>
                </a:lnTo>
                <a:lnTo>
                  <a:pt x="1792" y="143"/>
                </a:lnTo>
                <a:lnTo>
                  <a:pt x="1792" y="149"/>
                </a:lnTo>
                <a:lnTo>
                  <a:pt x="1816" y="149"/>
                </a:lnTo>
                <a:lnTo>
                  <a:pt x="1816" y="149"/>
                </a:lnTo>
                <a:lnTo>
                  <a:pt x="1812" y="139"/>
                </a:lnTo>
                <a:lnTo>
                  <a:pt x="1808" y="131"/>
                </a:lnTo>
                <a:lnTo>
                  <a:pt x="1804" y="123"/>
                </a:lnTo>
                <a:lnTo>
                  <a:pt x="1796" y="117"/>
                </a:lnTo>
                <a:lnTo>
                  <a:pt x="1788" y="111"/>
                </a:lnTo>
                <a:lnTo>
                  <a:pt x="1780" y="107"/>
                </a:lnTo>
                <a:lnTo>
                  <a:pt x="1770" y="105"/>
                </a:lnTo>
                <a:lnTo>
                  <a:pt x="1760" y="105"/>
                </a:lnTo>
                <a:lnTo>
                  <a:pt x="1760" y="105"/>
                </a:lnTo>
                <a:lnTo>
                  <a:pt x="1747" y="107"/>
                </a:lnTo>
                <a:lnTo>
                  <a:pt x="1735" y="111"/>
                </a:lnTo>
                <a:lnTo>
                  <a:pt x="1723" y="117"/>
                </a:lnTo>
                <a:lnTo>
                  <a:pt x="1715" y="125"/>
                </a:lnTo>
                <a:lnTo>
                  <a:pt x="1707" y="135"/>
                </a:lnTo>
                <a:lnTo>
                  <a:pt x="1703" y="147"/>
                </a:lnTo>
                <a:lnTo>
                  <a:pt x="1699" y="161"/>
                </a:lnTo>
                <a:lnTo>
                  <a:pt x="1699" y="173"/>
                </a:lnTo>
                <a:lnTo>
                  <a:pt x="1699" y="173"/>
                </a:lnTo>
                <a:lnTo>
                  <a:pt x="1699" y="187"/>
                </a:lnTo>
                <a:lnTo>
                  <a:pt x="1703" y="201"/>
                </a:lnTo>
                <a:lnTo>
                  <a:pt x="1707" y="213"/>
                </a:lnTo>
                <a:lnTo>
                  <a:pt x="1715" y="223"/>
                </a:lnTo>
                <a:lnTo>
                  <a:pt x="1723" y="231"/>
                </a:lnTo>
                <a:lnTo>
                  <a:pt x="1735" y="237"/>
                </a:lnTo>
                <a:lnTo>
                  <a:pt x="1747" y="241"/>
                </a:lnTo>
                <a:lnTo>
                  <a:pt x="1760" y="243"/>
                </a:lnTo>
                <a:lnTo>
                  <a:pt x="1760" y="243"/>
                </a:lnTo>
                <a:lnTo>
                  <a:pt x="1770" y="241"/>
                </a:lnTo>
                <a:lnTo>
                  <a:pt x="1780" y="239"/>
                </a:lnTo>
                <a:lnTo>
                  <a:pt x="1790" y="233"/>
                </a:lnTo>
                <a:lnTo>
                  <a:pt x="1798" y="225"/>
                </a:lnTo>
                <a:lnTo>
                  <a:pt x="1802" y="239"/>
                </a:lnTo>
                <a:lnTo>
                  <a:pt x="1816" y="239"/>
                </a:lnTo>
                <a:lnTo>
                  <a:pt x="1816" y="169"/>
                </a:lnTo>
                <a:lnTo>
                  <a:pt x="1762" y="169"/>
                </a:lnTo>
                <a:lnTo>
                  <a:pt x="1762" y="187"/>
                </a:lnTo>
                <a:close/>
                <a:moveTo>
                  <a:pt x="1926" y="177"/>
                </a:moveTo>
                <a:lnTo>
                  <a:pt x="1926" y="177"/>
                </a:lnTo>
                <a:lnTo>
                  <a:pt x="1926" y="177"/>
                </a:lnTo>
                <a:lnTo>
                  <a:pt x="1932" y="175"/>
                </a:lnTo>
                <a:lnTo>
                  <a:pt x="1938" y="169"/>
                </a:lnTo>
                <a:lnTo>
                  <a:pt x="1942" y="165"/>
                </a:lnTo>
                <a:lnTo>
                  <a:pt x="1944" y="159"/>
                </a:lnTo>
                <a:lnTo>
                  <a:pt x="1946" y="153"/>
                </a:lnTo>
                <a:lnTo>
                  <a:pt x="1948" y="143"/>
                </a:lnTo>
                <a:lnTo>
                  <a:pt x="1948" y="143"/>
                </a:lnTo>
                <a:lnTo>
                  <a:pt x="1946" y="135"/>
                </a:lnTo>
                <a:lnTo>
                  <a:pt x="1944" y="129"/>
                </a:lnTo>
                <a:lnTo>
                  <a:pt x="1942" y="123"/>
                </a:lnTo>
                <a:lnTo>
                  <a:pt x="1936" y="117"/>
                </a:lnTo>
                <a:lnTo>
                  <a:pt x="1930" y="113"/>
                </a:lnTo>
                <a:lnTo>
                  <a:pt x="1924" y="111"/>
                </a:lnTo>
                <a:lnTo>
                  <a:pt x="1914" y="109"/>
                </a:lnTo>
                <a:lnTo>
                  <a:pt x="1904" y="109"/>
                </a:lnTo>
                <a:lnTo>
                  <a:pt x="1844" y="109"/>
                </a:lnTo>
                <a:lnTo>
                  <a:pt x="1844" y="241"/>
                </a:lnTo>
                <a:lnTo>
                  <a:pt x="1866" y="241"/>
                </a:lnTo>
                <a:lnTo>
                  <a:pt x="1866" y="187"/>
                </a:lnTo>
                <a:lnTo>
                  <a:pt x="1900" y="187"/>
                </a:lnTo>
                <a:lnTo>
                  <a:pt x="1900" y="187"/>
                </a:lnTo>
                <a:lnTo>
                  <a:pt x="1906" y="187"/>
                </a:lnTo>
                <a:lnTo>
                  <a:pt x="1912" y="189"/>
                </a:lnTo>
                <a:lnTo>
                  <a:pt x="1916" y="191"/>
                </a:lnTo>
                <a:lnTo>
                  <a:pt x="1920" y="195"/>
                </a:lnTo>
                <a:lnTo>
                  <a:pt x="1922" y="199"/>
                </a:lnTo>
                <a:lnTo>
                  <a:pt x="1924" y="205"/>
                </a:lnTo>
                <a:lnTo>
                  <a:pt x="1926" y="221"/>
                </a:lnTo>
                <a:lnTo>
                  <a:pt x="1926" y="221"/>
                </a:lnTo>
                <a:lnTo>
                  <a:pt x="1926" y="231"/>
                </a:lnTo>
                <a:lnTo>
                  <a:pt x="1928" y="239"/>
                </a:lnTo>
                <a:lnTo>
                  <a:pt x="1952" y="239"/>
                </a:lnTo>
                <a:lnTo>
                  <a:pt x="1952" y="239"/>
                </a:lnTo>
                <a:lnTo>
                  <a:pt x="1950" y="235"/>
                </a:lnTo>
                <a:lnTo>
                  <a:pt x="1948" y="227"/>
                </a:lnTo>
                <a:lnTo>
                  <a:pt x="1946" y="205"/>
                </a:lnTo>
                <a:lnTo>
                  <a:pt x="1946" y="205"/>
                </a:lnTo>
                <a:lnTo>
                  <a:pt x="1944" y="193"/>
                </a:lnTo>
                <a:lnTo>
                  <a:pt x="1938" y="183"/>
                </a:lnTo>
                <a:lnTo>
                  <a:pt x="1932" y="179"/>
                </a:lnTo>
                <a:lnTo>
                  <a:pt x="1926" y="177"/>
                </a:lnTo>
                <a:lnTo>
                  <a:pt x="1926" y="177"/>
                </a:lnTo>
                <a:close/>
                <a:moveTo>
                  <a:pt x="1902" y="169"/>
                </a:moveTo>
                <a:lnTo>
                  <a:pt x="1866" y="169"/>
                </a:lnTo>
                <a:lnTo>
                  <a:pt x="1866" y="127"/>
                </a:lnTo>
                <a:lnTo>
                  <a:pt x="1902" y="127"/>
                </a:lnTo>
                <a:lnTo>
                  <a:pt x="1902" y="127"/>
                </a:lnTo>
                <a:lnTo>
                  <a:pt x="1910" y="127"/>
                </a:lnTo>
                <a:lnTo>
                  <a:pt x="1918" y="131"/>
                </a:lnTo>
                <a:lnTo>
                  <a:pt x="1922" y="137"/>
                </a:lnTo>
                <a:lnTo>
                  <a:pt x="1924" y="147"/>
                </a:lnTo>
                <a:lnTo>
                  <a:pt x="1924" y="147"/>
                </a:lnTo>
                <a:lnTo>
                  <a:pt x="1924" y="157"/>
                </a:lnTo>
                <a:lnTo>
                  <a:pt x="1920" y="163"/>
                </a:lnTo>
                <a:lnTo>
                  <a:pt x="1912" y="167"/>
                </a:lnTo>
                <a:lnTo>
                  <a:pt x="1902" y="169"/>
                </a:lnTo>
                <a:lnTo>
                  <a:pt x="1902" y="169"/>
                </a:lnTo>
                <a:close/>
                <a:moveTo>
                  <a:pt x="2026" y="105"/>
                </a:moveTo>
                <a:lnTo>
                  <a:pt x="2026" y="105"/>
                </a:lnTo>
                <a:lnTo>
                  <a:pt x="2012" y="107"/>
                </a:lnTo>
                <a:lnTo>
                  <a:pt x="2000" y="111"/>
                </a:lnTo>
                <a:lnTo>
                  <a:pt x="1990" y="117"/>
                </a:lnTo>
                <a:lnTo>
                  <a:pt x="1982" y="125"/>
                </a:lnTo>
                <a:lnTo>
                  <a:pt x="1974" y="135"/>
                </a:lnTo>
                <a:lnTo>
                  <a:pt x="1968" y="147"/>
                </a:lnTo>
                <a:lnTo>
                  <a:pt x="1966" y="161"/>
                </a:lnTo>
                <a:lnTo>
                  <a:pt x="1964" y="173"/>
                </a:lnTo>
                <a:lnTo>
                  <a:pt x="1964" y="173"/>
                </a:lnTo>
                <a:lnTo>
                  <a:pt x="1966" y="187"/>
                </a:lnTo>
                <a:lnTo>
                  <a:pt x="1968" y="201"/>
                </a:lnTo>
                <a:lnTo>
                  <a:pt x="1974" y="213"/>
                </a:lnTo>
                <a:lnTo>
                  <a:pt x="1982" y="223"/>
                </a:lnTo>
                <a:lnTo>
                  <a:pt x="1990" y="231"/>
                </a:lnTo>
                <a:lnTo>
                  <a:pt x="2000" y="237"/>
                </a:lnTo>
                <a:lnTo>
                  <a:pt x="2012" y="241"/>
                </a:lnTo>
                <a:lnTo>
                  <a:pt x="2026" y="243"/>
                </a:lnTo>
                <a:lnTo>
                  <a:pt x="2026" y="243"/>
                </a:lnTo>
                <a:lnTo>
                  <a:pt x="2040" y="241"/>
                </a:lnTo>
                <a:lnTo>
                  <a:pt x="2052" y="237"/>
                </a:lnTo>
                <a:lnTo>
                  <a:pt x="2064" y="231"/>
                </a:lnTo>
                <a:lnTo>
                  <a:pt x="2072" y="223"/>
                </a:lnTo>
                <a:lnTo>
                  <a:pt x="2080" y="213"/>
                </a:lnTo>
                <a:lnTo>
                  <a:pt x="2084" y="201"/>
                </a:lnTo>
                <a:lnTo>
                  <a:pt x="2088" y="187"/>
                </a:lnTo>
                <a:lnTo>
                  <a:pt x="2088" y="173"/>
                </a:lnTo>
                <a:lnTo>
                  <a:pt x="2088" y="173"/>
                </a:lnTo>
                <a:lnTo>
                  <a:pt x="2088" y="161"/>
                </a:lnTo>
                <a:lnTo>
                  <a:pt x="2084" y="147"/>
                </a:lnTo>
                <a:lnTo>
                  <a:pt x="2080" y="135"/>
                </a:lnTo>
                <a:lnTo>
                  <a:pt x="2072" y="125"/>
                </a:lnTo>
                <a:lnTo>
                  <a:pt x="2064" y="117"/>
                </a:lnTo>
                <a:lnTo>
                  <a:pt x="2052" y="111"/>
                </a:lnTo>
                <a:lnTo>
                  <a:pt x="2040" y="107"/>
                </a:lnTo>
                <a:lnTo>
                  <a:pt x="2026" y="105"/>
                </a:lnTo>
                <a:lnTo>
                  <a:pt x="2026" y="105"/>
                </a:lnTo>
                <a:close/>
                <a:moveTo>
                  <a:pt x="2026" y="223"/>
                </a:moveTo>
                <a:lnTo>
                  <a:pt x="2026" y="223"/>
                </a:lnTo>
                <a:lnTo>
                  <a:pt x="2018" y="223"/>
                </a:lnTo>
                <a:lnTo>
                  <a:pt x="2010" y="219"/>
                </a:lnTo>
                <a:lnTo>
                  <a:pt x="2002" y="215"/>
                </a:lnTo>
                <a:lnTo>
                  <a:pt x="1996" y="209"/>
                </a:lnTo>
                <a:lnTo>
                  <a:pt x="1992" y="201"/>
                </a:lnTo>
                <a:lnTo>
                  <a:pt x="1990" y="193"/>
                </a:lnTo>
                <a:lnTo>
                  <a:pt x="1988" y="183"/>
                </a:lnTo>
                <a:lnTo>
                  <a:pt x="1988" y="173"/>
                </a:lnTo>
                <a:lnTo>
                  <a:pt x="1988" y="173"/>
                </a:lnTo>
                <a:lnTo>
                  <a:pt x="1990" y="155"/>
                </a:lnTo>
                <a:lnTo>
                  <a:pt x="1992" y="147"/>
                </a:lnTo>
                <a:lnTo>
                  <a:pt x="1996" y="139"/>
                </a:lnTo>
                <a:lnTo>
                  <a:pt x="2002" y="133"/>
                </a:lnTo>
                <a:lnTo>
                  <a:pt x="2008" y="129"/>
                </a:lnTo>
                <a:lnTo>
                  <a:pt x="2018" y="125"/>
                </a:lnTo>
                <a:lnTo>
                  <a:pt x="2026" y="123"/>
                </a:lnTo>
                <a:lnTo>
                  <a:pt x="2026" y="123"/>
                </a:lnTo>
                <a:lnTo>
                  <a:pt x="2036" y="125"/>
                </a:lnTo>
                <a:lnTo>
                  <a:pt x="2044" y="129"/>
                </a:lnTo>
                <a:lnTo>
                  <a:pt x="2052" y="133"/>
                </a:lnTo>
                <a:lnTo>
                  <a:pt x="2056" y="139"/>
                </a:lnTo>
                <a:lnTo>
                  <a:pt x="2060" y="147"/>
                </a:lnTo>
                <a:lnTo>
                  <a:pt x="2064" y="155"/>
                </a:lnTo>
                <a:lnTo>
                  <a:pt x="2066" y="173"/>
                </a:lnTo>
                <a:lnTo>
                  <a:pt x="2066" y="173"/>
                </a:lnTo>
                <a:lnTo>
                  <a:pt x="2064" y="193"/>
                </a:lnTo>
                <a:lnTo>
                  <a:pt x="2060" y="201"/>
                </a:lnTo>
                <a:lnTo>
                  <a:pt x="2056" y="209"/>
                </a:lnTo>
                <a:lnTo>
                  <a:pt x="2052" y="215"/>
                </a:lnTo>
                <a:lnTo>
                  <a:pt x="2044" y="219"/>
                </a:lnTo>
                <a:lnTo>
                  <a:pt x="2036" y="223"/>
                </a:lnTo>
                <a:lnTo>
                  <a:pt x="2026" y="223"/>
                </a:lnTo>
                <a:lnTo>
                  <a:pt x="2026" y="223"/>
                </a:lnTo>
                <a:close/>
                <a:moveTo>
                  <a:pt x="2192" y="185"/>
                </a:moveTo>
                <a:lnTo>
                  <a:pt x="2192" y="185"/>
                </a:lnTo>
                <a:lnTo>
                  <a:pt x="2192" y="199"/>
                </a:lnTo>
                <a:lnTo>
                  <a:pt x="2190" y="205"/>
                </a:lnTo>
                <a:lnTo>
                  <a:pt x="2188" y="211"/>
                </a:lnTo>
                <a:lnTo>
                  <a:pt x="2184" y="215"/>
                </a:lnTo>
                <a:lnTo>
                  <a:pt x="2178" y="219"/>
                </a:lnTo>
                <a:lnTo>
                  <a:pt x="2172" y="223"/>
                </a:lnTo>
                <a:lnTo>
                  <a:pt x="2162" y="223"/>
                </a:lnTo>
                <a:lnTo>
                  <a:pt x="2162" y="223"/>
                </a:lnTo>
                <a:lnTo>
                  <a:pt x="2152" y="223"/>
                </a:lnTo>
                <a:lnTo>
                  <a:pt x="2144" y="219"/>
                </a:lnTo>
                <a:lnTo>
                  <a:pt x="2140" y="215"/>
                </a:lnTo>
                <a:lnTo>
                  <a:pt x="2136" y="211"/>
                </a:lnTo>
                <a:lnTo>
                  <a:pt x="2134" y="205"/>
                </a:lnTo>
                <a:lnTo>
                  <a:pt x="2132" y="199"/>
                </a:lnTo>
                <a:lnTo>
                  <a:pt x="2132" y="185"/>
                </a:lnTo>
                <a:lnTo>
                  <a:pt x="2132" y="109"/>
                </a:lnTo>
                <a:lnTo>
                  <a:pt x="2108" y="109"/>
                </a:lnTo>
                <a:lnTo>
                  <a:pt x="2108" y="193"/>
                </a:lnTo>
                <a:lnTo>
                  <a:pt x="2108" y="193"/>
                </a:lnTo>
                <a:lnTo>
                  <a:pt x="2110" y="205"/>
                </a:lnTo>
                <a:lnTo>
                  <a:pt x="2112" y="215"/>
                </a:lnTo>
                <a:lnTo>
                  <a:pt x="2118" y="223"/>
                </a:lnTo>
                <a:lnTo>
                  <a:pt x="2124" y="231"/>
                </a:lnTo>
                <a:lnTo>
                  <a:pt x="2130" y="235"/>
                </a:lnTo>
                <a:lnTo>
                  <a:pt x="2140" y="239"/>
                </a:lnTo>
                <a:lnTo>
                  <a:pt x="2150" y="243"/>
                </a:lnTo>
                <a:lnTo>
                  <a:pt x="2162" y="243"/>
                </a:lnTo>
                <a:lnTo>
                  <a:pt x="2162" y="243"/>
                </a:lnTo>
                <a:lnTo>
                  <a:pt x="2174" y="243"/>
                </a:lnTo>
                <a:lnTo>
                  <a:pt x="2184" y="239"/>
                </a:lnTo>
                <a:lnTo>
                  <a:pt x="2192" y="235"/>
                </a:lnTo>
                <a:lnTo>
                  <a:pt x="2200" y="231"/>
                </a:lnTo>
                <a:lnTo>
                  <a:pt x="2206" y="223"/>
                </a:lnTo>
                <a:lnTo>
                  <a:pt x="2210" y="215"/>
                </a:lnTo>
                <a:lnTo>
                  <a:pt x="2214" y="205"/>
                </a:lnTo>
                <a:lnTo>
                  <a:pt x="2214" y="193"/>
                </a:lnTo>
                <a:lnTo>
                  <a:pt x="2214" y="109"/>
                </a:lnTo>
                <a:lnTo>
                  <a:pt x="2192" y="109"/>
                </a:lnTo>
                <a:lnTo>
                  <a:pt x="2192" y="185"/>
                </a:lnTo>
                <a:close/>
                <a:moveTo>
                  <a:pt x="2300" y="109"/>
                </a:moveTo>
                <a:lnTo>
                  <a:pt x="2242" y="109"/>
                </a:lnTo>
                <a:lnTo>
                  <a:pt x="2242" y="239"/>
                </a:lnTo>
                <a:lnTo>
                  <a:pt x="2266" y="239"/>
                </a:lnTo>
                <a:lnTo>
                  <a:pt x="2266" y="189"/>
                </a:lnTo>
                <a:lnTo>
                  <a:pt x="2300" y="189"/>
                </a:lnTo>
                <a:lnTo>
                  <a:pt x="2300" y="189"/>
                </a:lnTo>
                <a:lnTo>
                  <a:pt x="2312" y="189"/>
                </a:lnTo>
                <a:lnTo>
                  <a:pt x="2322" y="185"/>
                </a:lnTo>
                <a:lnTo>
                  <a:pt x="2330" y="181"/>
                </a:lnTo>
                <a:lnTo>
                  <a:pt x="2336" y="175"/>
                </a:lnTo>
                <a:lnTo>
                  <a:pt x="2340" y="169"/>
                </a:lnTo>
                <a:lnTo>
                  <a:pt x="2342" y="163"/>
                </a:lnTo>
                <a:lnTo>
                  <a:pt x="2344" y="149"/>
                </a:lnTo>
                <a:lnTo>
                  <a:pt x="2344" y="149"/>
                </a:lnTo>
                <a:lnTo>
                  <a:pt x="2342" y="135"/>
                </a:lnTo>
                <a:lnTo>
                  <a:pt x="2340" y="129"/>
                </a:lnTo>
                <a:lnTo>
                  <a:pt x="2336" y="123"/>
                </a:lnTo>
                <a:lnTo>
                  <a:pt x="2330" y="117"/>
                </a:lnTo>
                <a:lnTo>
                  <a:pt x="2322" y="113"/>
                </a:lnTo>
                <a:lnTo>
                  <a:pt x="2312" y="109"/>
                </a:lnTo>
                <a:lnTo>
                  <a:pt x="2300" y="109"/>
                </a:lnTo>
                <a:lnTo>
                  <a:pt x="2300" y="109"/>
                </a:lnTo>
                <a:close/>
                <a:moveTo>
                  <a:pt x="2298" y="171"/>
                </a:moveTo>
                <a:lnTo>
                  <a:pt x="2266" y="171"/>
                </a:lnTo>
                <a:lnTo>
                  <a:pt x="2266" y="127"/>
                </a:lnTo>
                <a:lnTo>
                  <a:pt x="2300" y="127"/>
                </a:lnTo>
                <a:lnTo>
                  <a:pt x="2300" y="127"/>
                </a:lnTo>
                <a:lnTo>
                  <a:pt x="2308" y="127"/>
                </a:lnTo>
                <a:lnTo>
                  <a:pt x="2314" y="131"/>
                </a:lnTo>
                <a:lnTo>
                  <a:pt x="2320" y="137"/>
                </a:lnTo>
                <a:lnTo>
                  <a:pt x="2322" y="149"/>
                </a:lnTo>
                <a:lnTo>
                  <a:pt x="2322" y="149"/>
                </a:lnTo>
                <a:lnTo>
                  <a:pt x="2320" y="155"/>
                </a:lnTo>
                <a:lnTo>
                  <a:pt x="2320" y="159"/>
                </a:lnTo>
                <a:lnTo>
                  <a:pt x="2314" y="165"/>
                </a:lnTo>
                <a:lnTo>
                  <a:pt x="2306" y="169"/>
                </a:lnTo>
                <a:lnTo>
                  <a:pt x="2298" y="171"/>
                </a:lnTo>
                <a:lnTo>
                  <a:pt x="2298" y="171"/>
                </a:lnTo>
                <a:close/>
                <a:moveTo>
                  <a:pt x="182" y="0"/>
                </a:moveTo>
                <a:lnTo>
                  <a:pt x="182" y="0"/>
                </a:lnTo>
                <a:lnTo>
                  <a:pt x="162" y="0"/>
                </a:lnTo>
                <a:lnTo>
                  <a:pt x="144" y="4"/>
                </a:lnTo>
                <a:lnTo>
                  <a:pt x="128" y="8"/>
                </a:lnTo>
                <a:lnTo>
                  <a:pt x="110" y="14"/>
                </a:lnTo>
                <a:lnTo>
                  <a:pt x="94" y="22"/>
                </a:lnTo>
                <a:lnTo>
                  <a:pt x="80" y="32"/>
                </a:lnTo>
                <a:lnTo>
                  <a:pt x="66" y="42"/>
                </a:lnTo>
                <a:lnTo>
                  <a:pt x="52" y="54"/>
                </a:lnTo>
                <a:lnTo>
                  <a:pt x="42" y="66"/>
                </a:lnTo>
                <a:lnTo>
                  <a:pt x="30" y="80"/>
                </a:lnTo>
                <a:lnTo>
                  <a:pt x="22" y="97"/>
                </a:lnTo>
                <a:lnTo>
                  <a:pt x="14" y="113"/>
                </a:lnTo>
                <a:lnTo>
                  <a:pt x="8" y="129"/>
                </a:lnTo>
                <a:lnTo>
                  <a:pt x="4" y="147"/>
                </a:lnTo>
                <a:lnTo>
                  <a:pt x="0" y="165"/>
                </a:lnTo>
                <a:lnTo>
                  <a:pt x="0" y="185"/>
                </a:lnTo>
                <a:lnTo>
                  <a:pt x="0" y="185"/>
                </a:lnTo>
                <a:lnTo>
                  <a:pt x="2" y="209"/>
                </a:lnTo>
                <a:lnTo>
                  <a:pt x="6" y="233"/>
                </a:lnTo>
                <a:lnTo>
                  <a:pt x="14" y="255"/>
                </a:lnTo>
                <a:lnTo>
                  <a:pt x="24" y="278"/>
                </a:lnTo>
                <a:lnTo>
                  <a:pt x="38" y="298"/>
                </a:lnTo>
                <a:lnTo>
                  <a:pt x="52" y="316"/>
                </a:lnTo>
                <a:lnTo>
                  <a:pt x="70" y="330"/>
                </a:lnTo>
                <a:lnTo>
                  <a:pt x="88" y="344"/>
                </a:lnTo>
                <a:lnTo>
                  <a:pt x="130" y="205"/>
                </a:lnTo>
                <a:lnTo>
                  <a:pt x="130" y="205"/>
                </a:lnTo>
                <a:lnTo>
                  <a:pt x="122" y="199"/>
                </a:lnTo>
                <a:lnTo>
                  <a:pt x="114" y="191"/>
                </a:lnTo>
                <a:lnTo>
                  <a:pt x="108" y="183"/>
                </a:lnTo>
                <a:lnTo>
                  <a:pt x="102" y="173"/>
                </a:lnTo>
                <a:lnTo>
                  <a:pt x="96" y="163"/>
                </a:lnTo>
                <a:lnTo>
                  <a:pt x="94" y="153"/>
                </a:lnTo>
                <a:lnTo>
                  <a:pt x="92" y="141"/>
                </a:lnTo>
                <a:lnTo>
                  <a:pt x="90" y="129"/>
                </a:lnTo>
                <a:lnTo>
                  <a:pt x="90" y="129"/>
                </a:lnTo>
                <a:lnTo>
                  <a:pt x="92" y="111"/>
                </a:lnTo>
                <a:lnTo>
                  <a:pt x="98" y="93"/>
                </a:lnTo>
                <a:lnTo>
                  <a:pt x="106" y="78"/>
                </a:lnTo>
                <a:lnTo>
                  <a:pt x="116" y="64"/>
                </a:lnTo>
                <a:lnTo>
                  <a:pt x="130" y="52"/>
                </a:lnTo>
                <a:lnTo>
                  <a:pt x="146" y="44"/>
                </a:lnTo>
                <a:lnTo>
                  <a:pt x="162" y="38"/>
                </a:lnTo>
                <a:lnTo>
                  <a:pt x="182" y="36"/>
                </a:lnTo>
                <a:lnTo>
                  <a:pt x="182" y="36"/>
                </a:lnTo>
                <a:lnTo>
                  <a:pt x="200" y="38"/>
                </a:lnTo>
                <a:lnTo>
                  <a:pt x="216" y="44"/>
                </a:lnTo>
                <a:lnTo>
                  <a:pt x="232" y="52"/>
                </a:lnTo>
                <a:lnTo>
                  <a:pt x="246" y="64"/>
                </a:lnTo>
                <a:lnTo>
                  <a:pt x="256" y="78"/>
                </a:lnTo>
                <a:lnTo>
                  <a:pt x="264" y="93"/>
                </a:lnTo>
                <a:lnTo>
                  <a:pt x="270" y="111"/>
                </a:lnTo>
                <a:lnTo>
                  <a:pt x="272" y="129"/>
                </a:lnTo>
                <a:lnTo>
                  <a:pt x="272" y="129"/>
                </a:lnTo>
                <a:lnTo>
                  <a:pt x="270" y="141"/>
                </a:lnTo>
                <a:lnTo>
                  <a:pt x="268" y="153"/>
                </a:lnTo>
                <a:lnTo>
                  <a:pt x="266" y="163"/>
                </a:lnTo>
                <a:lnTo>
                  <a:pt x="260" y="173"/>
                </a:lnTo>
                <a:lnTo>
                  <a:pt x="256" y="183"/>
                </a:lnTo>
                <a:lnTo>
                  <a:pt x="248" y="191"/>
                </a:lnTo>
                <a:lnTo>
                  <a:pt x="240" y="199"/>
                </a:lnTo>
                <a:lnTo>
                  <a:pt x="232" y="205"/>
                </a:lnTo>
                <a:lnTo>
                  <a:pt x="274" y="344"/>
                </a:lnTo>
                <a:lnTo>
                  <a:pt x="274" y="344"/>
                </a:lnTo>
                <a:lnTo>
                  <a:pt x="292" y="330"/>
                </a:lnTo>
                <a:lnTo>
                  <a:pt x="310" y="316"/>
                </a:lnTo>
                <a:lnTo>
                  <a:pt x="326" y="298"/>
                </a:lnTo>
                <a:lnTo>
                  <a:pt x="338" y="278"/>
                </a:lnTo>
                <a:lnTo>
                  <a:pt x="348" y="255"/>
                </a:lnTo>
                <a:lnTo>
                  <a:pt x="356" y="233"/>
                </a:lnTo>
                <a:lnTo>
                  <a:pt x="360" y="209"/>
                </a:lnTo>
                <a:lnTo>
                  <a:pt x="362" y="185"/>
                </a:lnTo>
                <a:lnTo>
                  <a:pt x="362" y="185"/>
                </a:lnTo>
                <a:lnTo>
                  <a:pt x="362" y="165"/>
                </a:lnTo>
                <a:lnTo>
                  <a:pt x="358" y="147"/>
                </a:lnTo>
                <a:lnTo>
                  <a:pt x="354" y="129"/>
                </a:lnTo>
                <a:lnTo>
                  <a:pt x="348" y="113"/>
                </a:lnTo>
                <a:lnTo>
                  <a:pt x="340" y="97"/>
                </a:lnTo>
                <a:lnTo>
                  <a:pt x="332" y="80"/>
                </a:lnTo>
                <a:lnTo>
                  <a:pt x="320" y="66"/>
                </a:lnTo>
                <a:lnTo>
                  <a:pt x="310" y="54"/>
                </a:lnTo>
                <a:lnTo>
                  <a:pt x="296" y="42"/>
                </a:lnTo>
                <a:lnTo>
                  <a:pt x="282" y="32"/>
                </a:lnTo>
                <a:lnTo>
                  <a:pt x="268" y="22"/>
                </a:lnTo>
                <a:lnTo>
                  <a:pt x="252" y="14"/>
                </a:lnTo>
                <a:lnTo>
                  <a:pt x="234" y="8"/>
                </a:lnTo>
                <a:lnTo>
                  <a:pt x="218" y="4"/>
                </a:lnTo>
                <a:lnTo>
                  <a:pt x="200" y="0"/>
                </a:lnTo>
                <a:lnTo>
                  <a:pt x="182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8418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6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6"/>
            <a:ext cx="109728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2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73" Type="http://schemas.openxmlformats.org/officeDocument/2006/relationships/theme" Target="../theme/theme1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681" r:id="rId4"/>
    <p:sldLayoutId id="2147483682" r:id="rId5"/>
    <p:sldLayoutId id="2147483712" r:id="rId6"/>
    <p:sldLayoutId id="2147483714" r:id="rId7"/>
    <p:sldLayoutId id="2147483713" r:id="rId8"/>
    <p:sldLayoutId id="2147483719" r:id="rId9"/>
    <p:sldLayoutId id="2147483650" r:id="rId10"/>
    <p:sldLayoutId id="2147483679" r:id="rId11"/>
    <p:sldLayoutId id="2147483666" r:id="rId12"/>
    <p:sldLayoutId id="2147483667" r:id="rId13"/>
    <p:sldLayoutId id="2147483680" r:id="rId14"/>
    <p:sldLayoutId id="2147483668" r:id="rId15"/>
    <p:sldLayoutId id="2147483691" r:id="rId16"/>
    <p:sldLayoutId id="2147483669" r:id="rId17"/>
    <p:sldLayoutId id="2147483690" r:id="rId18"/>
    <p:sldLayoutId id="2147483662" r:id="rId19"/>
    <p:sldLayoutId id="2147483651" r:id="rId20"/>
    <p:sldLayoutId id="2147483692" r:id="rId21"/>
    <p:sldLayoutId id="2147483706" r:id="rId22"/>
    <p:sldLayoutId id="2147483652" r:id="rId23"/>
    <p:sldLayoutId id="2147483720" r:id="rId24"/>
    <p:sldLayoutId id="2147483722" r:id="rId25"/>
    <p:sldLayoutId id="2147483723" r:id="rId26"/>
    <p:sldLayoutId id="2147483721" r:id="rId27"/>
    <p:sldLayoutId id="2147483717" r:id="rId28"/>
    <p:sldLayoutId id="2147483653" r:id="rId29"/>
    <p:sldLayoutId id="2147483674" r:id="rId30"/>
    <p:sldLayoutId id="2147483684" r:id="rId31"/>
    <p:sldLayoutId id="2147483685" r:id="rId32"/>
    <p:sldLayoutId id="2147483688" r:id="rId33"/>
    <p:sldLayoutId id="2147483689" r:id="rId34"/>
    <p:sldLayoutId id="2147483697" r:id="rId35"/>
    <p:sldLayoutId id="2147483698" r:id="rId36"/>
    <p:sldLayoutId id="2147483686" r:id="rId37"/>
    <p:sldLayoutId id="2147483654" r:id="rId38"/>
    <p:sldLayoutId id="2147483675" r:id="rId39"/>
    <p:sldLayoutId id="2147483660" r:id="rId40"/>
    <p:sldLayoutId id="2147483661" r:id="rId41"/>
    <p:sldLayoutId id="2147483670" r:id="rId42"/>
    <p:sldLayoutId id="2147483696" r:id="rId43"/>
    <p:sldLayoutId id="2147483702" r:id="rId44"/>
    <p:sldLayoutId id="2147483671" r:id="rId45"/>
    <p:sldLayoutId id="2147483701" r:id="rId46"/>
    <p:sldLayoutId id="2147483672" r:id="rId47"/>
    <p:sldLayoutId id="2147483700" r:id="rId48"/>
    <p:sldLayoutId id="2147483673" r:id="rId49"/>
    <p:sldLayoutId id="2147483699" r:id="rId50"/>
    <p:sldLayoutId id="2147483656" r:id="rId51"/>
    <p:sldLayoutId id="2147483657" r:id="rId52"/>
    <p:sldLayoutId id="2147483655" r:id="rId53"/>
    <p:sldLayoutId id="2147483718" r:id="rId54"/>
    <p:sldLayoutId id="2147483658" r:id="rId55"/>
    <p:sldLayoutId id="2147483659" r:id="rId56"/>
    <p:sldLayoutId id="2147483676" r:id="rId57"/>
    <p:sldLayoutId id="2147483663" r:id="rId58"/>
    <p:sldLayoutId id="2147483664" r:id="rId59"/>
    <p:sldLayoutId id="2147483665" r:id="rId60"/>
    <p:sldLayoutId id="2147483678" r:id="rId61"/>
    <p:sldLayoutId id="2147483705" r:id="rId62"/>
    <p:sldLayoutId id="2147483704" r:id="rId63"/>
    <p:sldLayoutId id="2147483703" r:id="rId64"/>
    <p:sldLayoutId id="2147483677" r:id="rId65"/>
    <p:sldLayoutId id="2147483683" r:id="rId66"/>
    <p:sldLayoutId id="2147483707" r:id="rId67"/>
    <p:sldLayoutId id="2147483708" r:id="rId68"/>
    <p:sldLayoutId id="2147483724" r:id="rId69"/>
    <p:sldLayoutId id="2147483726" r:id="rId70"/>
    <p:sldLayoutId id="2147483727" r:id="rId71"/>
    <p:sldLayoutId id="2147483728" r:id="rId7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wimminginstormyweather.wordpress.com/2019/06/03/design-community-we-need-to-talk-about-disabled-people/" TargetMode="Externa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oto of hand of one person grasping the elbow of another person">
            <a:extLst>
              <a:ext uri="{FF2B5EF4-FFF2-40B4-BE49-F238E27FC236}">
                <a16:creationId xmlns:a16="http://schemas.microsoft.com/office/drawing/2014/main" xmlns="" id="{85397876-5662-3843-8D07-78A8BC63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" b="-13"/>
          <a:stretch/>
        </p:blipFill>
        <p:spPr>
          <a:xfrm>
            <a:off x="5454650" y="0"/>
            <a:ext cx="10325528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0337D13-10B4-4F56-AE2E-214016F47536}"/>
              </a:ext>
            </a:extLst>
          </p:cNvPr>
          <p:cNvGrpSpPr/>
          <p:nvPr/>
        </p:nvGrpSpPr>
        <p:grpSpPr>
          <a:xfrm>
            <a:off x="0" y="0"/>
            <a:ext cx="8362277" cy="6858000"/>
            <a:chOff x="0" y="0"/>
            <a:chExt cx="8362277" cy="6858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6D0DAF1A-C1BF-4D8A-AC34-ECB2EE97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359775" cy="6858000"/>
            </a:xfrm>
            <a:custGeom>
              <a:avLst/>
              <a:gdLst>
                <a:gd name="T0" fmla="*/ 0 w 5266"/>
                <a:gd name="T1" fmla="*/ 0 h 4320"/>
                <a:gd name="T2" fmla="*/ 0 w 5266"/>
                <a:gd name="T3" fmla="*/ 4320 h 4320"/>
                <a:gd name="T4" fmla="*/ 4882 w 5266"/>
                <a:gd name="T5" fmla="*/ 4320 h 4320"/>
                <a:gd name="T6" fmla="*/ 5266 w 5266"/>
                <a:gd name="T7" fmla="*/ 3049 h 4320"/>
                <a:gd name="T8" fmla="*/ 5266 w 5266"/>
                <a:gd name="T9" fmla="*/ 3049 h 4320"/>
                <a:gd name="T10" fmla="*/ 5210 w 5266"/>
                <a:gd name="T11" fmla="*/ 3009 h 4320"/>
                <a:gd name="T12" fmla="*/ 5155 w 5266"/>
                <a:gd name="T13" fmla="*/ 2966 h 4320"/>
                <a:gd name="T14" fmla="*/ 5101 w 5266"/>
                <a:gd name="T15" fmla="*/ 2923 h 4320"/>
                <a:gd name="T16" fmla="*/ 5049 w 5266"/>
                <a:gd name="T17" fmla="*/ 2878 h 4320"/>
                <a:gd name="T18" fmla="*/ 4998 w 5266"/>
                <a:gd name="T19" fmla="*/ 2831 h 4320"/>
                <a:gd name="T20" fmla="*/ 4949 w 5266"/>
                <a:gd name="T21" fmla="*/ 2783 h 4320"/>
                <a:gd name="T22" fmla="*/ 4900 w 5266"/>
                <a:gd name="T23" fmla="*/ 2734 h 4320"/>
                <a:gd name="T24" fmla="*/ 4854 w 5266"/>
                <a:gd name="T25" fmla="*/ 2683 h 4320"/>
                <a:gd name="T26" fmla="*/ 4809 w 5266"/>
                <a:gd name="T27" fmla="*/ 2631 h 4320"/>
                <a:gd name="T28" fmla="*/ 4765 w 5266"/>
                <a:gd name="T29" fmla="*/ 2576 h 4320"/>
                <a:gd name="T30" fmla="*/ 4722 w 5266"/>
                <a:gd name="T31" fmla="*/ 2522 h 4320"/>
                <a:gd name="T32" fmla="*/ 4683 w 5266"/>
                <a:gd name="T33" fmla="*/ 2466 h 4320"/>
                <a:gd name="T34" fmla="*/ 4644 w 5266"/>
                <a:gd name="T35" fmla="*/ 2408 h 4320"/>
                <a:gd name="T36" fmla="*/ 4606 w 5266"/>
                <a:gd name="T37" fmla="*/ 2348 h 4320"/>
                <a:gd name="T38" fmla="*/ 4570 w 5266"/>
                <a:gd name="T39" fmla="*/ 2288 h 4320"/>
                <a:gd name="T40" fmla="*/ 4537 w 5266"/>
                <a:gd name="T41" fmla="*/ 2228 h 4320"/>
                <a:gd name="T42" fmla="*/ 4505 w 5266"/>
                <a:gd name="T43" fmla="*/ 2166 h 4320"/>
                <a:gd name="T44" fmla="*/ 4475 w 5266"/>
                <a:gd name="T45" fmla="*/ 2102 h 4320"/>
                <a:gd name="T46" fmla="*/ 4447 w 5266"/>
                <a:gd name="T47" fmla="*/ 2038 h 4320"/>
                <a:gd name="T48" fmla="*/ 4421 w 5266"/>
                <a:gd name="T49" fmla="*/ 1973 h 4320"/>
                <a:gd name="T50" fmla="*/ 4396 w 5266"/>
                <a:gd name="T51" fmla="*/ 1905 h 4320"/>
                <a:gd name="T52" fmla="*/ 4374 w 5266"/>
                <a:gd name="T53" fmla="*/ 1838 h 4320"/>
                <a:gd name="T54" fmla="*/ 4353 w 5266"/>
                <a:gd name="T55" fmla="*/ 1770 h 4320"/>
                <a:gd name="T56" fmla="*/ 4334 w 5266"/>
                <a:gd name="T57" fmla="*/ 1701 h 4320"/>
                <a:gd name="T58" fmla="*/ 4317 w 5266"/>
                <a:gd name="T59" fmla="*/ 1631 h 4320"/>
                <a:gd name="T60" fmla="*/ 4304 w 5266"/>
                <a:gd name="T61" fmla="*/ 1562 h 4320"/>
                <a:gd name="T62" fmla="*/ 4291 w 5266"/>
                <a:gd name="T63" fmla="*/ 1489 h 4320"/>
                <a:gd name="T64" fmla="*/ 4282 w 5266"/>
                <a:gd name="T65" fmla="*/ 1418 h 4320"/>
                <a:gd name="T66" fmla="*/ 4274 w 5266"/>
                <a:gd name="T67" fmla="*/ 1344 h 4320"/>
                <a:gd name="T68" fmla="*/ 4267 w 5266"/>
                <a:gd name="T69" fmla="*/ 1271 h 4320"/>
                <a:gd name="T70" fmla="*/ 4265 w 5266"/>
                <a:gd name="T71" fmla="*/ 1198 h 4320"/>
                <a:gd name="T72" fmla="*/ 4263 w 5266"/>
                <a:gd name="T73" fmla="*/ 1123 h 4320"/>
                <a:gd name="T74" fmla="*/ 4263 w 5266"/>
                <a:gd name="T75" fmla="*/ 1123 h 4320"/>
                <a:gd name="T76" fmla="*/ 4265 w 5266"/>
                <a:gd name="T77" fmla="*/ 1046 h 4320"/>
                <a:gd name="T78" fmla="*/ 4269 w 5266"/>
                <a:gd name="T79" fmla="*/ 971 h 4320"/>
                <a:gd name="T80" fmla="*/ 4274 w 5266"/>
                <a:gd name="T81" fmla="*/ 898 h 4320"/>
                <a:gd name="T82" fmla="*/ 4282 w 5266"/>
                <a:gd name="T83" fmla="*/ 823 h 4320"/>
                <a:gd name="T84" fmla="*/ 4293 w 5266"/>
                <a:gd name="T85" fmla="*/ 750 h 4320"/>
                <a:gd name="T86" fmla="*/ 4304 w 5266"/>
                <a:gd name="T87" fmla="*/ 677 h 4320"/>
                <a:gd name="T88" fmla="*/ 4319 w 5266"/>
                <a:gd name="T89" fmla="*/ 606 h 4320"/>
                <a:gd name="T90" fmla="*/ 4336 w 5266"/>
                <a:gd name="T91" fmla="*/ 534 h 4320"/>
                <a:gd name="T92" fmla="*/ 4355 w 5266"/>
                <a:gd name="T93" fmla="*/ 465 h 4320"/>
                <a:gd name="T94" fmla="*/ 4377 w 5266"/>
                <a:gd name="T95" fmla="*/ 396 h 4320"/>
                <a:gd name="T96" fmla="*/ 4400 w 5266"/>
                <a:gd name="T97" fmla="*/ 326 h 4320"/>
                <a:gd name="T98" fmla="*/ 4424 w 5266"/>
                <a:gd name="T99" fmla="*/ 259 h 4320"/>
                <a:gd name="T100" fmla="*/ 4452 w 5266"/>
                <a:gd name="T101" fmla="*/ 193 h 4320"/>
                <a:gd name="T102" fmla="*/ 4481 w 5266"/>
                <a:gd name="T103" fmla="*/ 128 h 4320"/>
                <a:gd name="T104" fmla="*/ 4512 w 5266"/>
                <a:gd name="T105" fmla="*/ 64 h 4320"/>
                <a:gd name="T106" fmla="*/ 4544 w 5266"/>
                <a:gd name="T107" fmla="*/ 0 h 4320"/>
                <a:gd name="T108" fmla="*/ 0 w 5266"/>
                <a:gd name="T10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66" h="4320">
                  <a:moveTo>
                    <a:pt x="0" y="0"/>
                  </a:moveTo>
                  <a:lnTo>
                    <a:pt x="0" y="4320"/>
                  </a:lnTo>
                  <a:lnTo>
                    <a:pt x="4882" y="4320"/>
                  </a:lnTo>
                  <a:lnTo>
                    <a:pt x="5266" y="3049"/>
                  </a:lnTo>
                  <a:lnTo>
                    <a:pt x="5266" y="3049"/>
                  </a:lnTo>
                  <a:lnTo>
                    <a:pt x="5210" y="3009"/>
                  </a:lnTo>
                  <a:lnTo>
                    <a:pt x="5155" y="2966"/>
                  </a:lnTo>
                  <a:lnTo>
                    <a:pt x="5101" y="2923"/>
                  </a:lnTo>
                  <a:lnTo>
                    <a:pt x="5049" y="2878"/>
                  </a:lnTo>
                  <a:lnTo>
                    <a:pt x="4998" y="2831"/>
                  </a:lnTo>
                  <a:lnTo>
                    <a:pt x="4949" y="2783"/>
                  </a:lnTo>
                  <a:lnTo>
                    <a:pt x="4900" y="2734"/>
                  </a:lnTo>
                  <a:lnTo>
                    <a:pt x="4854" y="2683"/>
                  </a:lnTo>
                  <a:lnTo>
                    <a:pt x="4809" y="2631"/>
                  </a:lnTo>
                  <a:lnTo>
                    <a:pt x="4765" y="2576"/>
                  </a:lnTo>
                  <a:lnTo>
                    <a:pt x="4722" y="2522"/>
                  </a:lnTo>
                  <a:lnTo>
                    <a:pt x="4683" y="2466"/>
                  </a:lnTo>
                  <a:lnTo>
                    <a:pt x="4644" y="2408"/>
                  </a:lnTo>
                  <a:lnTo>
                    <a:pt x="4606" y="2348"/>
                  </a:lnTo>
                  <a:lnTo>
                    <a:pt x="4570" y="2288"/>
                  </a:lnTo>
                  <a:lnTo>
                    <a:pt x="4537" y="2228"/>
                  </a:lnTo>
                  <a:lnTo>
                    <a:pt x="4505" y="2166"/>
                  </a:lnTo>
                  <a:lnTo>
                    <a:pt x="4475" y="2102"/>
                  </a:lnTo>
                  <a:lnTo>
                    <a:pt x="4447" y="2038"/>
                  </a:lnTo>
                  <a:lnTo>
                    <a:pt x="4421" y="1973"/>
                  </a:lnTo>
                  <a:lnTo>
                    <a:pt x="4396" y="1905"/>
                  </a:lnTo>
                  <a:lnTo>
                    <a:pt x="4374" y="1838"/>
                  </a:lnTo>
                  <a:lnTo>
                    <a:pt x="4353" y="1770"/>
                  </a:lnTo>
                  <a:lnTo>
                    <a:pt x="4334" y="1701"/>
                  </a:lnTo>
                  <a:lnTo>
                    <a:pt x="4317" y="1631"/>
                  </a:lnTo>
                  <a:lnTo>
                    <a:pt x="4304" y="1562"/>
                  </a:lnTo>
                  <a:lnTo>
                    <a:pt x="4291" y="1489"/>
                  </a:lnTo>
                  <a:lnTo>
                    <a:pt x="4282" y="1418"/>
                  </a:lnTo>
                  <a:lnTo>
                    <a:pt x="4274" y="1344"/>
                  </a:lnTo>
                  <a:lnTo>
                    <a:pt x="4267" y="1271"/>
                  </a:lnTo>
                  <a:lnTo>
                    <a:pt x="4265" y="1198"/>
                  </a:lnTo>
                  <a:lnTo>
                    <a:pt x="4263" y="1123"/>
                  </a:lnTo>
                  <a:lnTo>
                    <a:pt x="4263" y="1123"/>
                  </a:lnTo>
                  <a:lnTo>
                    <a:pt x="4265" y="1046"/>
                  </a:lnTo>
                  <a:lnTo>
                    <a:pt x="4269" y="971"/>
                  </a:lnTo>
                  <a:lnTo>
                    <a:pt x="4274" y="898"/>
                  </a:lnTo>
                  <a:lnTo>
                    <a:pt x="4282" y="823"/>
                  </a:lnTo>
                  <a:lnTo>
                    <a:pt x="4293" y="750"/>
                  </a:lnTo>
                  <a:lnTo>
                    <a:pt x="4304" y="677"/>
                  </a:lnTo>
                  <a:lnTo>
                    <a:pt x="4319" y="606"/>
                  </a:lnTo>
                  <a:lnTo>
                    <a:pt x="4336" y="534"/>
                  </a:lnTo>
                  <a:lnTo>
                    <a:pt x="4355" y="465"/>
                  </a:lnTo>
                  <a:lnTo>
                    <a:pt x="4377" y="396"/>
                  </a:lnTo>
                  <a:lnTo>
                    <a:pt x="4400" y="326"/>
                  </a:lnTo>
                  <a:lnTo>
                    <a:pt x="4424" y="259"/>
                  </a:lnTo>
                  <a:lnTo>
                    <a:pt x="4452" y="193"/>
                  </a:lnTo>
                  <a:lnTo>
                    <a:pt x="4481" y="128"/>
                  </a:lnTo>
                  <a:lnTo>
                    <a:pt x="4512" y="64"/>
                  </a:lnTo>
                  <a:lnTo>
                    <a:pt x="4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617712BC-E48A-490B-A19D-46D554CDE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19954"/>
              <a:ext cx="8362277" cy="49102"/>
            </a:xfrm>
            <a:custGeom>
              <a:avLst/>
              <a:gdLst>
                <a:gd name="T0" fmla="*/ 7680 w 7680"/>
                <a:gd name="T1" fmla="*/ 16 h 32"/>
                <a:gd name="T2" fmla="*/ 7680 w 7680"/>
                <a:gd name="T3" fmla="*/ 16 h 32"/>
                <a:gd name="T4" fmla="*/ 7655 w 7680"/>
                <a:gd name="T5" fmla="*/ 0 h 32"/>
                <a:gd name="T6" fmla="*/ 0 w 7680"/>
                <a:gd name="T7" fmla="*/ 0 h 32"/>
                <a:gd name="T8" fmla="*/ 0 w 7680"/>
                <a:gd name="T9" fmla="*/ 32 h 32"/>
                <a:gd name="T10" fmla="*/ 7675 w 7680"/>
                <a:gd name="T11" fmla="*/ 32 h 32"/>
                <a:gd name="T12" fmla="*/ 7680 w 7680"/>
                <a:gd name="T13" fmla="*/ 16 h 32"/>
                <a:gd name="connsiteX0" fmla="*/ 9852 w 10000"/>
                <a:gd name="connsiteY0" fmla="*/ 6562 h 10000"/>
                <a:gd name="connsiteX1" fmla="*/ 10000 w 10000"/>
                <a:gd name="connsiteY1" fmla="*/ 5000 h 10000"/>
                <a:gd name="connsiteX2" fmla="*/ 9967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10000 h 10000"/>
                <a:gd name="connsiteX5" fmla="*/ 9993 w 10000"/>
                <a:gd name="connsiteY5" fmla="*/ 10000 h 10000"/>
                <a:gd name="connsiteX6" fmla="*/ 9852 w 10000"/>
                <a:gd name="connsiteY6" fmla="*/ 6562 h 10000"/>
                <a:gd name="connsiteX0" fmla="*/ 9875 w 10000"/>
                <a:gd name="connsiteY0" fmla="*/ 4479 h 10000"/>
                <a:gd name="connsiteX1" fmla="*/ 10000 w 10000"/>
                <a:gd name="connsiteY1" fmla="*/ 5000 h 10000"/>
                <a:gd name="connsiteX2" fmla="*/ 9967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10000 h 10000"/>
                <a:gd name="connsiteX5" fmla="*/ 9993 w 10000"/>
                <a:gd name="connsiteY5" fmla="*/ 10000 h 10000"/>
                <a:gd name="connsiteX6" fmla="*/ 9875 w 10000"/>
                <a:gd name="connsiteY6" fmla="*/ 4479 h 10000"/>
                <a:gd name="connsiteX0" fmla="*/ 9993 w 10736"/>
                <a:gd name="connsiteY0" fmla="*/ 10000 h 10000"/>
                <a:gd name="connsiteX1" fmla="*/ 10000 w 10736"/>
                <a:gd name="connsiteY1" fmla="*/ 5000 h 10000"/>
                <a:gd name="connsiteX2" fmla="*/ 9967 w 10736"/>
                <a:gd name="connsiteY2" fmla="*/ 0 h 10000"/>
                <a:gd name="connsiteX3" fmla="*/ 0 w 10736"/>
                <a:gd name="connsiteY3" fmla="*/ 0 h 10000"/>
                <a:gd name="connsiteX4" fmla="*/ 0 w 10736"/>
                <a:gd name="connsiteY4" fmla="*/ 10000 h 10000"/>
                <a:gd name="connsiteX5" fmla="*/ 9993 w 10736"/>
                <a:gd name="connsiteY5" fmla="*/ 10000 h 10000"/>
                <a:gd name="connsiteX0" fmla="*/ 9993 w 10022"/>
                <a:gd name="connsiteY0" fmla="*/ 10000 h 10541"/>
                <a:gd name="connsiteX1" fmla="*/ 10000 w 10022"/>
                <a:gd name="connsiteY1" fmla="*/ 5000 h 10541"/>
                <a:gd name="connsiteX2" fmla="*/ 9967 w 10022"/>
                <a:gd name="connsiteY2" fmla="*/ 0 h 10541"/>
                <a:gd name="connsiteX3" fmla="*/ 0 w 10022"/>
                <a:gd name="connsiteY3" fmla="*/ 0 h 10541"/>
                <a:gd name="connsiteX4" fmla="*/ 0 w 10022"/>
                <a:gd name="connsiteY4" fmla="*/ 10000 h 10541"/>
                <a:gd name="connsiteX5" fmla="*/ 9993 w 10022"/>
                <a:gd name="connsiteY5" fmla="*/ 10000 h 10541"/>
                <a:gd name="connsiteX0" fmla="*/ 9993 w 10736"/>
                <a:gd name="connsiteY0" fmla="*/ 10000 h 10962"/>
                <a:gd name="connsiteX1" fmla="*/ 10000 w 10736"/>
                <a:gd name="connsiteY1" fmla="*/ 5000 h 10962"/>
                <a:gd name="connsiteX2" fmla="*/ 9967 w 10736"/>
                <a:gd name="connsiteY2" fmla="*/ 0 h 10962"/>
                <a:gd name="connsiteX3" fmla="*/ 0 w 10736"/>
                <a:gd name="connsiteY3" fmla="*/ 0 h 10962"/>
                <a:gd name="connsiteX4" fmla="*/ 0 w 10736"/>
                <a:gd name="connsiteY4" fmla="*/ 10000 h 10962"/>
                <a:gd name="connsiteX5" fmla="*/ 9993 w 10736"/>
                <a:gd name="connsiteY5" fmla="*/ 10000 h 10962"/>
                <a:gd name="connsiteX0" fmla="*/ 9993 w 10736"/>
                <a:gd name="connsiteY0" fmla="*/ 10000 h 10740"/>
                <a:gd name="connsiteX1" fmla="*/ 10000 w 10736"/>
                <a:gd name="connsiteY1" fmla="*/ 5000 h 10740"/>
                <a:gd name="connsiteX2" fmla="*/ 9967 w 10736"/>
                <a:gd name="connsiteY2" fmla="*/ 0 h 10740"/>
                <a:gd name="connsiteX3" fmla="*/ 0 w 10736"/>
                <a:gd name="connsiteY3" fmla="*/ 0 h 10740"/>
                <a:gd name="connsiteX4" fmla="*/ 0 w 10736"/>
                <a:gd name="connsiteY4" fmla="*/ 10000 h 10740"/>
                <a:gd name="connsiteX5" fmla="*/ 9993 w 10736"/>
                <a:gd name="connsiteY5" fmla="*/ 10000 h 10740"/>
                <a:gd name="connsiteX0" fmla="*/ 9993 w 10000"/>
                <a:gd name="connsiteY0" fmla="*/ 10000 h 10740"/>
                <a:gd name="connsiteX1" fmla="*/ 10000 w 10000"/>
                <a:gd name="connsiteY1" fmla="*/ 5000 h 10740"/>
                <a:gd name="connsiteX2" fmla="*/ 9967 w 10000"/>
                <a:gd name="connsiteY2" fmla="*/ 0 h 10740"/>
                <a:gd name="connsiteX3" fmla="*/ 0 w 10000"/>
                <a:gd name="connsiteY3" fmla="*/ 0 h 10740"/>
                <a:gd name="connsiteX4" fmla="*/ 0 w 10000"/>
                <a:gd name="connsiteY4" fmla="*/ 10000 h 10740"/>
                <a:gd name="connsiteX5" fmla="*/ 9993 w 10000"/>
                <a:gd name="connsiteY5" fmla="*/ 10000 h 10740"/>
                <a:gd name="connsiteX0" fmla="*/ 9993 w 9993"/>
                <a:gd name="connsiteY0" fmla="*/ 10000 h 10740"/>
                <a:gd name="connsiteX1" fmla="*/ 9812 w 9993"/>
                <a:gd name="connsiteY1" fmla="*/ 3958 h 10740"/>
                <a:gd name="connsiteX2" fmla="*/ 9967 w 9993"/>
                <a:gd name="connsiteY2" fmla="*/ 0 h 10740"/>
                <a:gd name="connsiteX3" fmla="*/ 0 w 9993"/>
                <a:gd name="connsiteY3" fmla="*/ 0 h 10740"/>
                <a:gd name="connsiteX4" fmla="*/ 0 w 9993"/>
                <a:gd name="connsiteY4" fmla="*/ 10000 h 10740"/>
                <a:gd name="connsiteX5" fmla="*/ 9993 w 9993"/>
                <a:gd name="connsiteY5" fmla="*/ 10000 h 10740"/>
                <a:gd name="connsiteX0" fmla="*/ 10000 w 10010"/>
                <a:gd name="connsiteY0" fmla="*/ 9311 h 10000"/>
                <a:gd name="connsiteX1" fmla="*/ 10010 w 10010"/>
                <a:gd name="connsiteY1" fmla="*/ 4170 h 10000"/>
                <a:gd name="connsiteX2" fmla="*/ 9974 w 10010"/>
                <a:gd name="connsiteY2" fmla="*/ 0 h 10000"/>
                <a:gd name="connsiteX3" fmla="*/ 0 w 10010"/>
                <a:gd name="connsiteY3" fmla="*/ 0 h 10000"/>
                <a:gd name="connsiteX4" fmla="*/ 0 w 10010"/>
                <a:gd name="connsiteY4" fmla="*/ 9311 h 10000"/>
                <a:gd name="connsiteX5" fmla="*/ 10000 w 10010"/>
                <a:gd name="connsiteY5" fmla="*/ 931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" h="10000">
                  <a:moveTo>
                    <a:pt x="10000" y="9311"/>
                  </a:moveTo>
                  <a:cubicBezTo>
                    <a:pt x="9998" y="9506"/>
                    <a:pt x="10014" y="5722"/>
                    <a:pt x="10010" y="4170"/>
                  </a:cubicBezTo>
                  <a:cubicBezTo>
                    <a:pt x="9999" y="2618"/>
                    <a:pt x="9985" y="1552"/>
                    <a:pt x="9974" y="0"/>
                  </a:cubicBezTo>
                  <a:lnTo>
                    <a:pt x="0" y="0"/>
                  </a:lnTo>
                  <a:lnTo>
                    <a:pt x="0" y="9311"/>
                  </a:lnTo>
                  <a:cubicBezTo>
                    <a:pt x="1666" y="10863"/>
                    <a:pt x="4999" y="9311"/>
                    <a:pt x="10000" y="93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368EE50C-1076-4C66-B3FD-1742C2179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Digital accessibility challenges, </a:t>
            </a:r>
            <a:br>
              <a:rPr lang="en-US" sz="4000" dirty="0" smtClean="0"/>
            </a:br>
            <a:r>
              <a:rPr lang="en-US" sz="4000" dirty="0" smtClean="0"/>
              <a:t>and implications for Higher Education</a:t>
            </a:r>
            <a:endParaRPr lang="en-US" sz="4000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xmlns="" id="{C725CC60-D7B7-478E-9E74-C0A266AF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Sloan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80B1976F-E290-4581-85A5-DEB39311F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UX Research Lead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BFA9F3EE-1406-4F34-A686-C677763BBE2A}"/>
              </a:ext>
            </a:extLst>
          </p:cNvPr>
          <p:cNvSpPr>
            <a:spLocks noEditPoints="1"/>
          </p:cNvSpPr>
          <p:nvPr/>
        </p:nvSpPr>
        <p:spPr bwMode="auto">
          <a:xfrm>
            <a:off x="1524000" y="1202533"/>
            <a:ext cx="3721100" cy="546100"/>
          </a:xfrm>
          <a:custGeom>
            <a:avLst/>
            <a:gdLst>
              <a:gd name="T0" fmla="*/ 601 w 2344"/>
              <a:gd name="T1" fmla="*/ 161 h 344"/>
              <a:gd name="T2" fmla="*/ 623 w 2344"/>
              <a:gd name="T3" fmla="*/ 109 h 344"/>
              <a:gd name="T4" fmla="*/ 651 w 2344"/>
              <a:gd name="T5" fmla="*/ 109 h 344"/>
              <a:gd name="T6" fmla="*/ 803 w 2344"/>
              <a:gd name="T7" fmla="*/ 195 h 344"/>
              <a:gd name="T8" fmla="*/ 877 w 2344"/>
              <a:gd name="T9" fmla="*/ 151 h 344"/>
              <a:gd name="T10" fmla="*/ 831 w 2344"/>
              <a:gd name="T11" fmla="*/ 109 h 344"/>
              <a:gd name="T12" fmla="*/ 843 w 2344"/>
              <a:gd name="T13" fmla="*/ 153 h 344"/>
              <a:gd name="T14" fmla="*/ 959 w 2344"/>
              <a:gd name="T15" fmla="*/ 217 h 344"/>
              <a:gd name="T16" fmla="*/ 1129 w 2344"/>
              <a:gd name="T17" fmla="*/ 155 h 344"/>
              <a:gd name="T18" fmla="*/ 1069 w 2344"/>
              <a:gd name="T19" fmla="*/ 105 h 344"/>
              <a:gd name="T20" fmla="*/ 1005 w 2344"/>
              <a:gd name="T21" fmla="*/ 187 h 344"/>
              <a:gd name="T22" fmla="*/ 1093 w 2344"/>
              <a:gd name="T23" fmla="*/ 239 h 344"/>
              <a:gd name="T24" fmla="*/ 1087 w 2344"/>
              <a:gd name="T25" fmla="*/ 207 h 344"/>
              <a:gd name="T26" fmla="*/ 1039 w 2344"/>
              <a:gd name="T27" fmla="*/ 173 h 344"/>
              <a:gd name="T28" fmla="*/ 1093 w 2344"/>
              <a:gd name="T29" fmla="*/ 147 h 344"/>
              <a:gd name="T30" fmla="*/ 1307 w 2344"/>
              <a:gd name="T31" fmla="*/ 185 h 344"/>
              <a:gd name="T32" fmla="*/ 1243 w 2344"/>
              <a:gd name="T33" fmla="*/ 211 h 344"/>
              <a:gd name="T34" fmla="*/ 1447 w 2344"/>
              <a:gd name="T35" fmla="*/ 109 h 344"/>
              <a:gd name="T36" fmla="*/ 1577 w 2344"/>
              <a:gd name="T37" fmla="*/ 117 h 344"/>
              <a:gd name="T38" fmla="*/ 1569 w 2344"/>
              <a:gd name="T39" fmla="*/ 223 h 344"/>
              <a:gd name="T40" fmla="*/ 1669 w 2344"/>
              <a:gd name="T41" fmla="*/ 213 h 344"/>
              <a:gd name="T42" fmla="*/ 1643 w 2344"/>
              <a:gd name="T43" fmla="*/ 111 h 344"/>
              <a:gd name="T44" fmla="*/ 1589 w 2344"/>
              <a:gd name="T45" fmla="*/ 195 h 344"/>
              <a:gd name="T46" fmla="*/ 1615 w 2344"/>
              <a:gd name="T47" fmla="*/ 135 h 344"/>
              <a:gd name="T48" fmla="*/ 1635 w 2344"/>
              <a:gd name="T49" fmla="*/ 205 h 344"/>
              <a:gd name="T50" fmla="*/ 1790 w 2344"/>
              <a:gd name="T51" fmla="*/ 209 h 344"/>
              <a:gd name="T52" fmla="*/ 1731 w 2344"/>
              <a:gd name="T53" fmla="*/ 207 h 344"/>
              <a:gd name="T54" fmla="*/ 1735 w 2344"/>
              <a:gd name="T55" fmla="*/ 133 h 344"/>
              <a:gd name="T56" fmla="*/ 1816 w 2344"/>
              <a:gd name="T57" fmla="*/ 149 h 344"/>
              <a:gd name="T58" fmla="*/ 1760 w 2344"/>
              <a:gd name="T59" fmla="*/ 105 h 344"/>
              <a:gd name="T60" fmla="*/ 1699 w 2344"/>
              <a:gd name="T61" fmla="*/ 187 h 344"/>
              <a:gd name="T62" fmla="*/ 1780 w 2344"/>
              <a:gd name="T63" fmla="*/ 239 h 344"/>
              <a:gd name="T64" fmla="*/ 1926 w 2344"/>
              <a:gd name="T65" fmla="*/ 177 h 344"/>
              <a:gd name="T66" fmla="*/ 1942 w 2344"/>
              <a:gd name="T67" fmla="*/ 123 h 344"/>
              <a:gd name="T68" fmla="*/ 1900 w 2344"/>
              <a:gd name="T69" fmla="*/ 187 h 344"/>
              <a:gd name="T70" fmla="*/ 1926 w 2344"/>
              <a:gd name="T71" fmla="*/ 231 h 344"/>
              <a:gd name="T72" fmla="*/ 1932 w 2344"/>
              <a:gd name="T73" fmla="*/ 179 h 344"/>
              <a:gd name="T74" fmla="*/ 1922 w 2344"/>
              <a:gd name="T75" fmla="*/ 137 h 344"/>
              <a:gd name="T76" fmla="*/ 2012 w 2344"/>
              <a:gd name="T77" fmla="*/ 107 h 344"/>
              <a:gd name="T78" fmla="*/ 1968 w 2344"/>
              <a:gd name="T79" fmla="*/ 201 h 344"/>
              <a:gd name="T80" fmla="*/ 2064 w 2344"/>
              <a:gd name="T81" fmla="*/ 231 h 344"/>
              <a:gd name="T82" fmla="*/ 2072 w 2344"/>
              <a:gd name="T83" fmla="*/ 125 h 344"/>
              <a:gd name="T84" fmla="*/ 2002 w 2344"/>
              <a:gd name="T85" fmla="*/ 215 h 344"/>
              <a:gd name="T86" fmla="*/ 2002 w 2344"/>
              <a:gd name="T87" fmla="*/ 133 h 344"/>
              <a:gd name="T88" fmla="*/ 2064 w 2344"/>
              <a:gd name="T89" fmla="*/ 155 h 344"/>
              <a:gd name="T90" fmla="*/ 2026 w 2344"/>
              <a:gd name="T91" fmla="*/ 223 h 344"/>
              <a:gd name="T92" fmla="*/ 2162 w 2344"/>
              <a:gd name="T93" fmla="*/ 223 h 344"/>
              <a:gd name="T94" fmla="*/ 2108 w 2344"/>
              <a:gd name="T95" fmla="*/ 193 h 344"/>
              <a:gd name="T96" fmla="*/ 2162 w 2344"/>
              <a:gd name="T97" fmla="*/ 243 h 344"/>
              <a:gd name="T98" fmla="*/ 2192 w 2344"/>
              <a:gd name="T99" fmla="*/ 109 h 344"/>
              <a:gd name="T100" fmla="*/ 2322 w 2344"/>
              <a:gd name="T101" fmla="*/ 185 h 344"/>
              <a:gd name="T102" fmla="*/ 2330 w 2344"/>
              <a:gd name="T103" fmla="*/ 117 h 344"/>
              <a:gd name="T104" fmla="*/ 2308 w 2344"/>
              <a:gd name="T105" fmla="*/ 127 h 344"/>
              <a:gd name="T106" fmla="*/ 2298 w 2344"/>
              <a:gd name="T107" fmla="*/ 171 h 344"/>
              <a:gd name="T108" fmla="*/ 52 w 2344"/>
              <a:gd name="T109" fmla="*/ 54 h 344"/>
              <a:gd name="T110" fmla="*/ 2 w 2344"/>
              <a:gd name="T111" fmla="*/ 209 h 344"/>
              <a:gd name="T112" fmla="*/ 122 w 2344"/>
              <a:gd name="T113" fmla="*/ 199 h 344"/>
              <a:gd name="T114" fmla="*/ 98 w 2344"/>
              <a:gd name="T115" fmla="*/ 93 h 344"/>
              <a:gd name="T116" fmla="*/ 232 w 2344"/>
              <a:gd name="T117" fmla="*/ 52 h 344"/>
              <a:gd name="T118" fmla="*/ 260 w 2344"/>
              <a:gd name="T119" fmla="*/ 173 h 344"/>
              <a:gd name="T120" fmla="*/ 338 w 2344"/>
              <a:gd name="T121" fmla="*/ 278 h 344"/>
              <a:gd name="T122" fmla="*/ 340 w 2344"/>
              <a:gd name="T123" fmla="*/ 97 h 344"/>
              <a:gd name="T124" fmla="*/ 200 w 2344"/>
              <a:gd name="T12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" h="344">
                <a:moveTo>
                  <a:pt x="400" y="127"/>
                </a:moveTo>
                <a:lnTo>
                  <a:pt x="440" y="127"/>
                </a:lnTo>
                <a:lnTo>
                  <a:pt x="440" y="239"/>
                </a:lnTo>
                <a:lnTo>
                  <a:pt x="464" y="239"/>
                </a:lnTo>
                <a:lnTo>
                  <a:pt x="464" y="127"/>
                </a:lnTo>
                <a:lnTo>
                  <a:pt x="504" y="127"/>
                </a:lnTo>
                <a:lnTo>
                  <a:pt x="504" y="109"/>
                </a:lnTo>
                <a:lnTo>
                  <a:pt x="400" y="109"/>
                </a:lnTo>
                <a:lnTo>
                  <a:pt x="400" y="127"/>
                </a:lnTo>
                <a:close/>
                <a:moveTo>
                  <a:pt x="601" y="161"/>
                </a:moveTo>
                <a:lnTo>
                  <a:pt x="542" y="161"/>
                </a:lnTo>
                <a:lnTo>
                  <a:pt x="542" y="109"/>
                </a:lnTo>
                <a:lnTo>
                  <a:pt x="520" y="109"/>
                </a:lnTo>
                <a:lnTo>
                  <a:pt x="520" y="239"/>
                </a:lnTo>
                <a:lnTo>
                  <a:pt x="542" y="239"/>
                </a:lnTo>
                <a:lnTo>
                  <a:pt x="542" y="181"/>
                </a:lnTo>
                <a:lnTo>
                  <a:pt x="601" y="181"/>
                </a:lnTo>
                <a:lnTo>
                  <a:pt x="601" y="239"/>
                </a:lnTo>
                <a:lnTo>
                  <a:pt x="623" y="239"/>
                </a:lnTo>
                <a:lnTo>
                  <a:pt x="623" y="109"/>
                </a:lnTo>
                <a:lnTo>
                  <a:pt x="601" y="109"/>
                </a:lnTo>
                <a:lnTo>
                  <a:pt x="601" y="161"/>
                </a:lnTo>
                <a:close/>
                <a:moveTo>
                  <a:pt x="675" y="181"/>
                </a:moveTo>
                <a:lnTo>
                  <a:pt x="739" y="181"/>
                </a:lnTo>
                <a:lnTo>
                  <a:pt x="739" y="163"/>
                </a:lnTo>
                <a:lnTo>
                  <a:pt x="675" y="163"/>
                </a:lnTo>
                <a:lnTo>
                  <a:pt x="675" y="127"/>
                </a:lnTo>
                <a:lnTo>
                  <a:pt x="745" y="127"/>
                </a:lnTo>
                <a:lnTo>
                  <a:pt x="745" y="109"/>
                </a:lnTo>
                <a:lnTo>
                  <a:pt x="651" y="109"/>
                </a:lnTo>
                <a:lnTo>
                  <a:pt x="651" y="239"/>
                </a:lnTo>
                <a:lnTo>
                  <a:pt x="745" y="239"/>
                </a:lnTo>
                <a:lnTo>
                  <a:pt x="745" y="219"/>
                </a:lnTo>
                <a:lnTo>
                  <a:pt x="675" y="219"/>
                </a:lnTo>
                <a:lnTo>
                  <a:pt x="675" y="181"/>
                </a:lnTo>
                <a:close/>
                <a:moveTo>
                  <a:pt x="831" y="109"/>
                </a:moveTo>
                <a:lnTo>
                  <a:pt x="769" y="109"/>
                </a:lnTo>
                <a:lnTo>
                  <a:pt x="769" y="239"/>
                </a:lnTo>
                <a:lnTo>
                  <a:pt x="803" y="239"/>
                </a:lnTo>
                <a:lnTo>
                  <a:pt x="803" y="195"/>
                </a:lnTo>
                <a:lnTo>
                  <a:pt x="831" y="195"/>
                </a:lnTo>
                <a:lnTo>
                  <a:pt x="831" y="195"/>
                </a:lnTo>
                <a:lnTo>
                  <a:pt x="841" y="195"/>
                </a:lnTo>
                <a:lnTo>
                  <a:pt x="849" y="193"/>
                </a:lnTo>
                <a:lnTo>
                  <a:pt x="857" y="191"/>
                </a:lnTo>
                <a:lnTo>
                  <a:pt x="865" y="185"/>
                </a:lnTo>
                <a:lnTo>
                  <a:pt x="869" y="179"/>
                </a:lnTo>
                <a:lnTo>
                  <a:pt x="873" y="171"/>
                </a:lnTo>
                <a:lnTo>
                  <a:pt x="877" y="161"/>
                </a:lnTo>
                <a:lnTo>
                  <a:pt x="877" y="151"/>
                </a:lnTo>
                <a:lnTo>
                  <a:pt x="877" y="151"/>
                </a:lnTo>
                <a:lnTo>
                  <a:pt x="875" y="139"/>
                </a:lnTo>
                <a:lnTo>
                  <a:pt x="873" y="131"/>
                </a:lnTo>
                <a:lnTo>
                  <a:pt x="869" y="123"/>
                </a:lnTo>
                <a:lnTo>
                  <a:pt x="863" y="117"/>
                </a:lnTo>
                <a:lnTo>
                  <a:pt x="855" y="113"/>
                </a:lnTo>
                <a:lnTo>
                  <a:pt x="847" y="111"/>
                </a:lnTo>
                <a:lnTo>
                  <a:pt x="839" y="109"/>
                </a:lnTo>
                <a:lnTo>
                  <a:pt x="831" y="109"/>
                </a:lnTo>
                <a:lnTo>
                  <a:pt x="831" y="109"/>
                </a:lnTo>
                <a:close/>
                <a:moveTo>
                  <a:pt x="825" y="169"/>
                </a:moveTo>
                <a:lnTo>
                  <a:pt x="803" y="169"/>
                </a:lnTo>
                <a:lnTo>
                  <a:pt x="803" y="135"/>
                </a:lnTo>
                <a:lnTo>
                  <a:pt x="825" y="135"/>
                </a:lnTo>
                <a:lnTo>
                  <a:pt x="825" y="135"/>
                </a:lnTo>
                <a:lnTo>
                  <a:pt x="833" y="137"/>
                </a:lnTo>
                <a:lnTo>
                  <a:pt x="837" y="139"/>
                </a:lnTo>
                <a:lnTo>
                  <a:pt x="841" y="145"/>
                </a:lnTo>
                <a:lnTo>
                  <a:pt x="843" y="153"/>
                </a:lnTo>
                <a:lnTo>
                  <a:pt x="843" y="153"/>
                </a:lnTo>
                <a:lnTo>
                  <a:pt x="841" y="161"/>
                </a:lnTo>
                <a:lnTo>
                  <a:pt x="837" y="165"/>
                </a:lnTo>
                <a:lnTo>
                  <a:pt x="833" y="169"/>
                </a:lnTo>
                <a:lnTo>
                  <a:pt x="825" y="169"/>
                </a:lnTo>
                <a:lnTo>
                  <a:pt x="825" y="169"/>
                </a:lnTo>
                <a:close/>
                <a:moveTo>
                  <a:pt x="921" y="109"/>
                </a:moveTo>
                <a:lnTo>
                  <a:pt x="873" y="239"/>
                </a:lnTo>
                <a:lnTo>
                  <a:pt x="907" y="239"/>
                </a:lnTo>
                <a:lnTo>
                  <a:pt x="915" y="217"/>
                </a:lnTo>
                <a:lnTo>
                  <a:pt x="959" y="217"/>
                </a:lnTo>
                <a:lnTo>
                  <a:pt x="967" y="239"/>
                </a:lnTo>
                <a:lnTo>
                  <a:pt x="1003" y="239"/>
                </a:lnTo>
                <a:lnTo>
                  <a:pt x="955" y="109"/>
                </a:lnTo>
                <a:lnTo>
                  <a:pt x="921" y="109"/>
                </a:lnTo>
                <a:close/>
                <a:moveTo>
                  <a:pt x="923" y="191"/>
                </a:moveTo>
                <a:lnTo>
                  <a:pt x="937" y="145"/>
                </a:lnTo>
                <a:lnTo>
                  <a:pt x="937" y="145"/>
                </a:lnTo>
                <a:lnTo>
                  <a:pt x="953" y="191"/>
                </a:lnTo>
                <a:lnTo>
                  <a:pt x="923" y="191"/>
                </a:lnTo>
                <a:close/>
                <a:moveTo>
                  <a:pt x="1129" y="155"/>
                </a:moveTo>
                <a:lnTo>
                  <a:pt x="1129" y="155"/>
                </a:lnTo>
                <a:lnTo>
                  <a:pt x="1127" y="145"/>
                </a:lnTo>
                <a:lnTo>
                  <a:pt x="1123" y="135"/>
                </a:lnTo>
                <a:lnTo>
                  <a:pt x="1117" y="125"/>
                </a:lnTo>
                <a:lnTo>
                  <a:pt x="1109" y="119"/>
                </a:lnTo>
                <a:lnTo>
                  <a:pt x="1101" y="113"/>
                </a:lnTo>
                <a:lnTo>
                  <a:pt x="1091" y="109"/>
                </a:lnTo>
                <a:lnTo>
                  <a:pt x="1079" y="107"/>
                </a:lnTo>
                <a:lnTo>
                  <a:pt x="1069" y="105"/>
                </a:lnTo>
                <a:lnTo>
                  <a:pt x="1069" y="105"/>
                </a:lnTo>
                <a:lnTo>
                  <a:pt x="1055" y="107"/>
                </a:lnTo>
                <a:lnTo>
                  <a:pt x="1043" y="111"/>
                </a:lnTo>
                <a:lnTo>
                  <a:pt x="1031" y="117"/>
                </a:lnTo>
                <a:lnTo>
                  <a:pt x="1023" y="125"/>
                </a:lnTo>
                <a:lnTo>
                  <a:pt x="1015" y="135"/>
                </a:lnTo>
                <a:lnTo>
                  <a:pt x="1009" y="147"/>
                </a:lnTo>
                <a:lnTo>
                  <a:pt x="1005" y="161"/>
                </a:lnTo>
                <a:lnTo>
                  <a:pt x="1005" y="175"/>
                </a:lnTo>
                <a:lnTo>
                  <a:pt x="1005" y="175"/>
                </a:lnTo>
                <a:lnTo>
                  <a:pt x="1005" y="187"/>
                </a:lnTo>
                <a:lnTo>
                  <a:pt x="1009" y="201"/>
                </a:lnTo>
                <a:lnTo>
                  <a:pt x="1015" y="213"/>
                </a:lnTo>
                <a:lnTo>
                  <a:pt x="1023" y="223"/>
                </a:lnTo>
                <a:lnTo>
                  <a:pt x="1031" y="231"/>
                </a:lnTo>
                <a:lnTo>
                  <a:pt x="1043" y="237"/>
                </a:lnTo>
                <a:lnTo>
                  <a:pt x="1055" y="241"/>
                </a:lnTo>
                <a:lnTo>
                  <a:pt x="1069" y="243"/>
                </a:lnTo>
                <a:lnTo>
                  <a:pt x="1069" y="243"/>
                </a:lnTo>
                <a:lnTo>
                  <a:pt x="1081" y="241"/>
                </a:lnTo>
                <a:lnTo>
                  <a:pt x="1093" y="239"/>
                </a:lnTo>
                <a:lnTo>
                  <a:pt x="1103" y="235"/>
                </a:lnTo>
                <a:lnTo>
                  <a:pt x="1111" y="229"/>
                </a:lnTo>
                <a:lnTo>
                  <a:pt x="1117" y="221"/>
                </a:lnTo>
                <a:lnTo>
                  <a:pt x="1123" y="211"/>
                </a:lnTo>
                <a:lnTo>
                  <a:pt x="1127" y="201"/>
                </a:lnTo>
                <a:lnTo>
                  <a:pt x="1129" y="189"/>
                </a:lnTo>
                <a:lnTo>
                  <a:pt x="1095" y="189"/>
                </a:lnTo>
                <a:lnTo>
                  <a:pt x="1095" y="189"/>
                </a:lnTo>
                <a:lnTo>
                  <a:pt x="1093" y="199"/>
                </a:lnTo>
                <a:lnTo>
                  <a:pt x="1087" y="207"/>
                </a:lnTo>
                <a:lnTo>
                  <a:pt x="1079" y="211"/>
                </a:lnTo>
                <a:lnTo>
                  <a:pt x="1069" y="213"/>
                </a:lnTo>
                <a:lnTo>
                  <a:pt x="1069" y="213"/>
                </a:lnTo>
                <a:lnTo>
                  <a:pt x="1061" y="211"/>
                </a:lnTo>
                <a:lnTo>
                  <a:pt x="1055" y="209"/>
                </a:lnTo>
                <a:lnTo>
                  <a:pt x="1049" y="205"/>
                </a:lnTo>
                <a:lnTo>
                  <a:pt x="1045" y="201"/>
                </a:lnTo>
                <a:lnTo>
                  <a:pt x="1041" y="189"/>
                </a:lnTo>
                <a:lnTo>
                  <a:pt x="1039" y="173"/>
                </a:lnTo>
                <a:lnTo>
                  <a:pt x="1039" y="173"/>
                </a:lnTo>
                <a:lnTo>
                  <a:pt x="1041" y="159"/>
                </a:lnTo>
                <a:lnTo>
                  <a:pt x="1045" y="147"/>
                </a:lnTo>
                <a:lnTo>
                  <a:pt x="1049" y="141"/>
                </a:lnTo>
                <a:lnTo>
                  <a:pt x="1055" y="139"/>
                </a:lnTo>
                <a:lnTo>
                  <a:pt x="1061" y="135"/>
                </a:lnTo>
                <a:lnTo>
                  <a:pt x="1069" y="135"/>
                </a:lnTo>
                <a:lnTo>
                  <a:pt x="1069" y="135"/>
                </a:lnTo>
                <a:lnTo>
                  <a:pt x="1079" y="137"/>
                </a:lnTo>
                <a:lnTo>
                  <a:pt x="1087" y="139"/>
                </a:lnTo>
                <a:lnTo>
                  <a:pt x="1093" y="147"/>
                </a:lnTo>
                <a:lnTo>
                  <a:pt x="1095" y="155"/>
                </a:lnTo>
                <a:lnTo>
                  <a:pt x="1095" y="155"/>
                </a:lnTo>
                <a:lnTo>
                  <a:pt x="1129" y="155"/>
                </a:lnTo>
                <a:close/>
                <a:moveTo>
                  <a:pt x="1149" y="239"/>
                </a:moveTo>
                <a:lnTo>
                  <a:pt x="1183" y="239"/>
                </a:lnTo>
                <a:lnTo>
                  <a:pt x="1183" y="109"/>
                </a:lnTo>
                <a:lnTo>
                  <a:pt x="1149" y="109"/>
                </a:lnTo>
                <a:lnTo>
                  <a:pt x="1149" y="239"/>
                </a:lnTo>
                <a:close/>
                <a:moveTo>
                  <a:pt x="1243" y="185"/>
                </a:moveTo>
                <a:lnTo>
                  <a:pt x="1307" y="185"/>
                </a:lnTo>
                <a:lnTo>
                  <a:pt x="1307" y="159"/>
                </a:lnTo>
                <a:lnTo>
                  <a:pt x="1243" y="159"/>
                </a:lnTo>
                <a:lnTo>
                  <a:pt x="1243" y="135"/>
                </a:lnTo>
                <a:lnTo>
                  <a:pt x="1313" y="135"/>
                </a:lnTo>
                <a:lnTo>
                  <a:pt x="1313" y="109"/>
                </a:lnTo>
                <a:lnTo>
                  <a:pt x="1209" y="109"/>
                </a:lnTo>
                <a:lnTo>
                  <a:pt x="1209" y="239"/>
                </a:lnTo>
                <a:lnTo>
                  <a:pt x="1313" y="239"/>
                </a:lnTo>
                <a:lnTo>
                  <a:pt x="1313" y="211"/>
                </a:lnTo>
                <a:lnTo>
                  <a:pt x="1243" y="211"/>
                </a:lnTo>
                <a:lnTo>
                  <a:pt x="1243" y="185"/>
                </a:lnTo>
                <a:close/>
                <a:moveTo>
                  <a:pt x="1371" y="109"/>
                </a:moveTo>
                <a:lnTo>
                  <a:pt x="1337" y="109"/>
                </a:lnTo>
                <a:lnTo>
                  <a:pt x="1337" y="239"/>
                </a:lnTo>
                <a:lnTo>
                  <a:pt x="1431" y="239"/>
                </a:lnTo>
                <a:lnTo>
                  <a:pt x="1431" y="211"/>
                </a:lnTo>
                <a:lnTo>
                  <a:pt x="1371" y="211"/>
                </a:lnTo>
                <a:lnTo>
                  <a:pt x="1371" y="109"/>
                </a:lnTo>
                <a:close/>
                <a:moveTo>
                  <a:pt x="1481" y="109"/>
                </a:moveTo>
                <a:lnTo>
                  <a:pt x="1447" y="109"/>
                </a:lnTo>
                <a:lnTo>
                  <a:pt x="1447" y="239"/>
                </a:lnTo>
                <a:lnTo>
                  <a:pt x="1541" y="239"/>
                </a:lnTo>
                <a:lnTo>
                  <a:pt x="1541" y="211"/>
                </a:lnTo>
                <a:lnTo>
                  <a:pt x="1481" y="211"/>
                </a:lnTo>
                <a:lnTo>
                  <a:pt x="1481" y="109"/>
                </a:lnTo>
                <a:close/>
                <a:moveTo>
                  <a:pt x="1615" y="105"/>
                </a:moveTo>
                <a:lnTo>
                  <a:pt x="1615" y="105"/>
                </a:lnTo>
                <a:lnTo>
                  <a:pt x="1601" y="107"/>
                </a:lnTo>
                <a:lnTo>
                  <a:pt x="1589" y="111"/>
                </a:lnTo>
                <a:lnTo>
                  <a:pt x="1577" y="117"/>
                </a:lnTo>
                <a:lnTo>
                  <a:pt x="1569" y="125"/>
                </a:lnTo>
                <a:lnTo>
                  <a:pt x="1561" y="135"/>
                </a:lnTo>
                <a:lnTo>
                  <a:pt x="1555" y="147"/>
                </a:lnTo>
                <a:lnTo>
                  <a:pt x="1553" y="159"/>
                </a:lnTo>
                <a:lnTo>
                  <a:pt x="1551" y="173"/>
                </a:lnTo>
                <a:lnTo>
                  <a:pt x="1551" y="173"/>
                </a:lnTo>
                <a:lnTo>
                  <a:pt x="1553" y="187"/>
                </a:lnTo>
                <a:lnTo>
                  <a:pt x="1555" y="201"/>
                </a:lnTo>
                <a:lnTo>
                  <a:pt x="1561" y="213"/>
                </a:lnTo>
                <a:lnTo>
                  <a:pt x="1569" y="223"/>
                </a:lnTo>
                <a:lnTo>
                  <a:pt x="1577" y="231"/>
                </a:lnTo>
                <a:lnTo>
                  <a:pt x="1589" y="237"/>
                </a:lnTo>
                <a:lnTo>
                  <a:pt x="1601" y="241"/>
                </a:lnTo>
                <a:lnTo>
                  <a:pt x="1615" y="243"/>
                </a:lnTo>
                <a:lnTo>
                  <a:pt x="1615" y="243"/>
                </a:lnTo>
                <a:lnTo>
                  <a:pt x="1629" y="241"/>
                </a:lnTo>
                <a:lnTo>
                  <a:pt x="1643" y="237"/>
                </a:lnTo>
                <a:lnTo>
                  <a:pt x="1653" y="231"/>
                </a:lnTo>
                <a:lnTo>
                  <a:pt x="1663" y="223"/>
                </a:lnTo>
                <a:lnTo>
                  <a:pt x="1669" y="213"/>
                </a:lnTo>
                <a:lnTo>
                  <a:pt x="1675" y="201"/>
                </a:lnTo>
                <a:lnTo>
                  <a:pt x="1679" y="187"/>
                </a:lnTo>
                <a:lnTo>
                  <a:pt x="1679" y="173"/>
                </a:lnTo>
                <a:lnTo>
                  <a:pt x="1679" y="173"/>
                </a:lnTo>
                <a:lnTo>
                  <a:pt x="1679" y="159"/>
                </a:lnTo>
                <a:lnTo>
                  <a:pt x="1675" y="147"/>
                </a:lnTo>
                <a:lnTo>
                  <a:pt x="1669" y="135"/>
                </a:lnTo>
                <a:lnTo>
                  <a:pt x="1663" y="125"/>
                </a:lnTo>
                <a:lnTo>
                  <a:pt x="1653" y="117"/>
                </a:lnTo>
                <a:lnTo>
                  <a:pt x="1643" y="111"/>
                </a:lnTo>
                <a:lnTo>
                  <a:pt x="1629" y="107"/>
                </a:lnTo>
                <a:lnTo>
                  <a:pt x="1615" y="105"/>
                </a:lnTo>
                <a:lnTo>
                  <a:pt x="1615" y="105"/>
                </a:lnTo>
                <a:close/>
                <a:moveTo>
                  <a:pt x="1615" y="213"/>
                </a:moveTo>
                <a:lnTo>
                  <a:pt x="1615" y="213"/>
                </a:lnTo>
                <a:lnTo>
                  <a:pt x="1607" y="211"/>
                </a:lnTo>
                <a:lnTo>
                  <a:pt x="1601" y="209"/>
                </a:lnTo>
                <a:lnTo>
                  <a:pt x="1597" y="205"/>
                </a:lnTo>
                <a:lnTo>
                  <a:pt x="1593" y="201"/>
                </a:lnTo>
                <a:lnTo>
                  <a:pt x="1589" y="195"/>
                </a:lnTo>
                <a:lnTo>
                  <a:pt x="1587" y="189"/>
                </a:lnTo>
                <a:lnTo>
                  <a:pt x="1585" y="173"/>
                </a:lnTo>
                <a:lnTo>
                  <a:pt x="1585" y="173"/>
                </a:lnTo>
                <a:lnTo>
                  <a:pt x="1587" y="159"/>
                </a:lnTo>
                <a:lnTo>
                  <a:pt x="1593" y="147"/>
                </a:lnTo>
                <a:lnTo>
                  <a:pt x="1597" y="141"/>
                </a:lnTo>
                <a:lnTo>
                  <a:pt x="1601" y="139"/>
                </a:lnTo>
                <a:lnTo>
                  <a:pt x="1607" y="135"/>
                </a:lnTo>
                <a:lnTo>
                  <a:pt x="1615" y="135"/>
                </a:lnTo>
                <a:lnTo>
                  <a:pt x="1615" y="135"/>
                </a:lnTo>
                <a:lnTo>
                  <a:pt x="1623" y="135"/>
                </a:lnTo>
                <a:lnTo>
                  <a:pt x="1629" y="139"/>
                </a:lnTo>
                <a:lnTo>
                  <a:pt x="1635" y="141"/>
                </a:lnTo>
                <a:lnTo>
                  <a:pt x="1639" y="147"/>
                </a:lnTo>
                <a:lnTo>
                  <a:pt x="1643" y="159"/>
                </a:lnTo>
                <a:lnTo>
                  <a:pt x="1645" y="173"/>
                </a:lnTo>
                <a:lnTo>
                  <a:pt x="1645" y="173"/>
                </a:lnTo>
                <a:lnTo>
                  <a:pt x="1643" y="189"/>
                </a:lnTo>
                <a:lnTo>
                  <a:pt x="1639" y="201"/>
                </a:lnTo>
                <a:lnTo>
                  <a:pt x="1635" y="205"/>
                </a:lnTo>
                <a:lnTo>
                  <a:pt x="1629" y="209"/>
                </a:lnTo>
                <a:lnTo>
                  <a:pt x="1623" y="211"/>
                </a:lnTo>
                <a:lnTo>
                  <a:pt x="1615" y="213"/>
                </a:lnTo>
                <a:lnTo>
                  <a:pt x="1615" y="213"/>
                </a:lnTo>
                <a:close/>
                <a:moveTo>
                  <a:pt x="1762" y="187"/>
                </a:moveTo>
                <a:lnTo>
                  <a:pt x="1796" y="187"/>
                </a:lnTo>
                <a:lnTo>
                  <a:pt x="1796" y="187"/>
                </a:lnTo>
                <a:lnTo>
                  <a:pt x="1796" y="195"/>
                </a:lnTo>
                <a:lnTo>
                  <a:pt x="1794" y="203"/>
                </a:lnTo>
                <a:lnTo>
                  <a:pt x="1790" y="209"/>
                </a:lnTo>
                <a:lnTo>
                  <a:pt x="1786" y="213"/>
                </a:lnTo>
                <a:lnTo>
                  <a:pt x="1782" y="217"/>
                </a:lnTo>
                <a:lnTo>
                  <a:pt x="1774" y="221"/>
                </a:lnTo>
                <a:lnTo>
                  <a:pt x="1768" y="223"/>
                </a:lnTo>
                <a:lnTo>
                  <a:pt x="1760" y="223"/>
                </a:lnTo>
                <a:lnTo>
                  <a:pt x="1760" y="223"/>
                </a:lnTo>
                <a:lnTo>
                  <a:pt x="1751" y="223"/>
                </a:lnTo>
                <a:lnTo>
                  <a:pt x="1743" y="219"/>
                </a:lnTo>
                <a:lnTo>
                  <a:pt x="1735" y="215"/>
                </a:lnTo>
                <a:lnTo>
                  <a:pt x="1731" y="207"/>
                </a:lnTo>
                <a:lnTo>
                  <a:pt x="1727" y="201"/>
                </a:lnTo>
                <a:lnTo>
                  <a:pt x="1723" y="191"/>
                </a:lnTo>
                <a:lnTo>
                  <a:pt x="1721" y="183"/>
                </a:lnTo>
                <a:lnTo>
                  <a:pt x="1721" y="173"/>
                </a:lnTo>
                <a:lnTo>
                  <a:pt x="1721" y="173"/>
                </a:lnTo>
                <a:lnTo>
                  <a:pt x="1721" y="165"/>
                </a:lnTo>
                <a:lnTo>
                  <a:pt x="1723" y="155"/>
                </a:lnTo>
                <a:lnTo>
                  <a:pt x="1727" y="147"/>
                </a:lnTo>
                <a:lnTo>
                  <a:pt x="1731" y="139"/>
                </a:lnTo>
                <a:lnTo>
                  <a:pt x="1735" y="133"/>
                </a:lnTo>
                <a:lnTo>
                  <a:pt x="1743" y="127"/>
                </a:lnTo>
                <a:lnTo>
                  <a:pt x="1751" y="125"/>
                </a:lnTo>
                <a:lnTo>
                  <a:pt x="1760" y="123"/>
                </a:lnTo>
                <a:lnTo>
                  <a:pt x="1760" y="123"/>
                </a:lnTo>
                <a:lnTo>
                  <a:pt x="1772" y="125"/>
                </a:lnTo>
                <a:lnTo>
                  <a:pt x="1782" y="131"/>
                </a:lnTo>
                <a:lnTo>
                  <a:pt x="1790" y="139"/>
                </a:lnTo>
                <a:lnTo>
                  <a:pt x="1792" y="143"/>
                </a:lnTo>
                <a:lnTo>
                  <a:pt x="1792" y="149"/>
                </a:lnTo>
                <a:lnTo>
                  <a:pt x="1816" y="149"/>
                </a:lnTo>
                <a:lnTo>
                  <a:pt x="1816" y="149"/>
                </a:lnTo>
                <a:lnTo>
                  <a:pt x="1812" y="139"/>
                </a:lnTo>
                <a:lnTo>
                  <a:pt x="1808" y="131"/>
                </a:lnTo>
                <a:lnTo>
                  <a:pt x="1804" y="123"/>
                </a:lnTo>
                <a:lnTo>
                  <a:pt x="1796" y="117"/>
                </a:lnTo>
                <a:lnTo>
                  <a:pt x="1788" y="111"/>
                </a:lnTo>
                <a:lnTo>
                  <a:pt x="1780" y="107"/>
                </a:lnTo>
                <a:lnTo>
                  <a:pt x="1770" y="105"/>
                </a:lnTo>
                <a:lnTo>
                  <a:pt x="1760" y="105"/>
                </a:lnTo>
                <a:lnTo>
                  <a:pt x="1760" y="105"/>
                </a:lnTo>
                <a:lnTo>
                  <a:pt x="1747" y="107"/>
                </a:lnTo>
                <a:lnTo>
                  <a:pt x="1735" y="111"/>
                </a:lnTo>
                <a:lnTo>
                  <a:pt x="1723" y="117"/>
                </a:lnTo>
                <a:lnTo>
                  <a:pt x="1715" y="125"/>
                </a:lnTo>
                <a:lnTo>
                  <a:pt x="1707" y="135"/>
                </a:lnTo>
                <a:lnTo>
                  <a:pt x="1703" y="147"/>
                </a:lnTo>
                <a:lnTo>
                  <a:pt x="1699" y="161"/>
                </a:lnTo>
                <a:lnTo>
                  <a:pt x="1699" y="173"/>
                </a:lnTo>
                <a:lnTo>
                  <a:pt x="1699" y="173"/>
                </a:lnTo>
                <a:lnTo>
                  <a:pt x="1699" y="187"/>
                </a:lnTo>
                <a:lnTo>
                  <a:pt x="1703" y="201"/>
                </a:lnTo>
                <a:lnTo>
                  <a:pt x="1707" y="213"/>
                </a:lnTo>
                <a:lnTo>
                  <a:pt x="1715" y="223"/>
                </a:lnTo>
                <a:lnTo>
                  <a:pt x="1723" y="231"/>
                </a:lnTo>
                <a:lnTo>
                  <a:pt x="1735" y="237"/>
                </a:lnTo>
                <a:lnTo>
                  <a:pt x="1747" y="241"/>
                </a:lnTo>
                <a:lnTo>
                  <a:pt x="1760" y="243"/>
                </a:lnTo>
                <a:lnTo>
                  <a:pt x="1760" y="243"/>
                </a:lnTo>
                <a:lnTo>
                  <a:pt x="1770" y="241"/>
                </a:lnTo>
                <a:lnTo>
                  <a:pt x="1780" y="239"/>
                </a:lnTo>
                <a:lnTo>
                  <a:pt x="1790" y="233"/>
                </a:lnTo>
                <a:lnTo>
                  <a:pt x="1798" y="225"/>
                </a:lnTo>
                <a:lnTo>
                  <a:pt x="1802" y="239"/>
                </a:lnTo>
                <a:lnTo>
                  <a:pt x="1816" y="239"/>
                </a:lnTo>
                <a:lnTo>
                  <a:pt x="1816" y="169"/>
                </a:lnTo>
                <a:lnTo>
                  <a:pt x="1762" y="169"/>
                </a:lnTo>
                <a:lnTo>
                  <a:pt x="1762" y="187"/>
                </a:lnTo>
                <a:close/>
                <a:moveTo>
                  <a:pt x="1926" y="177"/>
                </a:moveTo>
                <a:lnTo>
                  <a:pt x="1926" y="177"/>
                </a:lnTo>
                <a:lnTo>
                  <a:pt x="1926" y="177"/>
                </a:lnTo>
                <a:lnTo>
                  <a:pt x="1932" y="175"/>
                </a:lnTo>
                <a:lnTo>
                  <a:pt x="1938" y="169"/>
                </a:lnTo>
                <a:lnTo>
                  <a:pt x="1942" y="165"/>
                </a:lnTo>
                <a:lnTo>
                  <a:pt x="1944" y="159"/>
                </a:lnTo>
                <a:lnTo>
                  <a:pt x="1946" y="153"/>
                </a:lnTo>
                <a:lnTo>
                  <a:pt x="1948" y="143"/>
                </a:lnTo>
                <a:lnTo>
                  <a:pt x="1948" y="143"/>
                </a:lnTo>
                <a:lnTo>
                  <a:pt x="1946" y="135"/>
                </a:lnTo>
                <a:lnTo>
                  <a:pt x="1944" y="129"/>
                </a:lnTo>
                <a:lnTo>
                  <a:pt x="1942" y="123"/>
                </a:lnTo>
                <a:lnTo>
                  <a:pt x="1936" y="117"/>
                </a:lnTo>
                <a:lnTo>
                  <a:pt x="1930" y="113"/>
                </a:lnTo>
                <a:lnTo>
                  <a:pt x="1924" y="111"/>
                </a:lnTo>
                <a:lnTo>
                  <a:pt x="1914" y="109"/>
                </a:lnTo>
                <a:lnTo>
                  <a:pt x="1904" y="109"/>
                </a:lnTo>
                <a:lnTo>
                  <a:pt x="1844" y="109"/>
                </a:lnTo>
                <a:lnTo>
                  <a:pt x="1844" y="241"/>
                </a:lnTo>
                <a:lnTo>
                  <a:pt x="1866" y="241"/>
                </a:lnTo>
                <a:lnTo>
                  <a:pt x="1866" y="187"/>
                </a:lnTo>
                <a:lnTo>
                  <a:pt x="1900" y="187"/>
                </a:lnTo>
                <a:lnTo>
                  <a:pt x="1900" y="187"/>
                </a:lnTo>
                <a:lnTo>
                  <a:pt x="1906" y="187"/>
                </a:lnTo>
                <a:lnTo>
                  <a:pt x="1912" y="189"/>
                </a:lnTo>
                <a:lnTo>
                  <a:pt x="1916" y="191"/>
                </a:lnTo>
                <a:lnTo>
                  <a:pt x="1920" y="195"/>
                </a:lnTo>
                <a:lnTo>
                  <a:pt x="1922" y="199"/>
                </a:lnTo>
                <a:lnTo>
                  <a:pt x="1924" y="205"/>
                </a:lnTo>
                <a:lnTo>
                  <a:pt x="1926" y="221"/>
                </a:lnTo>
                <a:lnTo>
                  <a:pt x="1926" y="221"/>
                </a:lnTo>
                <a:lnTo>
                  <a:pt x="1926" y="231"/>
                </a:lnTo>
                <a:lnTo>
                  <a:pt x="1928" y="239"/>
                </a:lnTo>
                <a:lnTo>
                  <a:pt x="1952" y="239"/>
                </a:lnTo>
                <a:lnTo>
                  <a:pt x="1952" y="239"/>
                </a:lnTo>
                <a:lnTo>
                  <a:pt x="1950" y="235"/>
                </a:lnTo>
                <a:lnTo>
                  <a:pt x="1948" y="227"/>
                </a:lnTo>
                <a:lnTo>
                  <a:pt x="1946" y="205"/>
                </a:lnTo>
                <a:lnTo>
                  <a:pt x="1946" y="205"/>
                </a:lnTo>
                <a:lnTo>
                  <a:pt x="1944" y="193"/>
                </a:lnTo>
                <a:lnTo>
                  <a:pt x="1938" y="183"/>
                </a:lnTo>
                <a:lnTo>
                  <a:pt x="1932" y="179"/>
                </a:lnTo>
                <a:lnTo>
                  <a:pt x="1926" y="177"/>
                </a:lnTo>
                <a:lnTo>
                  <a:pt x="1926" y="177"/>
                </a:lnTo>
                <a:close/>
                <a:moveTo>
                  <a:pt x="1902" y="169"/>
                </a:moveTo>
                <a:lnTo>
                  <a:pt x="1866" y="169"/>
                </a:lnTo>
                <a:lnTo>
                  <a:pt x="1866" y="127"/>
                </a:lnTo>
                <a:lnTo>
                  <a:pt x="1902" y="127"/>
                </a:lnTo>
                <a:lnTo>
                  <a:pt x="1902" y="127"/>
                </a:lnTo>
                <a:lnTo>
                  <a:pt x="1910" y="127"/>
                </a:lnTo>
                <a:lnTo>
                  <a:pt x="1918" y="131"/>
                </a:lnTo>
                <a:lnTo>
                  <a:pt x="1922" y="137"/>
                </a:lnTo>
                <a:lnTo>
                  <a:pt x="1924" y="147"/>
                </a:lnTo>
                <a:lnTo>
                  <a:pt x="1924" y="147"/>
                </a:lnTo>
                <a:lnTo>
                  <a:pt x="1924" y="157"/>
                </a:lnTo>
                <a:lnTo>
                  <a:pt x="1920" y="163"/>
                </a:lnTo>
                <a:lnTo>
                  <a:pt x="1912" y="167"/>
                </a:lnTo>
                <a:lnTo>
                  <a:pt x="1902" y="169"/>
                </a:lnTo>
                <a:lnTo>
                  <a:pt x="1902" y="169"/>
                </a:lnTo>
                <a:close/>
                <a:moveTo>
                  <a:pt x="2026" y="105"/>
                </a:moveTo>
                <a:lnTo>
                  <a:pt x="2026" y="105"/>
                </a:lnTo>
                <a:lnTo>
                  <a:pt x="2012" y="107"/>
                </a:lnTo>
                <a:lnTo>
                  <a:pt x="2000" y="111"/>
                </a:lnTo>
                <a:lnTo>
                  <a:pt x="1990" y="117"/>
                </a:lnTo>
                <a:lnTo>
                  <a:pt x="1982" y="125"/>
                </a:lnTo>
                <a:lnTo>
                  <a:pt x="1974" y="135"/>
                </a:lnTo>
                <a:lnTo>
                  <a:pt x="1968" y="147"/>
                </a:lnTo>
                <a:lnTo>
                  <a:pt x="1966" y="161"/>
                </a:lnTo>
                <a:lnTo>
                  <a:pt x="1964" y="173"/>
                </a:lnTo>
                <a:lnTo>
                  <a:pt x="1964" y="173"/>
                </a:lnTo>
                <a:lnTo>
                  <a:pt x="1966" y="187"/>
                </a:lnTo>
                <a:lnTo>
                  <a:pt x="1968" y="201"/>
                </a:lnTo>
                <a:lnTo>
                  <a:pt x="1974" y="213"/>
                </a:lnTo>
                <a:lnTo>
                  <a:pt x="1982" y="223"/>
                </a:lnTo>
                <a:lnTo>
                  <a:pt x="1990" y="231"/>
                </a:lnTo>
                <a:lnTo>
                  <a:pt x="2000" y="237"/>
                </a:lnTo>
                <a:lnTo>
                  <a:pt x="2012" y="241"/>
                </a:lnTo>
                <a:lnTo>
                  <a:pt x="2026" y="243"/>
                </a:lnTo>
                <a:lnTo>
                  <a:pt x="2026" y="243"/>
                </a:lnTo>
                <a:lnTo>
                  <a:pt x="2040" y="241"/>
                </a:lnTo>
                <a:lnTo>
                  <a:pt x="2052" y="237"/>
                </a:lnTo>
                <a:lnTo>
                  <a:pt x="2064" y="231"/>
                </a:lnTo>
                <a:lnTo>
                  <a:pt x="2072" y="223"/>
                </a:lnTo>
                <a:lnTo>
                  <a:pt x="2080" y="213"/>
                </a:lnTo>
                <a:lnTo>
                  <a:pt x="2084" y="201"/>
                </a:lnTo>
                <a:lnTo>
                  <a:pt x="2088" y="187"/>
                </a:lnTo>
                <a:lnTo>
                  <a:pt x="2088" y="173"/>
                </a:lnTo>
                <a:lnTo>
                  <a:pt x="2088" y="173"/>
                </a:lnTo>
                <a:lnTo>
                  <a:pt x="2088" y="161"/>
                </a:lnTo>
                <a:lnTo>
                  <a:pt x="2084" y="147"/>
                </a:lnTo>
                <a:lnTo>
                  <a:pt x="2080" y="135"/>
                </a:lnTo>
                <a:lnTo>
                  <a:pt x="2072" y="125"/>
                </a:lnTo>
                <a:lnTo>
                  <a:pt x="2064" y="117"/>
                </a:lnTo>
                <a:lnTo>
                  <a:pt x="2052" y="111"/>
                </a:lnTo>
                <a:lnTo>
                  <a:pt x="2040" y="107"/>
                </a:lnTo>
                <a:lnTo>
                  <a:pt x="2026" y="105"/>
                </a:lnTo>
                <a:lnTo>
                  <a:pt x="2026" y="105"/>
                </a:lnTo>
                <a:close/>
                <a:moveTo>
                  <a:pt x="2026" y="223"/>
                </a:moveTo>
                <a:lnTo>
                  <a:pt x="2026" y="223"/>
                </a:lnTo>
                <a:lnTo>
                  <a:pt x="2018" y="223"/>
                </a:lnTo>
                <a:lnTo>
                  <a:pt x="2010" y="219"/>
                </a:lnTo>
                <a:lnTo>
                  <a:pt x="2002" y="215"/>
                </a:lnTo>
                <a:lnTo>
                  <a:pt x="1996" y="209"/>
                </a:lnTo>
                <a:lnTo>
                  <a:pt x="1992" y="201"/>
                </a:lnTo>
                <a:lnTo>
                  <a:pt x="1990" y="193"/>
                </a:lnTo>
                <a:lnTo>
                  <a:pt x="1988" y="183"/>
                </a:lnTo>
                <a:lnTo>
                  <a:pt x="1988" y="173"/>
                </a:lnTo>
                <a:lnTo>
                  <a:pt x="1988" y="173"/>
                </a:lnTo>
                <a:lnTo>
                  <a:pt x="1990" y="155"/>
                </a:lnTo>
                <a:lnTo>
                  <a:pt x="1992" y="147"/>
                </a:lnTo>
                <a:lnTo>
                  <a:pt x="1996" y="139"/>
                </a:lnTo>
                <a:lnTo>
                  <a:pt x="2002" y="133"/>
                </a:lnTo>
                <a:lnTo>
                  <a:pt x="2008" y="129"/>
                </a:lnTo>
                <a:lnTo>
                  <a:pt x="2018" y="125"/>
                </a:lnTo>
                <a:lnTo>
                  <a:pt x="2026" y="123"/>
                </a:lnTo>
                <a:lnTo>
                  <a:pt x="2026" y="123"/>
                </a:lnTo>
                <a:lnTo>
                  <a:pt x="2036" y="125"/>
                </a:lnTo>
                <a:lnTo>
                  <a:pt x="2044" y="129"/>
                </a:lnTo>
                <a:lnTo>
                  <a:pt x="2052" y="133"/>
                </a:lnTo>
                <a:lnTo>
                  <a:pt x="2056" y="139"/>
                </a:lnTo>
                <a:lnTo>
                  <a:pt x="2060" y="147"/>
                </a:lnTo>
                <a:lnTo>
                  <a:pt x="2064" y="155"/>
                </a:lnTo>
                <a:lnTo>
                  <a:pt x="2066" y="173"/>
                </a:lnTo>
                <a:lnTo>
                  <a:pt x="2066" y="173"/>
                </a:lnTo>
                <a:lnTo>
                  <a:pt x="2064" y="193"/>
                </a:lnTo>
                <a:lnTo>
                  <a:pt x="2060" y="201"/>
                </a:lnTo>
                <a:lnTo>
                  <a:pt x="2056" y="209"/>
                </a:lnTo>
                <a:lnTo>
                  <a:pt x="2052" y="215"/>
                </a:lnTo>
                <a:lnTo>
                  <a:pt x="2044" y="219"/>
                </a:lnTo>
                <a:lnTo>
                  <a:pt x="2036" y="223"/>
                </a:lnTo>
                <a:lnTo>
                  <a:pt x="2026" y="223"/>
                </a:lnTo>
                <a:lnTo>
                  <a:pt x="2026" y="223"/>
                </a:lnTo>
                <a:close/>
                <a:moveTo>
                  <a:pt x="2192" y="185"/>
                </a:moveTo>
                <a:lnTo>
                  <a:pt x="2192" y="185"/>
                </a:lnTo>
                <a:lnTo>
                  <a:pt x="2192" y="199"/>
                </a:lnTo>
                <a:lnTo>
                  <a:pt x="2190" y="205"/>
                </a:lnTo>
                <a:lnTo>
                  <a:pt x="2188" y="211"/>
                </a:lnTo>
                <a:lnTo>
                  <a:pt x="2184" y="215"/>
                </a:lnTo>
                <a:lnTo>
                  <a:pt x="2178" y="219"/>
                </a:lnTo>
                <a:lnTo>
                  <a:pt x="2172" y="223"/>
                </a:lnTo>
                <a:lnTo>
                  <a:pt x="2162" y="223"/>
                </a:lnTo>
                <a:lnTo>
                  <a:pt x="2162" y="223"/>
                </a:lnTo>
                <a:lnTo>
                  <a:pt x="2152" y="223"/>
                </a:lnTo>
                <a:lnTo>
                  <a:pt x="2144" y="219"/>
                </a:lnTo>
                <a:lnTo>
                  <a:pt x="2140" y="215"/>
                </a:lnTo>
                <a:lnTo>
                  <a:pt x="2136" y="211"/>
                </a:lnTo>
                <a:lnTo>
                  <a:pt x="2134" y="205"/>
                </a:lnTo>
                <a:lnTo>
                  <a:pt x="2132" y="199"/>
                </a:lnTo>
                <a:lnTo>
                  <a:pt x="2132" y="185"/>
                </a:lnTo>
                <a:lnTo>
                  <a:pt x="2132" y="109"/>
                </a:lnTo>
                <a:lnTo>
                  <a:pt x="2108" y="109"/>
                </a:lnTo>
                <a:lnTo>
                  <a:pt x="2108" y="193"/>
                </a:lnTo>
                <a:lnTo>
                  <a:pt x="2108" y="193"/>
                </a:lnTo>
                <a:lnTo>
                  <a:pt x="2110" y="205"/>
                </a:lnTo>
                <a:lnTo>
                  <a:pt x="2112" y="215"/>
                </a:lnTo>
                <a:lnTo>
                  <a:pt x="2118" y="223"/>
                </a:lnTo>
                <a:lnTo>
                  <a:pt x="2124" y="231"/>
                </a:lnTo>
                <a:lnTo>
                  <a:pt x="2130" y="235"/>
                </a:lnTo>
                <a:lnTo>
                  <a:pt x="2140" y="239"/>
                </a:lnTo>
                <a:lnTo>
                  <a:pt x="2150" y="243"/>
                </a:lnTo>
                <a:lnTo>
                  <a:pt x="2162" y="243"/>
                </a:lnTo>
                <a:lnTo>
                  <a:pt x="2162" y="243"/>
                </a:lnTo>
                <a:lnTo>
                  <a:pt x="2174" y="243"/>
                </a:lnTo>
                <a:lnTo>
                  <a:pt x="2184" y="239"/>
                </a:lnTo>
                <a:lnTo>
                  <a:pt x="2192" y="235"/>
                </a:lnTo>
                <a:lnTo>
                  <a:pt x="2200" y="231"/>
                </a:lnTo>
                <a:lnTo>
                  <a:pt x="2206" y="223"/>
                </a:lnTo>
                <a:lnTo>
                  <a:pt x="2210" y="215"/>
                </a:lnTo>
                <a:lnTo>
                  <a:pt x="2214" y="205"/>
                </a:lnTo>
                <a:lnTo>
                  <a:pt x="2214" y="193"/>
                </a:lnTo>
                <a:lnTo>
                  <a:pt x="2214" y="109"/>
                </a:lnTo>
                <a:lnTo>
                  <a:pt x="2192" y="109"/>
                </a:lnTo>
                <a:lnTo>
                  <a:pt x="2192" y="185"/>
                </a:lnTo>
                <a:close/>
                <a:moveTo>
                  <a:pt x="2300" y="109"/>
                </a:moveTo>
                <a:lnTo>
                  <a:pt x="2242" y="109"/>
                </a:lnTo>
                <a:lnTo>
                  <a:pt x="2242" y="239"/>
                </a:lnTo>
                <a:lnTo>
                  <a:pt x="2266" y="239"/>
                </a:lnTo>
                <a:lnTo>
                  <a:pt x="2266" y="189"/>
                </a:lnTo>
                <a:lnTo>
                  <a:pt x="2300" y="189"/>
                </a:lnTo>
                <a:lnTo>
                  <a:pt x="2300" y="189"/>
                </a:lnTo>
                <a:lnTo>
                  <a:pt x="2312" y="189"/>
                </a:lnTo>
                <a:lnTo>
                  <a:pt x="2322" y="185"/>
                </a:lnTo>
                <a:lnTo>
                  <a:pt x="2330" y="181"/>
                </a:lnTo>
                <a:lnTo>
                  <a:pt x="2336" y="175"/>
                </a:lnTo>
                <a:lnTo>
                  <a:pt x="2340" y="169"/>
                </a:lnTo>
                <a:lnTo>
                  <a:pt x="2342" y="163"/>
                </a:lnTo>
                <a:lnTo>
                  <a:pt x="2344" y="149"/>
                </a:lnTo>
                <a:lnTo>
                  <a:pt x="2344" y="149"/>
                </a:lnTo>
                <a:lnTo>
                  <a:pt x="2342" y="135"/>
                </a:lnTo>
                <a:lnTo>
                  <a:pt x="2340" y="129"/>
                </a:lnTo>
                <a:lnTo>
                  <a:pt x="2336" y="123"/>
                </a:lnTo>
                <a:lnTo>
                  <a:pt x="2330" y="117"/>
                </a:lnTo>
                <a:lnTo>
                  <a:pt x="2322" y="113"/>
                </a:lnTo>
                <a:lnTo>
                  <a:pt x="2312" y="109"/>
                </a:lnTo>
                <a:lnTo>
                  <a:pt x="2300" y="109"/>
                </a:lnTo>
                <a:lnTo>
                  <a:pt x="2300" y="109"/>
                </a:lnTo>
                <a:close/>
                <a:moveTo>
                  <a:pt x="2298" y="171"/>
                </a:moveTo>
                <a:lnTo>
                  <a:pt x="2266" y="171"/>
                </a:lnTo>
                <a:lnTo>
                  <a:pt x="2266" y="127"/>
                </a:lnTo>
                <a:lnTo>
                  <a:pt x="2300" y="127"/>
                </a:lnTo>
                <a:lnTo>
                  <a:pt x="2300" y="127"/>
                </a:lnTo>
                <a:lnTo>
                  <a:pt x="2308" y="127"/>
                </a:lnTo>
                <a:lnTo>
                  <a:pt x="2314" y="131"/>
                </a:lnTo>
                <a:lnTo>
                  <a:pt x="2320" y="137"/>
                </a:lnTo>
                <a:lnTo>
                  <a:pt x="2322" y="149"/>
                </a:lnTo>
                <a:lnTo>
                  <a:pt x="2322" y="149"/>
                </a:lnTo>
                <a:lnTo>
                  <a:pt x="2320" y="155"/>
                </a:lnTo>
                <a:lnTo>
                  <a:pt x="2320" y="159"/>
                </a:lnTo>
                <a:lnTo>
                  <a:pt x="2314" y="165"/>
                </a:lnTo>
                <a:lnTo>
                  <a:pt x="2306" y="169"/>
                </a:lnTo>
                <a:lnTo>
                  <a:pt x="2298" y="171"/>
                </a:lnTo>
                <a:lnTo>
                  <a:pt x="2298" y="171"/>
                </a:lnTo>
                <a:close/>
                <a:moveTo>
                  <a:pt x="182" y="0"/>
                </a:moveTo>
                <a:lnTo>
                  <a:pt x="182" y="0"/>
                </a:lnTo>
                <a:lnTo>
                  <a:pt x="162" y="0"/>
                </a:lnTo>
                <a:lnTo>
                  <a:pt x="144" y="4"/>
                </a:lnTo>
                <a:lnTo>
                  <a:pt x="128" y="8"/>
                </a:lnTo>
                <a:lnTo>
                  <a:pt x="110" y="14"/>
                </a:lnTo>
                <a:lnTo>
                  <a:pt x="94" y="22"/>
                </a:lnTo>
                <a:lnTo>
                  <a:pt x="80" y="32"/>
                </a:lnTo>
                <a:lnTo>
                  <a:pt x="66" y="42"/>
                </a:lnTo>
                <a:lnTo>
                  <a:pt x="52" y="54"/>
                </a:lnTo>
                <a:lnTo>
                  <a:pt x="42" y="66"/>
                </a:lnTo>
                <a:lnTo>
                  <a:pt x="30" y="80"/>
                </a:lnTo>
                <a:lnTo>
                  <a:pt x="22" y="97"/>
                </a:lnTo>
                <a:lnTo>
                  <a:pt x="14" y="113"/>
                </a:lnTo>
                <a:lnTo>
                  <a:pt x="8" y="129"/>
                </a:lnTo>
                <a:lnTo>
                  <a:pt x="4" y="147"/>
                </a:lnTo>
                <a:lnTo>
                  <a:pt x="0" y="165"/>
                </a:lnTo>
                <a:lnTo>
                  <a:pt x="0" y="185"/>
                </a:lnTo>
                <a:lnTo>
                  <a:pt x="0" y="185"/>
                </a:lnTo>
                <a:lnTo>
                  <a:pt x="2" y="209"/>
                </a:lnTo>
                <a:lnTo>
                  <a:pt x="6" y="233"/>
                </a:lnTo>
                <a:lnTo>
                  <a:pt x="14" y="255"/>
                </a:lnTo>
                <a:lnTo>
                  <a:pt x="24" y="278"/>
                </a:lnTo>
                <a:lnTo>
                  <a:pt x="38" y="298"/>
                </a:lnTo>
                <a:lnTo>
                  <a:pt x="52" y="316"/>
                </a:lnTo>
                <a:lnTo>
                  <a:pt x="70" y="330"/>
                </a:lnTo>
                <a:lnTo>
                  <a:pt x="88" y="344"/>
                </a:lnTo>
                <a:lnTo>
                  <a:pt x="130" y="205"/>
                </a:lnTo>
                <a:lnTo>
                  <a:pt x="130" y="205"/>
                </a:lnTo>
                <a:lnTo>
                  <a:pt x="122" y="199"/>
                </a:lnTo>
                <a:lnTo>
                  <a:pt x="114" y="191"/>
                </a:lnTo>
                <a:lnTo>
                  <a:pt x="108" y="183"/>
                </a:lnTo>
                <a:lnTo>
                  <a:pt x="102" y="173"/>
                </a:lnTo>
                <a:lnTo>
                  <a:pt x="96" y="163"/>
                </a:lnTo>
                <a:lnTo>
                  <a:pt x="94" y="153"/>
                </a:lnTo>
                <a:lnTo>
                  <a:pt x="92" y="141"/>
                </a:lnTo>
                <a:lnTo>
                  <a:pt x="90" y="129"/>
                </a:lnTo>
                <a:lnTo>
                  <a:pt x="90" y="129"/>
                </a:lnTo>
                <a:lnTo>
                  <a:pt x="92" y="111"/>
                </a:lnTo>
                <a:lnTo>
                  <a:pt x="98" y="93"/>
                </a:lnTo>
                <a:lnTo>
                  <a:pt x="106" y="78"/>
                </a:lnTo>
                <a:lnTo>
                  <a:pt x="116" y="64"/>
                </a:lnTo>
                <a:lnTo>
                  <a:pt x="130" y="52"/>
                </a:lnTo>
                <a:lnTo>
                  <a:pt x="146" y="44"/>
                </a:lnTo>
                <a:lnTo>
                  <a:pt x="162" y="38"/>
                </a:lnTo>
                <a:lnTo>
                  <a:pt x="182" y="36"/>
                </a:lnTo>
                <a:lnTo>
                  <a:pt x="182" y="36"/>
                </a:lnTo>
                <a:lnTo>
                  <a:pt x="200" y="38"/>
                </a:lnTo>
                <a:lnTo>
                  <a:pt x="216" y="44"/>
                </a:lnTo>
                <a:lnTo>
                  <a:pt x="232" y="52"/>
                </a:lnTo>
                <a:lnTo>
                  <a:pt x="246" y="64"/>
                </a:lnTo>
                <a:lnTo>
                  <a:pt x="256" y="78"/>
                </a:lnTo>
                <a:lnTo>
                  <a:pt x="264" y="93"/>
                </a:lnTo>
                <a:lnTo>
                  <a:pt x="270" y="111"/>
                </a:lnTo>
                <a:lnTo>
                  <a:pt x="272" y="129"/>
                </a:lnTo>
                <a:lnTo>
                  <a:pt x="272" y="129"/>
                </a:lnTo>
                <a:lnTo>
                  <a:pt x="270" y="141"/>
                </a:lnTo>
                <a:lnTo>
                  <a:pt x="268" y="153"/>
                </a:lnTo>
                <a:lnTo>
                  <a:pt x="266" y="163"/>
                </a:lnTo>
                <a:lnTo>
                  <a:pt x="260" y="173"/>
                </a:lnTo>
                <a:lnTo>
                  <a:pt x="256" y="183"/>
                </a:lnTo>
                <a:lnTo>
                  <a:pt x="248" y="191"/>
                </a:lnTo>
                <a:lnTo>
                  <a:pt x="240" y="199"/>
                </a:lnTo>
                <a:lnTo>
                  <a:pt x="232" y="205"/>
                </a:lnTo>
                <a:lnTo>
                  <a:pt x="274" y="344"/>
                </a:lnTo>
                <a:lnTo>
                  <a:pt x="274" y="344"/>
                </a:lnTo>
                <a:lnTo>
                  <a:pt x="292" y="330"/>
                </a:lnTo>
                <a:lnTo>
                  <a:pt x="310" y="316"/>
                </a:lnTo>
                <a:lnTo>
                  <a:pt x="326" y="298"/>
                </a:lnTo>
                <a:lnTo>
                  <a:pt x="338" y="278"/>
                </a:lnTo>
                <a:lnTo>
                  <a:pt x="348" y="255"/>
                </a:lnTo>
                <a:lnTo>
                  <a:pt x="356" y="233"/>
                </a:lnTo>
                <a:lnTo>
                  <a:pt x="360" y="209"/>
                </a:lnTo>
                <a:lnTo>
                  <a:pt x="362" y="185"/>
                </a:lnTo>
                <a:lnTo>
                  <a:pt x="362" y="185"/>
                </a:lnTo>
                <a:lnTo>
                  <a:pt x="362" y="165"/>
                </a:lnTo>
                <a:lnTo>
                  <a:pt x="358" y="147"/>
                </a:lnTo>
                <a:lnTo>
                  <a:pt x="354" y="129"/>
                </a:lnTo>
                <a:lnTo>
                  <a:pt x="348" y="113"/>
                </a:lnTo>
                <a:lnTo>
                  <a:pt x="340" y="97"/>
                </a:lnTo>
                <a:lnTo>
                  <a:pt x="332" y="80"/>
                </a:lnTo>
                <a:lnTo>
                  <a:pt x="320" y="66"/>
                </a:lnTo>
                <a:lnTo>
                  <a:pt x="310" y="54"/>
                </a:lnTo>
                <a:lnTo>
                  <a:pt x="296" y="42"/>
                </a:lnTo>
                <a:lnTo>
                  <a:pt x="282" y="32"/>
                </a:lnTo>
                <a:lnTo>
                  <a:pt x="268" y="22"/>
                </a:lnTo>
                <a:lnTo>
                  <a:pt x="252" y="14"/>
                </a:lnTo>
                <a:lnTo>
                  <a:pt x="234" y="8"/>
                </a:lnTo>
                <a:lnTo>
                  <a:pt x="218" y="4"/>
                </a:lnTo>
                <a:lnTo>
                  <a:pt x="200" y="0"/>
                </a:lnTo>
                <a:lnTo>
                  <a:pt x="182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6FBE37E2-8634-AB4E-AB98-CAD0D2DCB081}"/>
              </a:ext>
            </a:extLst>
          </p:cNvPr>
          <p:cNvSpPr txBox="1">
            <a:spLocks/>
          </p:cNvSpPr>
          <p:nvPr/>
        </p:nvSpPr>
        <p:spPr>
          <a:xfrm>
            <a:off x="6997707" y="6389296"/>
            <a:ext cx="4997979" cy="33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err="1"/>
              <a:t>www.wikihow.com</a:t>
            </a:r>
            <a:r>
              <a:rPr lang="en-US" sz="1400" dirty="0"/>
              <a:t>/Walk-With-a-Blind-Person</a:t>
            </a:r>
          </a:p>
        </p:txBody>
      </p:sp>
    </p:spTree>
    <p:extLst>
      <p:ext uri="{BB962C8B-B14F-4D97-AF65-F5344CB8AC3E}">
        <p14:creationId xmlns:p14="http://schemas.microsoft.com/office/powerpoint/2010/main" val="16829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Focus on bare-minimum compliance or financial settlement</a:t>
            </a:r>
          </a:p>
          <a:p>
            <a:r>
              <a:rPr lang="en-US" dirty="0"/>
              <a:t>Watering down of what is mandated—output over process</a:t>
            </a:r>
          </a:p>
          <a:p>
            <a:r>
              <a:rPr lang="en-US" dirty="0"/>
              <a:t>Can current process standards reach beyond the public sector?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6485" y="5925636"/>
            <a:ext cx="436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 credit: MASH-8-2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www.flickr.com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/photos/151177098@N03/37161826966</a:t>
            </a:r>
          </a:p>
        </p:txBody>
      </p:sp>
      <p:pic>
        <p:nvPicPr>
          <p:cNvPr id="7" name="Content Placeholder 5" descr="Two older men facing each other across a desk, having a discussion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19" y="1225485"/>
            <a:ext cx="4517846" cy="45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5362280" cy="1548516"/>
          </a:xfrm>
        </p:spPr>
        <p:txBody>
          <a:bodyPr/>
          <a:lstStyle/>
          <a:p>
            <a:r>
              <a:rPr lang="en-US" dirty="0"/>
              <a:t>Authoring tools and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”the multimedia-</a:t>
            </a:r>
            <a:r>
              <a:rPr lang="en-US" dirty="0" err="1"/>
              <a:t>fication</a:t>
            </a:r>
            <a:r>
              <a:rPr lang="en-US" dirty="0"/>
              <a:t> of social media”</a:t>
            </a:r>
          </a:p>
          <a:p>
            <a:r>
              <a:rPr lang="en-US" dirty="0"/>
              <a:t>Website-in-a-box solutions</a:t>
            </a:r>
          </a:p>
          <a:p>
            <a:r>
              <a:rPr lang="en-US" dirty="0" err="1"/>
              <a:t>Wordpress</a:t>
            </a:r>
            <a:r>
              <a:rPr lang="en-US" dirty="0"/>
              <a:t> Gutenberg</a:t>
            </a:r>
          </a:p>
          <a:p>
            <a:r>
              <a:rPr lang="en-US" dirty="0"/>
              <a:t>Google Accelerated Mobile Pages (AMP)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pic>
        <p:nvPicPr>
          <p:cNvPr id="7" name="Content Placeholder 5" descr="The Accessibility Settings panel of the Twitter web application, with the Compose image descriptions checkbox highlighted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01" y="838986"/>
            <a:ext cx="5217829" cy="5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Touchscreen interfaces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Public access terminals</a:t>
            </a:r>
          </a:p>
          <a:p>
            <a:r>
              <a:rPr lang="en-US" dirty="0"/>
              <a:t>Consumer electronics</a:t>
            </a:r>
          </a:p>
          <a:p>
            <a:r>
              <a:rPr lang="en-US" dirty="0"/>
              <a:t>Vehicles</a:t>
            </a:r>
          </a:p>
          <a:p>
            <a:r>
              <a:rPr lang="en-US" dirty="0"/>
              <a:t>“Internet of things” enabled devices?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0881" y="6176963"/>
            <a:ext cx="436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 credit: Stephen Cannon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www.flickr.com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/photos/68842060@N00/15125053080</a:t>
            </a:r>
          </a:p>
        </p:txBody>
      </p:sp>
      <p:pic>
        <p:nvPicPr>
          <p:cNvPr id="8" name="Content Placeholder 5" descr="A freestanding Railpoint touchscreen journey plan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31" y="644475"/>
            <a:ext cx="4149366" cy="55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5937315" cy="1557943"/>
          </a:xfrm>
        </p:spPr>
        <p:txBody>
          <a:bodyPr/>
          <a:lstStyle/>
          <a:p>
            <a:r>
              <a:rPr lang="en-US"/>
              <a:t>Virtual and augmented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Changing our reality and the ways in which we interact with that changed reality</a:t>
            </a:r>
          </a:p>
          <a:p>
            <a:r>
              <a:rPr lang="en-US" dirty="0"/>
              <a:t>Are these new interfaces accessible?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6485" y="5925636"/>
            <a:ext cx="436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 credit: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arcticpenguin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www.flickr.com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/photos/72512129@N00/36629207680</a:t>
            </a:r>
          </a:p>
        </p:txBody>
      </p:sp>
      <p:pic>
        <p:nvPicPr>
          <p:cNvPr id="8" name="Content Placeholder 5" descr="A woman wearing a green virtual reality headset, with a controller in each hand; a man stands behind her guiding 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87" y="614547"/>
            <a:ext cx="3445363" cy="51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How can Higher Education help?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ntinuum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27" name="Picture 26" descr="continuum-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28" name="Picture 27" descr="continuum-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29" name="Picture 28" descr="continuum-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30" name="Picture 29" descr="continuum-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32" name="Picture 31" descr="continuum-7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33" name="Picture 32" descr="continuum-8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34" name="Picture 33" descr="continuum-1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pic>
        <p:nvPicPr>
          <p:cNvPr id="35" name="Picture 34" descr="continuum-1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534"/>
            <a:ext cx="12192000" cy="1026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3306-D6ED-5148-8276-8F105A7D0F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9438" y="254000"/>
            <a:ext cx="10342562" cy="1325563"/>
          </a:xfrm>
        </p:spPr>
        <p:txBody>
          <a:bodyPr/>
          <a:lstStyle/>
          <a:p>
            <a:r>
              <a:rPr lang="en-US" dirty="0"/>
              <a:t>Accessible Design Maturity Continuum</a:t>
            </a:r>
          </a:p>
        </p:txBody>
      </p:sp>
    </p:spTree>
    <p:extLst>
      <p:ext uri="{BB962C8B-B14F-4D97-AF65-F5344CB8AC3E}">
        <p14:creationId xmlns:p14="http://schemas.microsoft.com/office/powerpoint/2010/main" val="3375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Design community - we need to talk about disabled people, by Cat Macaulay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76" y="0"/>
            <a:ext cx="893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action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Help tackle (dis)</a:t>
            </a:r>
            <a:r>
              <a:rPr lang="en-US" dirty="0" err="1" smtClean="0"/>
              <a:t>ablism</a:t>
            </a:r>
            <a:r>
              <a:rPr lang="en-US" dirty="0" smtClean="0"/>
              <a:t> in technology</a:t>
            </a:r>
          </a:p>
          <a:p>
            <a:pPr lvl="1"/>
            <a:r>
              <a:rPr lang="en-US" dirty="0" smtClean="0"/>
              <a:t>Integrate accessibility into the curriculum…everywhere!</a:t>
            </a:r>
          </a:p>
          <a:p>
            <a:pPr lvl="1"/>
            <a:r>
              <a:rPr lang="en-US" dirty="0" smtClean="0"/>
              <a:t>Get involved in or replicate Teach Access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220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action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Data: </a:t>
            </a:r>
          </a:p>
          <a:p>
            <a:pPr lvl="1"/>
            <a:r>
              <a:rPr lang="en-US" dirty="0" smtClean="0"/>
              <a:t>Generate and share evidence to support the value of accessibility</a:t>
            </a:r>
          </a:p>
          <a:p>
            <a:pPr lvl="1"/>
            <a:r>
              <a:rPr lang="en-US" dirty="0" smtClean="0"/>
              <a:t>Publish tested, validated design patterns</a:t>
            </a:r>
          </a:p>
          <a:p>
            <a:pPr lvl="1"/>
            <a:r>
              <a:rPr lang="en-US" dirty="0" smtClean="0"/>
              <a:t>Promote inclusive research and design methods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710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action 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Innovation: </a:t>
            </a:r>
          </a:p>
          <a:p>
            <a:pPr lvl="1"/>
            <a:r>
              <a:rPr lang="en-US" dirty="0" smtClean="0"/>
              <a:t>Ensure accessibility is an ethical consideration in new discoveries</a:t>
            </a:r>
          </a:p>
          <a:p>
            <a:pPr lvl="1"/>
            <a:r>
              <a:rPr lang="en-US" dirty="0" smtClean="0"/>
              <a:t>Get involved in standards development, not just accessibility standards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110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pic>
        <p:nvPicPr>
          <p:cNvPr id="2" name="Picture 1" descr="Photo of astronauts on a spacecraft, orbiting Ear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8" y="-659876"/>
            <a:ext cx="12196898" cy="807360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1178349" y="5823582"/>
            <a:ext cx="3246402" cy="276999"/>
          </a:xfrm>
          <a:prstGeom prst="rect">
            <a:avLst/>
          </a:prstGeom>
          <a:solidFill>
            <a:schemeClr val="tx1">
              <a:lumMod val="7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credit: </a:t>
            </a:r>
            <a:r>
              <a:rPr lang="en-US" sz="1200" dirty="0">
                <a:solidFill>
                  <a:schemeClr val="bg1"/>
                </a:solidFill>
              </a:rPr>
              <a:t>Flickr user Caroline Davis 2020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have plenty of work to do!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071621"/>
            <a:ext cx="4572000" cy="108408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0" dirty="0" smtClean="0"/>
              <a:t>Email: </a:t>
            </a:r>
            <a:r>
              <a:rPr lang="en-US" sz="1800" b="0" dirty="0" err="1" smtClean="0"/>
              <a:t>dsloan@paciellogroup.com</a:t>
            </a:r>
            <a:endParaRPr lang="en-US" sz="1800" b="0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b="0" dirty="0" smtClean="0"/>
              <a:t>Twitter: @</a:t>
            </a:r>
            <a:r>
              <a:rPr lang="en-US" sz="1800" b="0" dirty="0" err="1" smtClean="0"/>
              <a:t>sloandr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74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What challenges do we face?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 to digital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41400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Education and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Compliance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Organizational/strategy</a:t>
            </a:r>
          </a:p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Using WCAG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54827"/>
            <a:ext cx="10058400" cy="4042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Least usable WCAG 2.0 Success Criteria (Silver Task Force research):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SC 3.3.4 Error Prevention (Legal, Financial, Data</a:t>
            </a:r>
            <a:r>
              <a:rPr lang="en-US" dirty="0" smtClean="0"/>
              <a:t>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SC </a:t>
            </a:r>
            <a:r>
              <a:rPr lang="en-US" dirty="0"/>
              <a:t>3.2.2 On </a:t>
            </a:r>
            <a:r>
              <a:rPr lang="en-US" dirty="0" smtClean="0"/>
              <a:t>Input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SC </a:t>
            </a:r>
            <a:r>
              <a:rPr lang="en-US" dirty="0"/>
              <a:t>4.1.1 </a:t>
            </a:r>
            <a:r>
              <a:rPr lang="en-US" dirty="0" smtClean="0"/>
              <a:t>Parsing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SC </a:t>
            </a:r>
            <a:r>
              <a:rPr lang="en-US" dirty="0"/>
              <a:t>4.1.2 Name, Role, </a:t>
            </a:r>
            <a:r>
              <a:rPr lang="en-US" dirty="0" smtClean="0"/>
              <a:t>Value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SC </a:t>
            </a:r>
            <a:r>
              <a:rPr lang="en-US" dirty="0"/>
              <a:t>1.3.3 Sensory Characteristics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Lack of awareness of how people with disabilities use digital </a:t>
            </a:r>
            <a:r>
              <a:rPr lang="en-US" dirty="0" smtClean="0"/>
              <a:t>resources</a:t>
            </a:r>
          </a:p>
          <a:p>
            <a:r>
              <a:rPr lang="en-US" dirty="0"/>
              <a:t>Lack of understanding of core technologies (HTML!)</a:t>
            </a:r>
          </a:p>
          <a:p>
            <a:r>
              <a:rPr lang="en-US" dirty="0"/>
              <a:t>Lack of tested, reliable design </a:t>
            </a:r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pic>
        <p:nvPicPr>
          <p:cNvPr id="5" name="Content Placeholder 5" descr="Part of a classroom, with rows of individual desks and empty sea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63" y="1866445"/>
            <a:ext cx="5550274" cy="3716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2147" y="5906783"/>
            <a:ext cx="412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Image credit: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saibotregeel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www.flickr.com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/photos/61212260@N00/524048716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54827"/>
            <a:ext cx="4881513" cy="4042734"/>
          </a:xfrm>
        </p:spPr>
        <p:txBody>
          <a:bodyPr>
            <a:normAutofit/>
          </a:bodyPr>
          <a:lstStyle/>
          <a:p>
            <a:r>
              <a:rPr lang="en-US" dirty="0"/>
              <a:t>”What do we need to do to comply?”</a:t>
            </a:r>
          </a:p>
          <a:p>
            <a:r>
              <a:rPr lang="en-US" dirty="0"/>
              <a:t>Audits </a:t>
            </a:r>
            <a:r>
              <a:rPr lang="en-US" dirty="0" smtClean="0"/>
              <a:t>as </a:t>
            </a:r>
            <a:r>
              <a:rPr lang="en-US" dirty="0"/>
              <a:t>bug lists</a:t>
            </a:r>
          </a:p>
          <a:p>
            <a:r>
              <a:rPr lang="en-US" dirty="0"/>
              <a:t>Accessibility treated as a discrete project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4960" y="5765835"/>
            <a:ext cx="421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 credit: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captaincinema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www.flickr.com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/photos/72952415@N00/3945492506</a:t>
            </a:r>
          </a:p>
        </p:txBody>
      </p:sp>
      <p:pic>
        <p:nvPicPr>
          <p:cNvPr id="7" name="Content Placeholder 5" descr="A plate of broccol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28" y="1764085"/>
            <a:ext cx="4900240" cy="36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254827"/>
            <a:ext cx="4702404" cy="4042734"/>
          </a:xfrm>
        </p:spPr>
        <p:txBody>
          <a:bodyPr>
            <a:normAutofit/>
          </a:bodyPr>
          <a:lstStyle/>
          <a:p>
            <a:r>
              <a:rPr lang="en-US" dirty="0"/>
              <a:t>The “Accessibility Lorax”</a:t>
            </a:r>
          </a:p>
          <a:p>
            <a:r>
              <a:rPr lang="en-US" dirty="0"/>
              <a:t>Staff turnover</a:t>
            </a:r>
          </a:p>
          <a:p>
            <a:r>
              <a:rPr lang="en-US" dirty="0"/>
              <a:t>Outsourced development, outsourced content… outsourced accessibility</a:t>
            </a:r>
          </a:p>
        </p:txBody>
      </p:sp>
      <p:pic>
        <p:nvPicPr>
          <p:cNvPr id="9" name="Picture 8" descr="Research Icon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128588"/>
            <a:ext cx="565605" cy="48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1410" y="583589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The Lorax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Dr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Seuss Enterprises</a:t>
            </a:r>
          </a:p>
        </p:txBody>
      </p:sp>
      <p:pic>
        <p:nvPicPr>
          <p:cNvPr id="7" name="Picture 2" descr="The Lor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06" y="1763851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concerns for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41400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effect of drive-by lawsuits on laws and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Authoring tools and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Kiosks and touch screens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Virtual and augmented reality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31510</TotalTime>
  <Words>539</Words>
  <Application>Microsoft Macintosh PowerPoint</Application>
  <PresentationFormat>Widescreen</PresentationFormat>
  <Paragraphs>106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Courier New</vt:lpstr>
      <vt:lpstr>Helvetica</vt:lpstr>
      <vt:lpstr>HGGothicE</vt:lpstr>
      <vt:lpstr>Roboto slab light</vt:lpstr>
      <vt:lpstr>Wingdings</vt:lpstr>
      <vt:lpstr>Arial</vt:lpstr>
      <vt:lpstr>Office Theme</vt:lpstr>
      <vt:lpstr>Digital accessibility challenges,  and implications for Higher Education</vt:lpstr>
      <vt:lpstr>Introduction</vt:lpstr>
      <vt:lpstr>What challenges do we face?</vt:lpstr>
      <vt:lpstr>Current challenges to digital accessibility</vt:lpstr>
      <vt:lpstr>Education: Using WCAG is hard</vt:lpstr>
      <vt:lpstr>Education</vt:lpstr>
      <vt:lpstr>Compliance culture</vt:lpstr>
      <vt:lpstr>Organizational strategy</vt:lpstr>
      <vt:lpstr>Emerging concerns for accessibility</vt:lpstr>
      <vt:lpstr>Law and standards</vt:lpstr>
      <vt:lpstr>Authoring tools and practices</vt:lpstr>
      <vt:lpstr>Touchscreen interfaces </vt:lpstr>
      <vt:lpstr>Virtual and augmented reality</vt:lpstr>
      <vt:lpstr>How can Higher Education help?</vt:lpstr>
      <vt:lpstr>Accessible Design Maturity Continuum</vt:lpstr>
      <vt:lpstr>PowerPoint Presentation</vt:lpstr>
      <vt:lpstr>Higher Education action points</vt:lpstr>
      <vt:lpstr>Higher Education action points</vt:lpstr>
      <vt:lpstr>Higher Education action points</vt:lpstr>
      <vt:lpstr>We have plenty of work to do!</vt:lpstr>
    </vt:vector>
  </TitlesOfParts>
  <Manager/>
  <Company>The Paciello Group</Company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Research with People with Disabilities</dc:title>
  <dc:subject/>
  <dc:creator>David Sloan</dc:creator>
  <cp:keywords/>
  <dc:description/>
  <cp:lastModifiedBy>David Sloan</cp:lastModifiedBy>
  <cp:revision>334</cp:revision>
  <cp:lastPrinted>2018-04-25T13:08:58Z</cp:lastPrinted>
  <dcterms:created xsi:type="dcterms:W3CDTF">2017-07-29T17:41:18Z</dcterms:created>
  <dcterms:modified xsi:type="dcterms:W3CDTF">2019-06-04T08:53:30Z</dcterms:modified>
  <cp:category/>
</cp:coreProperties>
</file>