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64" r:id="rId3"/>
    <p:sldId id="267" r:id="rId4"/>
    <p:sldId id="258" r:id="rId5"/>
    <p:sldId id="259" r:id="rId6"/>
    <p:sldId id="260" r:id="rId7"/>
    <p:sldId id="261" r:id="rId8"/>
    <p:sldId id="262" r:id="rId9"/>
    <p:sldId id="263" r:id="rId10"/>
    <p:sldId id="265" r:id="rId11"/>
    <p:sldId id="266" r:id="rId12"/>
    <p:sldId id="268"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5918" autoAdjust="0"/>
  </p:normalViewPr>
  <p:slideViewPr>
    <p:cSldViewPr snapToGrid="0">
      <p:cViewPr varScale="1">
        <p:scale>
          <a:sx n="43" d="100"/>
          <a:sy n="43" d="100"/>
        </p:scale>
        <p:origin x="1911"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nia\Desktop\LISU_docs\UCISA\CIS\CIS%202018\Main_data_charts_20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18783660336324E-2"/>
          <c:y val="4.1672278420652228E-2"/>
          <c:w val="0.75859678333159886"/>
          <c:h val="0.94422214001773264"/>
        </c:manualLayout>
      </c:layout>
      <c:barChart>
        <c:barDir val="col"/>
        <c:grouping val="percentStacked"/>
        <c:varyColors val="0"/>
        <c:ser>
          <c:idx val="0"/>
          <c:order val="0"/>
          <c:tx>
            <c:strRef>
              <c:f>Q14_VLE!$N$22</c:f>
              <c:strCache>
                <c:ptCount val="1"/>
                <c:pt idx="0">
                  <c:v>Blackboard-Blackboard</c:v>
                </c:pt>
              </c:strCache>
            </c:strRef>
          </c:tx>
          <c:spPr>
            <a:solidFill>
              <a:schemeClr val="accent6"/>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elete val="1"/>
          </c:dLbls>
          <c:val>
            <c:numRef>
              <c:f>Q14_VLE!$N$23</c:f>
              <c:numCache>
                <c:formatCode>General</c:formatCode>
                <c:ptCount val="1"/>
                <c:pt idx="0">
                  <c:v>47</c:v>
                </c:pt>
              </c:numCache>
            </c:numRef>
          </c:val>
          <c:extLst>
            <c:ext xmlns:c16="http://schemas.microsoft.com/office/drawing/2014/chart" uri="{C3380CC4-5D6E-409C-BE32-E72D297353CC}">
              <c16:uniqueId val="{00000000-6403-4ACA-A268-F91835FB75C5}"/>
            </c:ext>
          </c:extLst>
        </c:ser>
        <c:ser>
          <c:idx val="1"/>
          <c:order val="1"/>
          <c:tx>
            <c:strRef>
              <c:f>Q14_VLE!$O$22</c:f>
              <c:strCache>
                <c:ptCount val="1"/>
                <c:pt idx="0">
                  <c:v>Moodle</c:v>
                </c:pt>
              </c:strCache>
            </c:strRef>
          </c:tx>
          <c:spPr>
            <a:solidFill>
              <a:schemeClr val="accent5"/>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elete val="1"/>
          </c:dLbls>
          <c:val>
            <c:numRef>
              <c:f>Q14_VLE!$O$23</c:f>
              <c:numCache>
                <c:formatCode>General</c:formatCode>
                <c:ptCount val="1"/>
                <c:pt idx="0">
                  <c:v>44</c:v>
                </c:pt>
              </c:numCache>
            </c:numRef>
          </c:val>
          <c:extLst>
            <c:ext xmlns:c16="http://schemas.microsoft.com/office/drawing/2014/chart" uri="{C3380CC4-5D6E-409C-BE32-E72D297353CC}">
              <c16:uniqueId val="{00000001-6403-4ACA-A268-F91835FB75C5}"/>
            </c:ext>
          </c:extLst>
        </c:ser>
        <c:ser>
          <c:idx val="2"/>
          <c:order val="2"/>
          <c:tx>
            <c:strRef>
              <c:f>Q14_VLE!$P$22</c:f>
              <c:strCache>
                <c:ptCount val="1"/>
                <c:pt idx="0">
                  <c:v>Canvas</c:v>
                </c:pt>
              </c:strCache>
            </c:strRef>
          </c:tx>
          <c:spPr>
            <a:solidFill>
              <a:schemeClr val="accent4"/>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elete val="1"/>
          </c:dLbls>
          <c:val>
            <c:numRef>
              <c:f>Q14_VLE!$P$23</c:f>
              <c:numCache>
                <c:formatCode>General</c:formatCode>
                <c:ptCount val="1"/>
                <c:pt idx="0">
                  <c:v>12</c:v>
                </c:pt>
              </c:numCache>
            </c:numRef>
          </c:val>
          <c:extLst>
            <c:ext xmlns:c16="http://schemas.microsoft.com/office/drawing/2014/chart" uri="{C3380CC4-5D6E-409C-BE32-E72D297353CC}">
              <c16:uniqueId val="{00000002-6403-4ACA-A268-F91835FB75C5}"/>
            </c:ext>
          </c:extLst>
        </c:ser>
        <c:ser>
          <c:idx val="3"/>
          <c:order val="3"/>
          <c:tx>
            <c:strRef>
              <c:f>Q14_VLE!$Q$22</c:f>
              <c:strCache>
                <c:ptCount val="1"/>
                <c:pt idx="0">
                  <c:v>Desire2Learn</c:v>
                </c:pt>
              </c:strCache>
            </c:strRef>
          </c:tx>
          <c:spPr>
            <a:solidFill>
              <a:schemeClr val="accent6">
                <a:lumMod val="60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elete val="1"/>
          </c:dLbls>
          <c:val>
            <c:numRef>
              <c:f>Q14_VLE!$Q$23</c:f>
              <c:numCache>
                <c:formatCode>General</c:formatCode>
                <c:ptCount val="1"/>
                <c:pt idx="0">
                  <c:v>6</c:v>
                </c:pt>
              </c:numCache>
            </c:numRef>
          </c:val>
          <c:extLst>
            <c:ext xmlns:c16="http://schemas.microsoft.com/office/drawing/2014/chart" uri="{C3380CC4-5D6E-409C-BE32-E72D297353CC}">
              <c16:uniqueId val="{00000003-6403-4ACA-A268-F91835FB75C5}"/>
            </c:ext>
          </c:extLst>
        </c:ser>
        <c:ser>
          <c:idx val="4"/>
          <c:order val="4"/>
          <c:tx>
            <c:strRef>
              <c:f>Q14_VLE!$R$22</c:f>
              <c:strCache>
                <c:ptCount val="1"/>
                <c:pt idx="0">
                  <c:v>Various</c:v>
                </c:pt>
              </c:strCache>
            </c:strRef>
          </c:tx>
          <c:spPr>
            <a:solidFill>
              <a:schemeClr val="accent5">
                <a:lumMod val="60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elete val="1"/>
          </c:dLbls>
          <c:val>
            <c:numRef>
              <c:f>Q14_VLE!$R$23</c:f>
              <c:numCache>
                <c:formatCode>General</c:formatCode>
                <c:ptCount val="1"/>
                <c:pt idx="0">
                  <c:v>3</c:v>
                </c:pt>
              </c:numCache>
            </c:numRef>
          </c:val>
          <c:extLst>
            <c:ext xmlns:c16="http://schemas.microsoft.com/office/drawing/2014/chart" uri="{C3380CC4-5D6E-409C-BE32-E72D297353CC}">
              <c16:uniqueId val="{00000004-6403-4ACA-A268-F91835FB75C5}"/>
            </c:ext>
          </c:extLst>
        </c:ser>
        <c:ser>
          <c:idx val="5"/>
          <c:order val="5"/>
          <c:tx>
            <c:strRef>
              <c:f>Q14_VLE!$S$22</c:f>
              <c:strCache>
                <c:ptCount val="1"/>
                <c:pt idx="0">
                  <c:v>Other</c:v>
                </c:pt>
              </c:strCache>
            </c:strRef>
          </c:tx>
          <c:spPr>
            <a:solidFill>
              <a:schemeClr val="accent4">
                <a:lumMod val="60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elete val="1"/>
          </c:dLbls>
          <c:val>
            <c:numRef>
              <c:f>Q14_VLE!$S$23</c:f>
              <c:numCache>
                <c:formatCode>General</c:formatCode>
                <c:ptCount val="1"/>
                <c:pt idx="0">
                  <c:v>4</c:v>
                </c:pt>
              </c:numCache>
            </c:numRef>
          </c:val>
          <c:extLst>
            <c:ext xmlns:c16="http://schemas.microsoft.com/office/drawing/2014/chart" uri="{C3380CC4-5D6E-409C-BE32-E72D297353CC}">
              <c16:uniqueId val="{00000005-6403-4ACA-A268-F91835FB75C5}"/>
            </c:ext>
          </c:extLst>
        </c:ser>
        <c:dLbls>
          <c:showLegendKey val="0"/>
          <c:showVal val="1"/>
          <c:showCatName val="0"/>
          <c:showSerName val="0"/>
          <c:showPercent val="0"/>
          <c:showBubbleSize val="0"/>
        </c:dLbls>
        <c:gapWidth val="10"/>
        <c:overlap val="50"/>
        <c:axId val="299132416"/>
        <c:axId val="260962496"/>
      </c:barChart>
      <c:catAx>
        <c:axId val="299132416"/>
        <c:scaling>
          <c:orientation val="minMax"/>
        </c:scaling>
        <c:delete val="1"/>
        <c:axPos val="b"/>
        <c:majorTickMark val="out"/>
        <c:minorTickMark val="none"/>
        <c:tickLblPos val="nextTo"/>
        <c:crossAx val="260962496"/>
        <c:crosses val="autoZero"/>
        <c:auto val="1"/>
        <c:lblAlgn val="ctr"/>
        <c:lblOffset val="100"/>
        <c:noMultiLvlLbl val="0"/>
      </c:catAx>
      <c:valAx>
        <c:axId val="260962496"/>
        <c:scaling>
          <c:orientation val="minMax"/>
        </c:scaling>
        <c:delete val="0"/>
        <c:axPos val="l"/>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9913241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6C821-6D90-4F12-B290-77207ABA048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C0FE314-087E-4E17-B0BA-2814F089EC02}">
      <dgm:prSet phldrT="[Text]"/>
      <dgm:spPr>
        <a:solidFill>
          <a:srgbClr val="C00000"/>
        </a:solidFill>
      </dgm:spPr>
      <dgm:t>
        <a:bodyPr/>
        <a:lstStyle/>
        <a:p>
          <a:r>
            <a:rPr lang="en-US" dirty="0" smtClean="0"/>
            <a:t>1 </a:t>
          </a:r>
          <a:r>
            <a:rPr lang="en-US" dirty="0" err="1" smtClean="0"/>
            <a:t>yr</a:t>
          </a:r>
          <a:r>
            <a:rPr lang="en-US" dirty="0" smtClean="0"/>
            <a:t> or less</a:t>
          </a:r>
          <a:endParaRPr lang="en-US" dirty="0"/>
        </a:p>
      </dgm:t>
    </dgm:pt>
    <dgm:pt modelId="{50FEC83A-0E48-420B-BB1C-B89B70456C00}" type="parTrans" cxnId="{1349D5B5-ABC2-4909-AD78-C45E26505C86}">
      <dgm:prSet/>
      <dgm:spPr/>
      <dgm:t>
        <a:bodyPr/>
        <a:lstStyle/>
        <a:p>
          <a:endParaRPr lang="en-US"/>
        </a:p>
      </dgm:t>
    </dgm:pt>
    <dgm:pt modelId="{CD8D7955-18F8-4311-8191-BD852E33A742}" type="sibTrans" cxnId="{1349D5B5-ABC2-4909-AD78-C45E26505C86}">
      <dgm:prSet/>
      <dgm:spPr/>
      <dgm:t>
        <a:bodyPr/>
        <a:lstStyle/>
        <a:p>
          <a:endParaRPr lang="en-US"/>
        </a:p>
      </dgm:t>
    </dgm:pt>
    <dgm:pt modelId="{329BC717-5A38-4358-A973-9EC006B8B809}">
      <dgm:prSet phldrT="[Text]"/>
      <dgm:spPr>
        <a:solidFill>
          <a:srgbClr val="C00000">
            <a:alpha val="22000"/>
          </a:srgbClr>
        </a:solidFill>
      </dgm:spPr>
      <dgm:t>
        <a:bodyPr/>
        <a:lstStyle/>
        <a:p>
          <a:r>
            <a:rPr lang="en-US" dirty="0" smtClean="0"/>
            <a:t>Mobile Learning</a:t>
          </a:r>
          <a:endParaRPr lang="en-US" dirty="0"/>
        </a:p>
      </dgm:t>
    </dgm:pt>
    <dgm:pt modelId="{7318E006-5ECC-4FF5-9C20-DD924D34D030}" type="parTrans" cxnId="{49DF42CA-A022-4567-AB98-D3FB00CA8FFD}">
      <dgm:prSet/>
      <dgm:spPr/>
      <dgm:t>
        <a:bodyPr/>
        <a:lstStyle/>
        <a:p>
          <a:endParaRPr lang="en-US"/>
        </a:p>
      </dgm:t>
    </dgm:pt>
    <dgm:pt modelId="{9BA71ED8-37D6-4C21-83FD-58F6C2963DB6}" type="sibTrans" cxnId="{49DF42CA-A022-4567-AB98-D3FB00CA8FFD}">
      <dgm:prSet/>
      <dgm:spPr/>
      <dgm:t>
        <a:bodyPr/>
        <a:lstStyle/>
        <a:p>
          <a:endParaRPr lang="en-US"/>
        </a:p>
      </dgm:t>
    </dgm:pt>
    <dgm:pt modelId="{2032BB90-32E7-4A66-9171-5B1A62B6627E}">
      <dgm:prSet phldrT="[Text]"/>
      <dgm:spPr>
        <a:solidFill>
          <a:srgbClr val="C00000">
            <a:alpha val="22000"/>
          </a:srgbClr>
        </a:solidFill>
      </dgm:spPr>
      <dgm:t>
        <a:bodyPr/>
        <a:lstStyle/>
        <a:p>
          <a:r>
            <a:rPr lang="en-US" dirty="0" smtClean="0"/>
            <a:t>Analytics Technology</a:t>
          </a:r>
          <a:endParaRPr lang="en-US" dirty="0"/>
        </a:p>
      </dgm:t>
    </dgm:pt>
    <dgm:pt modelId="{1298859B-FDFA-4A5C-9FDB-5ECC5F3C6F22}" type="parTrans" cxnId="{23B50DD3-17F7-49CA-97F6-817C837019E1}">
      <dgm:prSet/>
      <dgm:spPr/>
      <dgm:t>
        <a:bodyPr/>
        <a:lstStyle/>
        <a:p>
          <a:endParaRPr lang="en-US"/>
        </a:p>
      </dgm:t>
    </dgm:pt>
    <dgm:pt modelId="{530B4035-86E1-41A8-B7D9-0A71815B66A4}" type="sibTrans" cxnId="{23B50DD3-17F7-49CA-97F6-817C837019E1}">
      <dgm:prSet/>
      <dgm:spPr/>
      <dgm:t>
        <a:bodyPr/>
        <a:lstStyle/>
        <a:p>
          <a:endParaRPr lang="en-US"/>
        </a:p>
      </dgm:t>
    </dgm:pt>
    <dgm:pt modelId="{C16F79EF-D7EE-4E4A-ACF2-026FE50BF967}">
      <dgm:prSet phldrT="[Text]"/>
      <dgm:spPr>
        <a:solidFill>
          <a:srgbClr val="0070C0"/>
        </a:solidFill>
      </dgm:spPr>
      <dgm:t>
        <a:bodyPr/>
        <a:lstStyle/>
        <a:p>
          <a:r>
            <a:rPr lang="en-US" dirty="0" smtClean="0"/>
            <a:t>2-3 years</a:t>
          </a:r>
          <a:endParaRPr lang="en-US" dirty="0"/>
        </a:p>
      </dgm:t>
    </dgm:pt>
    <dgm:pt modelId="{7B330DA3-F104-49D5-A9B6-DF96E08A55CE}" type="parTrans" cxnId="{075A254A-D4B7-4F20-BB1E-682C2BD8D9B4}">
      <dgm:prSet/>
      <dgm:spPr/>
      <dgm:t>
        <a:bodyPr/>
        <a:lstStyle/>
        <a:p>
          <a:endParaRPr lang="en-US"/>
        </a:p>
      </dgm:t>
    </dgm:pt>
    <dgm:pt modelId="{F22FC290-C2D6-44B7-9924-966441062820}" type="sibTrans" cxnId="{075A254A-D4B7-4F20-BB1E-682C2BD8D9B4}">
      <dgm:prSet/>
      <dgm:spPr/>
      <dgm:t>
        <a:bodyPr/>
        <a:lstStyle/>
        <a:p>
          <a:endParaRPr lang="en-US"/>
        </a:p>
      </dgm:t>
    </dgm:pt>
    <dgm:pt modelId="{AE70836F-24CB-4684-ADD1-4AF6A20FA0F7}">
      <dgm:prSet phldrT="[Text]"/>
      <dgm:spPr>
        <a:solidFill>
          <a:srgbClr val="0070C0">
            <a:alpha val="18000"/>
          </a:srgbClr>
        </a:solidFill>
      </dgm:spPr>
      <dgm:t>
        <a:bodyPr/>
        <a:lstStyle/>
        <a:p>
          <a:r>
            <a:rPr lang="en-US" dirty="0" smtClean="0"/>
            <a:t>Mixed Reality</a:t>
          </a:r>
          <a:endParaRPr lang="en-US" dirty="0"/>
        </a:p>
      </dgm:t>
    </dgm:pt>
    <dgm:pt modelId="{BC54EC51-CDAC-4ADB-8395-3B665607BA14}" type="parTrans" cxnId="{CEF3F538-D0B2-4F7B-9F91-16B2EF235253}">
      <dgm:prSet/>
      <dgm:spPr/>
      <dgm:t>
        <a:bodyPr/>
        <a:lstStyle/>
        <a:p>
          <a:endParaRPr lang="en-US"/>
        </a:p>
      </dgm:t>
    </dgm:pt>
    <dgm:pt modelId="{3DD00731-BA57-48D3-B4BD-66F16EA201ED}" type="sibTrans" cxnId="{CEF3F538-D0B2-4F7B-9F91-16B2EF235253}">
      <dgm:prSet/>
      <dgm:spPr/>
      <dgm:t>
        <a:bodyPr/>
        <a:lstStyle/>
        <a:p>
          <a:endParaRPr lang="en-US"/>
        </a:p>
      </dgm:t>
    </dgm:pt>
    <dgm:pt modelId="{80AE353C-E2D3-4BCB-8503-B3B58A6D29B9}">
      <dgm:prSet phldrT="[Text]"/>
      <dgm:spPr>
        <a:solidFill>
          <a:srgbClr val="0070C0">
            <a:alpha val="18000"/>
          </a:srgbClr>
        </a:solidFill>
      </dgm:spPr>
      <dgm:t>
        <a:bodyPr/>
        <a:lstStyle/>
        <a:p>
          <a:r>
            <a:rPr lang="en-US" dirty="0" smtClean="0"/>
            <a:t>Artificial Intelligence</a:t>
          </a:r>
          <a:endParaRPr lang="en-US" dirty="0"/>
        </a:p>
      </dgm:t>
    </dgm:pt>
    <dgm:pt modelId="{11126839-FB12-4261-9570-C7B6AD66B034}" type="parTrans" cxnId="{C472BC87-33B4-4276-B651-17B630A526FF}">
      <dgm:prSet/>
      <dgm:spPr/>
      <dgm:t>
        <a:bodyPr/>
        <a:lstStyle/>
        <a:p>
          <a:endParaRPr lang="en-US"/>
        </a:p>
      </dgm:t>
    </dgm:pt>
    <dgm:pt modelId="{9BF769A1-D24F-4B81-992A-10CF5325CB72}" type="sibTrans" cxnId="{C472BC87-33B4-4276-B651-17B630A526FF}">
      <dgm:prSet/>
      <dgm:spPr/>
      <dgm:t>
        <a:bodyPr/>
        <a:lstStyle/>
        <a:p>
          <a:endParaRPr lang="en-US"/>
        </a:p>
      </dgm:t>
    </dgm:pt>
    <dgm:pt modelId="{8C26C5E6-4B2B-43A2-901A-B6C581D6FB35}">
      <dgm:prSet phldrT="[Text]"/>
      <dgm:spPr>
        <a:solidFill>
          <a:srgbClr val="002060"/>
        </a:solidFill>
      </dgm:spPr>
      <dgm:t>
        <a:bodyPr/>
        <a:lstStyle/>
        <a:p>
          <a:r>
            <a:rPr lang="en-US" dirty="0" smtClean="0"/>
            <a:t>3-4 years</a:t>
          </a:r>
          <a:endParaRPr lang="en-US" dirty="0"/>
        </a:p>
      </dgm:t>
    </dgm:pt>
    <dgm:pt modelId="{3240BB0F-7986-4DFD-8B08-1E33913C6386}" type="parTrans" cxnId="{4B40FD8B-C492-46AB-BAA0-AA9C6B64A762}">
      <dgm:prSet/>
      <dgm:spPr/>
      <dgm:t>
        <a:bodyPr/>
        <a:lstStyle/>
        <a:p>
          <a:endParaRPr lang="en-US"/>
        </a:p>
      </dgm:t>
    </dgm:pt>
    <dgm:pt modelId="{1390A876-DF81-4075-951D-65CE45AE8050}" type="sibTrans" cxnId="{4B40FD8B-C492-46AB-BAA0-AA9C6B64A762}">
      <dgm:prSet/>
      <dgm:spPr/>
      <dgm:t>
        <a:bodyPr/>
        <a:lstStyle/>
        <a:p>
          <a:endParaRPr lang="en-US"/>
        </a:p>
      </dgm:t>
    </dgm:pt>
    <dgm:pt modelId="{FF6F9BFA-A5E1-48EB-87FB-83D9A2FF5AF0}">
      <dgm:prSet phldrT="[Text]"/>
      <dgm:spPr>
        <a:solidFill>
          <a:srgbClr val="002060">
            <a:alpha val="17000"/>
          </a:srgbClr>
        </a:solidFill>
      </dgm:spPr>
      <dgm:t>
        <a:bodyPr/>
        <a:lstStyle/>
        <a:p>
          <a:r>
            <a:rPr lang="en-US" dirty="0" err="1" smtClean="0"/>
            <a:t>Blockchain</a:t>
          </a:r>
          <a:endParaRPr lang="en-US" dirty="0"/>
        </a:p>
      </dgm:t>
    </dgm:pt>
    <dgm:pt modelId="{4A0FF5C9-8503-44EC-9374-53C5608175CD}" type="parTrans" cxnId="{65D9DDAD-46F9-4F0C-8ECC-87D4CAA17927}">
      <dgm:prSet/>
      <dgm:spPr/>
      <dgm:t>
        <a:bodyPr/>
        <a:lstStyle/>
        <a:p>
          <a:endParaRPr lang="en-US"/>
        </a:p>
      </dgm:t>
    </dgm:pt>
    <dgm:pt modelId="{CE3510CC-AC3A-4675-B2BD-472FC455A6F1}" type="sibTrans" cxnId="{65D9DDAD-46F9-4F0C-8ECC-87D4CAA17927}">
      <dgm:prSet/>
      <dgm:spPr/>
      <dgm:t>
        <a:bodyPr/>
        <a:lstStyle/>
        <a:p>
          <a:endParaRPr lang="en-US"/>
        </a:p>
      </dgm:t>
    </dgm:pt>
    <dgm:pt modelId="{55E806E2-AF5D-483E-8A54-44583C2BECFC}">
      <dgm:prSet phldrT="[Text]"/>
      <dgm:spPr>
        <a:solidFill>
          <a:srgbClr val="002060">
            <a:alpha val="17000"/>
          </a:srgbClr>
        </a:solidFill>
      </dgm:spPr>
      <dgm:t>
        <a:bodyPr/>
        <a:lstStyle/>
        <a:p>
          <a:r>
            <a:rPr lang="en-US" dirty="0" smtClean="0"/>
            <a:t>Artificial Assistants</a:t>
          </a:r>
          <a:endParaRPr lang="en-US" dirty="0"/>
        </a:p>
      </dgm:t>
    </dgm:pt>
    <dgm:pt modelId="{8E35BD46-46AC-4B46-AA02-9FB1C24B1C3C}" type="parTrans" cxnId="{523E2BA7-3203-4DAC-9944-4295ACFE9A72}">
      <dgm:prSet/>
      <dgm:spPr/>
      <dgm:t>
        <a:bodyPr/>
        <a:lstStyle/>
        <a:p>
          <a:endParaRPr lang="en-US"/>
        </a:p>
      </dgm:t>
    </dgm:pt>
    <dgm:pt modelId="{C2E2A799-A61D-4018-A7FB-906FFED3AFFB}" type="sibTrans" cxnId="{523E2BA7-3203-4DAC-9944-4295ACFE9A72}">
      <dgm:prSet/>
      <dgm:spPr/>
      <dgm:t>
        <a:bodyPr/>
        <a:lstStyle/>
        <a:p>
          <a:endParaRPr lang="en-US"/>
        </a:p>
      </dgm:t>
    </dgm:pt>
    <dgm:pt modelId="{0075BF8E-BDC3-4821-8C8D-B76083CE29E0}" type="pres">
      <dgm:prSet presAssocID="{CB36C821-6D90-4F12-B290-77207ABA0484}" presName="Name0" presStyleCnt="0">
        <dgm:presLayoutVars>
          <dgm:dir/>
          <dgm:animLvl val="lvl"/>
          <dgm:resizeHandles val="exact"/>
        </dgm:presLayoutVars>
      </dgm:prSet>
      <dgm:spPr/>
      <dgm:t>
        <a:bodyPr/>
        <a:lstStyle/>
        <a:p>
          <a:endParaRPr lang="en-US"/>
        </a:p>
      </dgm:t>
    </dgm:pt>
    <dgm:pt modelId="{60312D58-784A-4918-9D9F-C7887B8B2ADD}" type="pres">
      <dgm:prSet presAssocID="{5C0FE314-087E-4E17-B0BA-2814F089EC02}" presName="linNode" presStyleCnt="0"/>
      <dgm:spPr/>
    </dgm:pt>
    <dgm:pt modelId="{69319BFA-7799-4B28-BB31-EF7CEA11A303}" type="pres">
      <dgm:prSet presAssocID="{5C0FE314-087E-4E17-B0BA-2814F089EC02}" presName="parentText" presStyleLbl="node1" presStyleIdx="0" presStyleCnt="3">
        <dgm:presLayoutVars>
          <dgm:chMax val="1"/>
          <dgm:bulletEnabled val="1"/>
        </dgm:presLayoutVars>
      </dgm:prSet>
      <dgm:spPr/>
      <dgm:t>
        <a:bodyPr/>
        <a:lstStyle/>
        <a:p>
          <a:endParaRPr lang="en-US"/>
        </a:p>
      </dgm:t>
    </dgm:pt>
    <dgm:pt modelId="{3EB835B5-4E50-4617-9F27-AAC69E7B672C}" type="pres">
      <dgm:prSet presAssocID="{5C0FE314-087E-4E17-B0BA-2814F089EC02}" presName="descendantText" presStyleLbl="alignAccFollowNode1" presStyleIdx="0" presStyleCnt="3">
        <dgm:presLayoutVars>
          <dgm:bulletEnabled val="1"/>
        </dgm:presLayoutVars>
      </dgm:prSet>
      <dgm:spPr/>
      <dgm:t>
        <a:bodyPr/>
        <a:lstStyle/>
        <a:p>
          <a:endParaRPr lang="en-US"/>
        </a:p>
      </dgm:t>
    </dgm:pt>
    <dgm:pt modelId="{9A3CF275-2570-45BB-BBE0-1BF4D1C846CB}" type="pres">
      <dgm:prSet presAssocID="{CD8D7955-18F8-4311-8191-BD852E33A742}" presName="sp" presStyleCnt="0"/>
      <dgm:spPr/>
    </dgm:pt>
    <dgm:pt modelId="{40FA06DF-1784-4F87-8159-EF58ADB38855}" type="pres">
      <dgm:prSet presAssocID="{C16F79EF-D7EE-4E4A-ACF2-026FE50BF967}" presName="linNode" presStyleCnt="0"/>
      <dgm:spPr/>
    </dgm:pt>
    <dgm:pt modelId="{2AC104E2-DC5F-499E-8B0F-254431CFDA0B}" type="pres">
      <dgm:prSet presAssocID="{C16F79EF-D7EE-4E4A-ACF2-026FE50BF967}" presName="parentText" presStyleLbl="node1" presStyleIdx="1" presStyleCnt="3">
        <dgm:presLayoutVars>
          <dgm:chMax val="1"/>
          <dgm:bulletEnabled val="1"/>
        </dgm:presLayoutVars>
      </dgm:prSet>
      <dgm:spPr/>
      <dgm:t>
        <a:bodyPr/>
        <a:lstStyle/>
        <a:p>
          <a:endParaRPr lang="en-US"/>
        </a:p>
      </dgm:t>
    </dgm:pt>
    <dgm:pt modelId="{14B8846E-B1E9-4CB4-8FFB-288A55A90612}" type="pres">
      <dgm:prSet presAssocID="{C16F79EF-D7EE-4E4A-ACF2-026FE50BF967}" presName="descendantText" presStyleLbl="alignAccFollowNode1" presStyleIdx="1" presStyleCnt="3">
        <dgm:presLayoutVars>
          <dgm:bulletEnabled val="1"/>
        </dgm:presLayoutVars>
      </dgm:prSet>
      <dgm:spPr/>
      <dgm:t>
        <a:bodyPr/>
        <a:lstStyle/>
        <a:p>
          <a:endParaRPr lang="en-US"/>
        </a:p>
      </dgm:t>
    </dgm:pt>
    <dgm:pt modelId="{FF75C8C5-4467-4733-B48D-8A6A5ECE5114}" type="pres">
      <dgm:prSet presAssocID="{F22FC290-C2D6-44B7-9924-966441062820}" presName="sp" presStyleCnt="0"/>
      <dgm:spPr/>
    </dgm:pt>
    <dgm:pt modelId="{5F637452-7E58-4B0C-BAAB-581E71A1419B}" type="pres">
      <dgm:prSet presAssocID="{8C26C5E6-4B2B-43A2-901A-B6C581D6FB35}" presName="linNode" presStyleCnt="0"/>
      <dgm:spPr/>
    </dgm:pt>
    <dgm:pt modelId="{283A65B2-85A0-4920-95E0-158089541614}" type="pres">
      <dgm:prSet presAssocID="{8C26C5E6-4B2B-43A2-901A-B6C581D6FB35}" presName="parentText" presStyleLbl="node1" presStyleIdx="2" presStyleCnt="3" custLinFactNeighborX="572" custLinFactNeighborY="-2554">
        <dgm:presLayoutVars>
          <dgm:chMax val="1"/>
          <dgm:bulletEnabled val="1"/>
        </dgm:presLayoutVars>
      </dgm:prSet>
      <dgm:spPr/>
      <dgm:t>
        <a:bodyPr/>
        <a:lstStyle/>
        <a:p>
          <a:endParaRPr lang="en-US"/>
        </a:p>
      </dgm:t>
    </dgm:pt>
    <dgm:pt modelId="{9E43E372-FD17-4AFE-96DB-A12A2163E149}" type="pres">
      <dgm:prSet presAssocID="{8C26C5E6-4B2B-43A2-901A-B6C581D6FB35}" presName="descendantText" presStyleLbl="alignAccFollowNode1" presStyleIdx="2" presStyleCnt="3">
        <dgm:presLayoutVars>
          <dgm:bulletEnabled val="1"/>
        </dgm:presLayoutVars>
      </dgm:prSet>
      <dgm:spPr/>
      <dgm:t>
        <a:bodyPr/>
        <a:lstStyle/>
        <a:p>
          <a:endParaRPr lang="en-US"/>
        </a:p>
      </dgm:t>
    </dgm:pt>
  </dgm:ptLst>
  <dgm:cxnLst>
    <dgm:cxn modelId="{4DC9D36B-22FA-4D90-A4EC-89DD2B4935A1}" type="presOf" srcId="{CB36C821-6D90-4F12-B290-77207ABA0484}" destId="{0075BF8E-BDC3-4821-8C8D-B76083CE29E0}" srcOrd="0" destOrd="0" presId="urn:microsoft.com/office/officeart/2005/8/layout/vList5"/>
    <dgm:cxn modelId="{5CC8B8DC-BF53-4BC7-BA7A-1C5338D228D1}" type="presOf" srcId="{329BC717-5A38-4358-A973-9EC006B8B809}" destId="{3EB835B5-4E50-4617-9F27-AAC69E7B672C}" srcOrd="0" destOrd="0" presId="urn:microsoft.com/office/officeart/2005/8/layout/vList5"/>
    <dgm:cxn modelId="{075A254A-D4B7-4F20-BB1E-682C2BD8D9B4}" srcId="{CB36C821-6D90-4F12-B290-77207ABA0484}" destId="{C16F79EF-D7EE-4E4A-ACF2-026FE50BF967}" srcOrd="1" destOrd="0" parTransId="{7B330DA3-F104-49D5-A9B6-DF96E08A55CE}" sibTransId="{F22FC290-C2D6-44B7-9924-966441062820}"/>
    <dgm:cxn modelId="{77F3707B-B205-470F-BC0E-97112F1E0239}" type="presOf" srcId="{8C26C5E6-4B2B-43A2-901A-B6C581D6FB35}" destId="{283A65B2-85A0-4920-95E0-158089541614}" srcOrd="0" destOrd="0" presId="urn:microsoft.com/office/officeart/2005/8/layout/vList5"/>
    <dgm:cxn modelId="{65D9DDAD-46F9-4F0C-8ECC-87D4CAA17927}" srcId="{8C26C5E6-4B2B-43A2-901A-B6C581D6FB35}" destId="{FF6F9BFA-A5E1-48EB-87FB-83D9A2FF5AF0}" srcOrd="0" destOrd="0" parTransId="{4A0FF5C9-8503-44EC-9374-53C5608175CD}" sibTransId="{CE3510CC-AC3A-4675-B2BD-472FC455A6F1}"/>
    <dgm:cxn modelId="{8151DF56-BB11-46A0-B50D-990C8603792F}" type="presOf" srcId="{80AE353C-E2D3-4BCB-8503-B3B58A6D29B9}" destId="{14B8846E-B1E9-4CB4-8FFB-288A55A90612}" srcOrd="0" destOrd="1" presId="urn:microsoft.com/office/officeart/2005/8/layout/vList5"/>
    <dgm:cxn modelId="{35312E1A-19FC-4C75-AD82-D803565EAE06}" type="presOf" srcId="{FF6F9BFA-A5E1-48EB-87FB-83D9A2FF5AF0}" destId="{9E43E372-FD17-4AFE-96DB-A12A2163E149}" srcOrd="0" destOrd="0" presId="urn:microsoft.com/office/officeart/2005/8/layout/vList5"/>
    <dgm:cxn modelId="{CEF3F538-D0B2-4F7B-9F91-16B2EF235253}" srcId="{C16F79EF-D7EE-4E4A-ACF2-026FE50BF967}" destId="{AE70836F-24CB-4684-ADD1-4AF6A20FA0F7}" srcOrd="0" destOrd="0" parTransId="{BC54EC51-CDAC-4ADB-8395-3B665607BA14}" sibTransId="{3DD00731-BA57-48D3-B4BD-66F16EA201ED}"/>
    <dgm:cxn modelId="{18D62E27-D8B9-4BE9-AA3D-E52AD4090199}" type="presOf" srcId="{55E806E2-AF5D-483E-8A54-44583C2BECFC}" destId="{9E43E372-FD17-4AFE-96DB-A12A2163E149}" srcOrd="0" destOrd="1" presId="urn:microsoft.com/office/officeart/2005/8/layout/vList5"/>
    <dgm:cxn modelId="{21BD2542-6CED-4A5E-A452-36578AE616C3}" type="presOf" srcId="{5C0FE314-087E-4E17-B0BA-2814F089EC02}" destId="{69319BFA-7799-4B28-BB31-EF7CEA11A303}" srcOrd="0" destOrd="0" presId="urn:microsoft.com/office/officeart/2005/8/layout/vList5"/>
    <dgm:cxn modelId="{523E2BA7-3203-4DAC-9944-4295ACFE9A72}" srcId="{8C26C5E6-4B2B-43A2-901A-B6C581D6FB35}" destId="{55E806E2-AF5D-483E-8A54-44583C2BECFC}" srcOrd="1" destOrd="0" parTransId="{8E35BD46-46AC-4B46-AA02-9FB1C24B1C3C}" sibTransId="{C2E2A799-A61D-4018-A7FB-906FFED3AFFB}"/>
    <dgm:cxn modelId="{4B40FD8B-C492-46AB-BAA0-AA9C6B64A762}" srcId="{CB36C821-6D90-4F12-B290-77207ABA0484}" destId="{8C26C5E6-4B2B-43A2-901A-B6C581D6FB35}" srcOrd="2" destOrd="0" parTransId="{3240BB0F-7986-4DFD-8B08-1E33913C6386}" sibTransId="{1390A876-DF81-4075-951D-65CE45AE8050}"/>
    <dgm:cxn modelId="{C472BC87-33B4-4276-B651-17B630A526FF}" srcId="{C16F79EF-D7EE-4E4A-ACF2-026FE50BF967}" destId="{80AE353C-E2D3-4BCB-8503-B3B58A6D29B9}" srcOrd="1" destOrd="0" parTransId="{11126839-FB12-4261-9570-C7B6AD66B034}" sibTransId="{9BF769A1-D24F-4B81-992A-10CF5325CB72}"/>
    <dgm:cxn modelId="{8C777A09-9577-454F-9A3A-2DDE76CECD5A}" type="presOf" srcId="{AE70836F-24CB-4684-ADD1-4AF6A20FA0F7}" destId="{14B8846E-B1E9-4CB4-8FFB-288A55A90612}" srcOrd="0" destOrd="0" presId="urn:microsoft.com/office/officeart/2005/8/layout/vList5"/>
    <dgm:cxn modelId="{1349D5B5-ABC2-4909-AD78-C45E26505C86}" srcId="{CB36C821-6D90-4F12-B290-77207ABA0484}" destId="{5C0FE314-087E-4E17-B0BA-2814F089EC02}" srcOrd="0" destOrd="0" parTransId="{50FEC83A-0E48-420B-BB1C-B89B70456C00}" sibTransId="{CD8D7955-18F8-4311-8191-BD852E33A742}"/>
    <dgm:cxn modelId="{23B50DD3-17F7-49CA-97F6-817C837019E1}" srcId="{5C0FE314-087E-4E17-B0BA-2814F089EC02}" destId="{2032BB90-32E7-4A66-9171-5B1A62B6627E}" srcOrd="1" destOrd="0" parTransId="{1298859B-FDFA-4A5C-9FDB-5ECC5F3C6F22}" sibTransId="{530B4035-86E1-41A8-B7D9-0A71815B66A4}"/>
    <dgm:cxn modelId="{49DF42CA-A022-4567-AB98-D3FB00CA8FFD}" srcId="{5C0FE314-087E-4E17-B0BA-2814F089EC02}" destId="{329BC717-5A38-4358-A973-9EC006B8B809}" srcOrd="0" destOrd="0" parTransId="{7318E006-5ECC-4FF5-9C20-DD924D34D030}" sibTransId="{9BA71ED8-37D6-4C21-83FD-58F6C2963DB6}"/>
    <dgm:cxn modelId="{E8BA111A-E6D8-429E-88ED-E11A0303D632}" type="presOf" srcId="{C16F79EF-D7EE-4E4A-ACF2-026FE50BF967}" destId="{2AC104E2-DC5F-499E-8B0F-254431CFDA0B}" srcOrd="0" destOrd="0" presId="urn:microsoft.com/office/officeart/2005/8/layout/vList5"/>
    <dgm:cxn modelId="{EC3290D4-FEBA-44D8-AF59-D5644ED03DC7}" type="presOf" srcId="{2032BB90-32E7-4A66-9171-5B1A62B6627E}" destId="{3EB835B5-4E50-4617-9F27-AAC69E7B672C}" srcOrd="0" destOrd="1" presId="urn:microsoft.com/office/officeart/2005/8/layout/vList5"/>
    <dgm:cxn modelId="{CE7FF1BE-D186-4130-8322-C37A2B6182BF}" type="presParOf" srcId="{0075BF8E-BDC3-4821-8C8D-B76083CE29E0}" destId="{60312D58-784A-4918-9D9F-C7887B8B2ADD}" srcOrd="0" destOrd="0" presId="urn:microsoft.com/office/officeart/2005/8/layout/vList5"/>
    <dgm:cxn modelId="{0A22F8C6-E654-41BA-A255-5CDCF994B592}" type="presParOf" srcId="{60312D58-784A-4918-9D9F-C7887B8B2ADD}" destId="{69319BFA-7799-4B28-BB31-EF7CEA11A303}" srcOrd="0" destOrd="0" presId="urn:microsoft.com/office/officeart/2005/8/layout/vList5"/>
    <dgm:cxn modelId="{79133FD9-06BC-4B8C-9AB1-79F9C335B7D6}" type="presParOf" srcId="{60312D58-784A-4918-9D9F-C7887B8B2ADD}" destId="{3EB835B5-4E50-4617-9F27-AAC69E7B672C}" srcOrd="1" destOrd="0" presId="urn:microsoft.com/office/officeart/2005/8/layout/vList5"/>
    <dgm:cxn modelId="{AB1E39A4-5DEC-4AEE-8D83-7DD15DC20080}" type="presParOf" srcId="{0075BF8E-BDC3-4821-8C8D-B76083CE29E0}" destId="{9A3CF275-2570-45BB-BBE0-1BF4D1C846CB}" srcOrd="1" destOrd="0" presId="urn:microsoft.com/office/officeart/2005/8/layout/vList5"/>
    <dgm:cxn modelId="{193B8AFA-EBB6-40B5-ADDA-839F94753911}" type="presParOf" srcId="{0075BF8E-BDC3-4821-8C8D-B76083CE29E0}" destId="{40FA06DF-1784-4F87-8159-EF58ADB38855}" srcOrd="2" destOrd="0" presId="urn:microsoft.com/office/officeart/2005/8/layout/vList5"/>
    <dgm:cxn modelId="{F8EB9059-809F-4CB5-B4B5-D2130F050456}" type="presParOf" srcId="{40FA06DF-1784-4F87-8159-EF58ADB38855}" destId="{2AC104E2-DC5F-499E-8B0F-254431CFDA0B}" srcOrd="0" destOrd="0" presId="urn:microsoft.com/office/officeart/2005/8/layout/vList5"/>
    <dgm:cxn modelId="{8F8BDA5B-3C73-4C08-A888-CAAE9B0ACA3F}" type="presParOf" srcId="{40FA06DF-1784-4F87-8159-EF58ADB38855}" destId="{14B8846E-B1E9-4CB4-8FFB-288A55A90612}" srcOrd="1" destOrd="0" presId="urn:microsoft.com/office/officeart/2005/8/layout/vList5"/>
    <dgm:cxn modelId="{EE2554A5-0381-4F1B-A807-62BC316094BE}" type="presParOf" srcId="{0075BF8E-BDC3-4821-8C8D-B76083CE29E0}" destId="{FF75C8C5-4467-4733-B48D-8A6A5ECE5114}" srcOrd="3" destOrd="0" presId="urn:microsoft.com/office/officeart/2005/8/layout/vList5"/>
    <dgm:cxn modelId="{AA02090C-D3B2-475C-B061-13590D775100}" type="presParOf" srcId="{0075BF8E-BDC3-4821-8C8D-B76083CE29E0}" destId="{5F637452-7E58-4B0C-BAAB-581E71A1419B}" srcOrd="4" destOrd="0" presId="urn:microsoft.com/office/officeart/2005/8/layout/vList5"/>
    <dgm:cxn modelId="{67B74357-DA7A-4216-8DDC-1786634B2807}" type="presParOf" srcId="{5F637452-7E58-4B0C-BAAB-581E71A1419B}" destId="{283A65B2-85A0-4920-95E0-158089541614}" srcOrd="0" destOrd="0" presId="urn:microsoft.com/office/officeart/2005/8/layout/vList5"/>
    <dgm:cxn modelId="{9CA47442-8DDF-4466-983D-34C0E8367FD0}" type="presParOf" srcId="{5F637452-7E58-4B0C-BAAB-581E71A1419B}" destId="{9E43E372-FD17-4AFE-96DB-A12A2163E1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35B5-4E50-4617-9F27-AAC69E7B672C}">
      <dsp:nvSpPr>
        <dsp:cNvPr id="0" name=""/>
        <dsp:cNvSpPr/>
      </dsp:nvSpPr>
      <dsp:spPr>
        <a:xfrm rot="5400000">
          <a:off x="5524025" y="-2056083"/>
          <a:ext cx="1387789" cy="5852160"/>
        </a:xfrm>
        <a:prstGeom prst="round2SameRect">
          <a:avLst/>
        </a:prstGeom>
        <a:solidFill>
          <a:srgbClr val="C00000">
            <a:alpha val="22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Mobile Learning</a:t>
          </a:r>
          <a:endParaRPr lang="en-US" sz="3600" kern="1200" dirty="0"/>
        </a:p>
        <a:p>
          <a:pPr marL="285750" lvl="1" indent="-285750" algn="l" defTabSz="1600200">
            <a:lnSpc>
              <a:spcPct val="90000"/>
            </a:lnSpc>
            <a:spcBef>
              <a:spcPct val="0"/>
            </a:spcBef>
            <a:spcAft>
              <a:spcPct val="15000"/>
            </a:spcAft>
            <a:buChar char="••"/>
          </a:pPr>
          <a:r>
            <a:rPr lang="en-US" sz="3600" kern="1200" dirty="0" smtClean="0"/>
            <a:t>Analytics Technology</a:t>
          </a:r>
          <a:endParaRPr lang="en-US" sz="3600" kern="1200" dirty="0"/>
        </a:p>
      </dsp:txBody>
      <dsp:txXfrm rot="-5400000">
        <a:off x="3291840" y="243848"/>
        <a:ext cx="5784414" cy="1252297"/>
      </dsp:txXfrm>
    </dsp:sp>
    <dsp:sp modelId="{69319BFA-7799-4B28-BB31-EF7CEA11A303}">
      <dsp:nvSpPr>
        <dsp:cNvPr id="0" name=""/>
        <dsp:cNvSpPr/>
      </dsp:nvSpPr>
      <dsp:spPr>
        <a:xfrm>
          <a:off x="0" y="2628"/>
          <a:ext cx="3291840" cy="173473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1 </a:t>
          </a:r>
          <a:r>
            <a:rPr lang="en-US" sz="4900" kern="1200" dirty="0" err="1" smtClean="0"/>
            <a:t>yr</a:t>
          </a:r>
          <a:r>
            <a:rPr lang="en-US" sz="4900" kern="1200" dirty="0" smtClean="0"/>
            <a:t> or less</a:t>
          </a:r>
          <a:endParaRPr lang="en-US" sz="4900" kern="1200" dirty="0"/>
        </a:p>
      </dsp:txBody>
      <dsp:txXfrm>
        <a:off x="84683" y="87311"/>
        <a:ext cx="3122474" cy="1565370"/>
      </dsp:txXfrm>
    </dsp:sp>
    <dsp:sp modelId="{14B8846E-B1E9-4CB4-8FFB-288A55A90612}">
      <dsp:nvSpPr>
        <dsp:cNvPr id="0" name=""/>
        <dsp:cNvSpPr/>
      </dsp:nvSpPr>
      <dsp:spPr>
        <a:xfrm rot="5400000">
          <a:off x="5524025" y="-234609"/>
          <a:ext cx="1387789" cy="5852160"/>
        </a:xfrm>
        <a:prstGeom prst="round2SameRect">
          <a:avLst/>
        </a:prstGeom>
        <a:solidFill>
          <a:srgbClr val="0070C0">
            <a:alpha val="18000"/>
          </a:srgb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Mixed Reality</a:t>
          </a:r>
          <a:endParaRPr lang="en-US" sz="3600" kern="1200" dirty="0"/>
        </a:p>
        <a:p>
          <a:pPr marL="285750" lvl="1" indent="-285750" algn="l" defTabSz="1600200">
            <a:lnSpc>
              <a:spcPct val="90000"/>
            </a:lnSpc>
            <a:spcBef>
              <a:spcPct val="0"/>
            </a:spcBef>
            <a:spcAft>
              <a:spcPct val="15000"/>
            </a:spcAft>
            <a:buChar char="••"/>
          </a:pPr>
          <a:r>
            <a:rPr lang="en-US" sz="3600" kern="1200" dirty="0" smtClean="0"/>
            <a:t>Artificial Intelligence</a:t>
          </a:r>
          <a:endParaRPr lang="en-US" sz="3600" kern="1200" dirty="0"/>
        </a:p>
      </dsp:txBody>
      <dsp:txXfrm rot="-5400000">
        <a:off x="3291840" y="2065322"/>
        <a:ext cx="5784414" cy="1252297"/>
      </dsp:txXfrm>
    </dsp:sp>
    <dsp:sp modelId="{2AC104E2-DC5F-499E-8B0F-254431CFDA0B}">
      <dsp:nvSpPr>
        <dsp:cNvPr id="0" name=""/>
        <dsp:cNvSpPr/>
      </dsp:nvSpPr>
      <dsp:spPr>
        <a:xfrm>
          <a:off x="0" y="1824102"/>
          <a:ext cx="3291840" cy="173473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2-3 years</a:t>
          </a:r>
          <a:endParaRPr lang="en-US" sz="4900" kern="1200" dirty="0"/>
        </a:p>
      </dsp:txBody>
      <dsp:txXfrm>
        <a:off x="84683" y="1908785"/>
        <a:ext cx="3122474" cy="1565370"/>
      </dsp:txXfrm>
    </dsp:sp>
    <dsp:sp modelId="{9E43E372-FD17-4AFE-96DB-A12A2163E149}">
      <dsp:nvSpPr>
        <dsp:cNvPr id="0" name=""/>
        <dsp:cNvSpPr/>
      </dsp:nvSpPr>
      <dsp:spPr>
        <a:xfrm rot="5400000">
          <a:off x="5524025" y="1586864"/>
          <a:ext cx="1387789" cy="5852160"/>
        </a:xfrm>
        <a:prstGeom prst="round2SameRect">
          <a:avLst/>
        </a:prstGeom>
        <a:solidFill>
          <a:srgbClr val="002060">
            <a:alpha val="17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smtClean="0"/>
            <a:t>Blockchain</a:t>
          </a:r>
          <a:endParaRPr lang="en-US" sz="3600" kern="1200" dirty="0"/>
        </a:p>
        <a:p>
          <a:pPr marL="285750" lvl="1" indent="-285750" algn="l" defTabSz="1600200">
            <a:lnSpc>
              <a:spcPct val="90000"/>
            </a:lnSpc>
            <a:spcBef>
              <a:spcPct val="0"/>
            </a:spcBef>
            <a:spcAft>
              <a:spcPct val="15000"/>
            </a:spcAft>
            <a:buChar char="••"/>
          </a:pPr>
          <a:r>
            <a:rPr lang="en-US" sz="3600" kern="1200" dirty="0" smtClean="0"/>
            <a:t>Artificial Assistants</a:t>
          </a:r>
          <a:endParaRPr lang="en-US" sz="3600" kern="1200" dirty="0"/>
        </a:p>
      </dsp:txBody>
      <dsp:txXfrm rot="-5400000">
        <a:off x="3291840" y="3886795"/>
        <a:ext cx="5784414" cy="1252297"/>
      </dsp:txXfrm>
    </dsp:sp>
    <dsp:sp modelId="{283A65B2-85A0-4920-95E0-158089541614}">
      <dsp:nvSpPr>
        <dsp:cNvPr id="0" name=""/>
        <dsp:cNvSpPr/>
      </dsp:nvSpPr>
      <dsp:spPr>
        <a:xfrm>
          <a:off x="33474" y="3601270"/>
          <a:ext cx="3291840" cy="173473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3-4 years</a:t>
          </a:r>
          <a:endParaRPr lang="en-US" sz="4900" kern="1200" dirty="0"/>
        </a:p>
      </dsp:txBody>
      <dsp:txXfrm>
        <a:off x="118157" y="3685953"/>
        <a:ext cx="3122474" cy="15653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0.8325</cdr:x>
      <cdr:y>0.03245</cdr:y>
    </cdr:from>
    <cdr:to>
      <cdr:x>0.97787</cdr:x>
      <cdr:y>0.11075</cdr:y>
    </cdr:to>
    <cdr:sp macro="" textlink="">
      <cdr:nvSpPr>
        <cdr:cNvPr id="7" name="TextBox 6"/>
        <cdr:cNvSpPr txBox="1">
          <a:spLocks xmlns:a="http://schemas.openxmlformats.org/drawingml/2006/main" noChangeAspect="1"/>
        </cdr:cNvSpPr>
      </cdr:nvSpPr>
      <cdr:spPr>
        <a:xfrm xmlns:a="http://schemas.openxmlformats.org/drawingml/2006/main">
          <a:off x="3782385" y="183600"/>
          <a:ext cx="660478" cy="4430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a:solidFill>
                <a:srgbClr val="333331"/>
              </a:solidFill>
            </a:rPr>
            <a:t>Other,</a:t>
          </a:r>
          <a:r>
            <a:rPr lang="en-GB" sz="1800" b="1" baseline="0">
              <a:solidFill>
                <a:srgbClr val="333331"/>
              </a:solidFill>
            </a:rPr>
            <a:t> 4</a:t>
          </a:r>
          <a:endParaRPr lang="en-GB" sz="1800" b="1">
            <a:solidFill>
              <a:srgbClr val="333331"/>
            </a:solidFill>
          </a:endParaRPr>
        </a:p>
      </cdr:txBody>
    </cdr:sp>
  </cdr:relSizeAnchor>
  <cdr:relSizeAnchor xmlns:cdr="http://schemas.openxmlformats.org/drawingml/2006/chartDrawing">
    <cdr:from>
      <cdr:x>0.73169</cdr:x>
      <cdr:y>0.05966</cdr:y>
    </cdr:from>
    <cdr:to>
      <cdr:x>0.90056</cdr:x>
      <cdr:y>0.13796</cdr:y>
    </cdr:to>
    <cdr:sp macro="" textlink="">
      <cdr:nvSpPr>
        <cdr:cNvPr id="11" name="TextBox 1"/>
        <cdr:cNvSpPr txBox="1">
          <a:spLocks xmlns:a="http://schemas.openxmlformats.org/drawingml/2006/main" noChangeAspect="1"/>
        </cdr:cNvSpPr>
      </cdr:nvSpPr>
      <cdr:spPr>
        <a:xfrm xmlns:a="http://schemas.openxmlformats.org/drawingml/2006/main">
          <a:off x="3714675" y="321078"/>
          <a:ext cx="857325" cy="4213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a:solidFill>
                <a:srgbClr val="333331"/>
              </a:solidFill>
            </a:rPr>
            <a:t>Various,</a:t>
          </a:r>
          <a:r>
            <a:rPr lang="en-GB" sz="1800" b="1" baseline="0">
              <a:solidFill>
                <a:srgbClr val="333331"/>
              </a:solidFill>
            </a:rPr>
            <a:t> 3</a:t>
          </a:r>
          <a:endParaRPr lang="en-GB" sz="1800" b="1">
            <a:solidFill>
              <a:srgbClr val="333331"/>
            </a:solidFill>
          </a:endParaRPr>
        </a:p>
      </cdr:txBody>
    </cdr:sp>
  </cdr:relSizeAnchor>
  <cdr:relSizeAnchor xmlns:cdr="http://schemas.openxmlformats.org/drawingml/2006/chartDrawing">
    <cdr:from>
      <cdr:x>0.41091</cdr:x>
      <cdr:y>0.38436</cdr:y>
    </cdr:from>
    <cdr:to>
      <cdr:x>0.59079</cdr:x>
      <cdr:y>0.46266</cdr:y>
    </cdr:to>
    <cdr:sp macro="" textlink="">
      <cdr:nvSpPr>
        <cdr:cNvPr id="12" name="TextBox 1"/>
        <cdr:cNvSpPr txBox="1">
          <a:spLocks xmlns:a="http://schemas.openxmlformats.org/drawingml/2006/main" noChangeAspect="1"/>
        </cdr:cNvSpPr>
      </cdr:nvSpPr>
      <cdr:spPr>
        <a:xfrm xmlns:a="http://schemas.openxmlformats.org/drawingml/2006/main">
          <a:off x="2086102" y="2068469"/>
          <a:ext cx="913219" cy="4213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dirty="0">
              <a:solidFill>
                <a:srgbClr val="333331"/>
              </a:solidFill>
            </a:rPr>
            <a:t>Moodle, 44</a:t>
          </a:r>
        </a:p>
      </cdr:txBody>
    </cdr:sp>
  </cdr:relSizeAnchor>
  <cdr:relSizeAnchor xmlns:cdr="http://schemas.openxmlformats.org/drawingml/2006/chartDrawing">
    <cdr:from>
      <cdr:x>0.30646</cdr:x>
      <cdr:y>0.7452</cdr:y>
    </cdr:from>
    <cdr:to>
      <cdr:x>0.66916</cdr:x>
      <cdr:y>0.8235</cdr:y>
    </cdr:to>
    <cdr:sp macro="" textlink="">
      <cdr:nvSpPr>
        <cdr:cNvPr id="13" name="TextBox 1"/>
        <cdr:cNvSpPr txBox="1">
          <a:spLocks xmlns:a="http://schemas.openxmlformats.org/drawingml/2006/main" noChangeAspect="1"/>
        </cdr:cNvSpPr>
      </cdr:nvSpPr>
      <cdr:spPr>
        <a:xfrm xmlns:a="http://schemas.openxmlformats.org/drawingml/2006/main">
          <a:off x="1555852" y="4010387"/>
          <a:ext cx="1841364" cy="4213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dirty="0">
              <a:solidFill>
                <a:srgbClr val="333331"/>
              </a:solidFill>
            </a:rPr>
            <a:t>Blackboard-Blackboard, 47</a:t>
          </a:r>
        </a:p>
      </cdr:txBody>
    </cdr:sp>
  </cdr:relSizeAnchor>
  <cdr:relSizeAnchor xmlns:cdr="http://schemas.openxmlformats.org/drawingml/2006/chartDrawing">
    <cdr:from>
      <cdr:x>0.51942</cdr:x>
      <cdr:y>0.16137</cdr:y>
    </cdr:from>
    <cdr:to>
      <cdr:x>0.66128</cdr:x>
      <cdr:y>0.23967</cdr:y>
    </cdr:to>
    <cdr:sp macro="" textlink="">
      <cdr:nvSpPr>
        <cdr:cNvPr id="8" name="TextBox 1"/>
        <cdr:cNvSpPr txBox="1">
          <a:spLocks xmlns:a="http://schemas.openxmlformats.org/drawingml/2006/main" noChangeAspect="1"/>
        </cdr:cNvSpPr>
      </cdr:nvSpPr>
      <cdr:spPr>
        <a:xfrm xmlns:a="http://schemas.openxmlformats.org/drawingml/2006/main">
          <a:off x="2637004" y="868426"/>
          <a:ext cx="720198" cy="4213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a:solidFill>
                <a:srgbClr val="333331"/>
              </a:solidFill>
            </a:rPr>
            <a:t>Canvas,</a:t>
          </a:r>
          <a:r>
            <a:rPr lang="en-GB" sz="1800" b="1" baseline="0">
              <a:solidFill>
                <a:srgbClr val="333331"/>
              </a:solidFill>
            </a:rPr>
            <a:t> 12</a:t>
          </a:r>
          <a:endParaRPr lang="en-GB" sz="1800" b="1">
            <a:solidFill>
              <a:srgbClr val="333331"/>
            </a:solidFill>
          </a:endParaRPr>
        </a:p>
      </cdr:txBody>
    </cdr:sp>
  </cdr:relSizeAnchor>
  <cdr:relSizeAnchor xmlns:cdr="http://schemas.openxmlformats.org/drawingml/2006/chartDrawing">
    <cdr:from>
      <cdr:x>0.62475</cdr:x>
      <cdr:y>0.09645</cdr:y>
    </cdr:from>
    <cdr:to>
      <cdr:x>0.87838</cdr:x>
      <cdr:y>0.17475</cdr:y>
    </cdr:to>
    <cdr:sp macro="" textlink="">
      <cdr:nvSpPr>
        <cdr:cNvPr id="14" name="TextBox 1"/>
        <cdr:cNvSpPr txBox="1">
          <a:spLocks xmlns:a="http://schemas.openxmlformats.org/drawingml/2006/main" noChangeAspect="1"/>
        </cdr:cNvSpPr>
      </cdr:nvSpPr>
      <cdr:spPr>
        <a:xfrm xmlns:a="http://schemas.openxmlformats.org/drawingml/2006/main">
          <a:off x="3171737" y="519048"/>
          <a:ext cx="1287635" cy="4213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a:solidFill>
                <a:srgbClr val="333331"/>
              </a:solidFill>
            </a:rPr>
            <a:t>Desire2Learn, 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A7815-72F6-4533-99B5-9CF311A0423D}" type="datetimeFigureOut">
              <a:rPr lang="en-GB" smtClean="0"/>
              <a:t>29/05/2019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C7823-FA6C-4AFE-A962-F04849768C0F}" type="slidenum">
              <a:rPr lang="en-GB" smtClean="0"/>
              <a:t>‹#›</a:t>
            </a:fld>
            <a:endParaRPr lang="en-GB"/>
          </a:p>
        </p:txBody>
      </p:sp>
    </p:spTree>
    <p:extLst>
      <p:ext uri="{BB962C8B-B14F-4D97-AF65-F5344CB8AC3E}">
        <p14:creationId xmlns:p14="http://schemas.microsoft.com/office/powerpoint/2010/main" val="20692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epository.alt.ac.uk/2431/2/ReportingfromtheAnnualSurvey2018.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optools4learning.com/ho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brary.educause.edu/resources/2019/4/2019-horizon-repor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wi-ivtf.org/sites/default/files/publications/advancing-equity-inclusion-web_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‘MOOCs, SPOCs and TOOCs’.</a:t>
            </a:r>
          </a:p>
          <a:p>
            <a:r>
              <a:rPr lang="en-GB" dirty="0" smtClean="0"/>
              <a:t>Massive</a:t>
            </a:r>
            <a:r>
              <a:rPr lang="en-GB" baseline="0" dirty="0" smtClean="0"/>
              <a:t> Open Online Courses</a:t>
            </a:r>
          </a:p>
          <a:p>
            <a:r>
              <a:rPr lang="en-GB" sz="1200" b="0" i="0" kern="1200" dirty="0" smtClean="0">
                <a:solidFill>
                  <a:schemeClr val="tx1"/>
                </a:solidFill>
                <a:effectLst/>
                <a:latin typeface="+mn-lt"/>
                <a:ea typeface="+mn-ea"/>
                <a:cs typeface="+mn-cs"/>
              </a:rPr>
              <a:t>Small Private Online Course</a:t>
            </a:r>
          </a:p>
          <a:p>
            <a:r>
              <a:rPr lang="en-GB" sz="1200" b="0" i="0" kern="1200" dirty="0" smtClean="0">
                <a:solidFill>
                  <a:schemeClr val="tx1"/>
                </a:solidFill>
                <a:effectLst/>
                <a:latin typeface="+mn-lt"/>
                <a:ea typeface="+mn-ea"/>
                <a:cs typeface="+mn-cs"/>
              </a:rPr>
              <a:t> Targeted Open Online </a:t>
            </a:r>
            <a:r>
              <a:rPr lang="en-GB" sz="1200" b="0" i="0" kern="1200" dirty="0" smtClean="0">
                <a:solidFill>
                  <a:schemeClr val="tx1"/>
                </a:solidFill>
                <a:effectLst/>
                <a:latin typeface="+mn-lt"/>
                <a:ea typeface="+mn-ea"/>
                <a:cs typeface="+mn-cs"/>
              </a:rPr>
              <a:t>Course</a:t>
            </a:r>
          </a:p>
          <a:p>
            <a:endParaRPr lang="en-GB" sz="1200" b="0" i="0" kern="1200" dirty="0" smtClean="0">
              <a:solidFill>
                <a:schemeClr val="tx1"/>
              </a:solidFill>
              <a:effectLst/>
              <a:latin typeface="+mn-lt"/>
              <a:ea typeface="+mn-ea"/>
              <a:cs typeface="+mn-cs"/>
            </a:endParaRPr>
          </a:p>
          <a:p>
            <a:r>
              <a:rPr lang="en-GB" dirty="0" smtClean="0">
                <a:hlinkClick r:id="rId3"/>
              </a:rPr>
              <a:t>http://repository.alt.ac.uk/2431/2/ReportingfromtheAnnualSurvey2018.pdf</a:t>
            </a:r>
            <a:r>
              <a:rPr lang="en-GB" dirty="0" smtClean="0"/>
              <a:t> </a:t>
            </a:r>
          </a:p>
          <a:p>
            <a:r>
              <a:rPr lang="en-GB" dirty="0" smtClean="0"/>
              <a:t>“</a:t>
            </a:r>
            <a:r>
              <a:rPr lang="en-GB" dirty="0" smtClean="0"/>
              <a:t>Looking ahead to future priorities ‘Content Management Systems and VLEs’ and ‘Electronic assessment’ remain the top two future priorities. Ranked third in terms of future importance is ‘Blended learning’. When comparing responses to last year’s survey ‘</a:t>
            </a:r>
            <a:r>
              <a:rPr lang="en-GB" dirty="0" err="1" smtClean="0"/>
              <a:t>ePortfolios</a:t>
            </a:r>
            <a:r>
              <a:rPr lang="en-GB" dirty="0" smtClean="0"/>
              <a:t>’ and ‘Assistive </a:t>
            </a:r>
            <a:r>
              <a:rPr lang="en-GB" dirty="0" err="1" smtClean="0"/>
              <a:t>technology’</a:t>
            </a:r>
            <a:r>
              <a:rPr lang="en-GB" dirty="0" smtClean="0"/>
              <a:t> have seen the greatest increases in importance for future practice. The area which has seen the biggest decrease in future importance is ‘MOOCs, SPOCs and TOOCs’. “</a:t>
            </a:r>
            <a:endParaRPr lang="en-GB" dirty="0"/>
          </a:p>
        </p:txBody>
      </p:sp>
      <p:sp>
        <p:nvSpPr>
          <p:cNvPr id="4" name="Slide Number Placeholder 3"/>
          <p:cNvSpPr>
            <a:spLocks noGrp="1"/>
          </p:cNvSpPr>
          <p:nvPr>
            <p:ph type="sldNum" sz="quarter" idx="10"/>
          </p:nvPr>
        </p:nvSpPr>
        <p:spPr/>
        <p:txBody>
          <a:bodyPr/>
          <a:lstStyle/>
          <a:p>
            <a:fld id="{E87C7823-FA6C-4AFE-A962-F04849768C0F}" type="slidenum">
              <a:rPr lang="en-GB" smtClean="0"/>
              <a:t>2</a:t>
            </a:fld>
            <a:endParaRPr lang="en-GB"/>
          </a:p>
        </p:txBody>
      </p:sp>
    </p:spTree>
    <p:extLst>
      <p:ext uri="{BB962C8B-B14F-4D97-AF65-F5344CB8AC3E}">
        <p14:creationId xmlns:p14="http://schemas.microsoft.com/office/powerpoint/2010/main" val="170167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https://www.toptools4learning.com/home/</a:t>
            </a:r>
            <a:endParaRPr lang="en-GB" dirty="0" smtClean="0"/>
          </a:p>
          <a:p>
            <a:r>
              <a:rPr lang="en-GB" dirty="0" smtClean="0"/>
              <a:t>Top</a:t>
            </a:r>
            <a:r>
              <a:rPr lang="en-GB" baseline="0" dirty="0" smtClean="0"/>
              <a:t> Ten</a:t>
            </a:r>
          </a:p>
          <a:p>
            <a:r>
              <a:rPr lang="en-GB" dirty="0" smtClean="0"/>
              <a:t>YouTube</a:t>
            </a:r>
          </a:p>
          <a:p>
            <a:r>
              <a:rPr lang="en-GB" dirty="0" err="1" smtClean="0"/>
              <a:t>Powerpoint</a:t>
            </a:r>
            <a:endParaRPr lang="en-GB" dirty="0" smtClean="0"/>
          </a:p>
          <a:p>
            <a:endParaRPr lang="en-GB" dirty="0" smtClean="0"/>
          </a:p>
          <a:p>
            <a:r>
              <a:rPr lang="en-GB" dirty="0" smtClean="0"/>
              <a:t>Google Search</a:t>
            </a:r>
          </a:p>
          <a:p>
            <a:endParaRPr lang="en-GB" dirty="0" smtClean="0"/>
          </a:p>
          <a:p>
            <a:r>
              <a:rPr lang="en-GB" dirty="0" smtClean="0"/>
              <a:t>Twitter</a:t>
            </a:r>
          </a:p>
          <a:p>
            <a:endParaRPr lang="en-GB" dirty="0" smtClean="0"/>
          </a:p>
          <a:p>
            <a:r>
              <a:rPr lang="en-GB" dirty="0" smtClean="0"/>
              <a:t>LinkedIn</a:t>
            </a:r>
          </a:p>
          <a:p>
            <a:endParaRPr lang="en-GB" dirty="0" smtClean="0"/>
          </a:p>
          <a:p>
            <a:r>
              <a:rPr lang="en-GB" dirty="0" smtClean="0"/>
              <a:t>Google Docs &amp; Drive</a:t>
            </a:r>
          </a:p>
          <a:p>
            <a:endParaRPr lang="en-GB" dirty="0" smtClean="0"/>
          </a:p>
          <a:p>
            <a:r>
              <a:rPr lang="en-GB" dirty="0" smtClean="0"/>
              <a:t>Word</a:t>
            </a:r>
          </a:p>
          <a:p>
            <a:endParaRPr lang="en-GB" dirty="0" smtClean="0"/>
          </a:p>
          <a:p>
            <a:r>
              <a:rPr lang="en-GB" dirty="0" smtClean="0"/>
              <a:t>WordPress</a:t>
            </a:r>
          </a:p>
          <a:p>
            <a:endParaRPr lang="en-GB" dirty="0" smtClean="0"/>
          </a:p>
          <a:p>
            <a:r>
              <a:rPr lang="en-GB" dirty="0" smtClean="0"/>
              <a:t>Slack</a:t>
            </a:r>
          </a:p>
          <a:p>
            <a:endParaRPr lang="en-GB" dirty="0" smtClean="0"/>
          </a:p>
          <a:p>
            <a:r>
              <a:rPr lang="en-GB" dirty="0" smtClean="0"/>
              <a:t>Zoom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87C7823-FA6C-4AFE-A962-F04849768C0F}" type="slidenum">
              <a:rPr lang="en-GB" smtClean="0"/>
              <a:t>3</a:t>
            </a:fld>
            <a:endParaRPr lang="en-GB"/>
          </a:p>
        </p:txBody>
      </p:sp>
    </p:spTree>
    <p:extLst>
      <p:ext uri="{BB962C8B-B14F-4D97-AF65-F5344CB8AC3E}">
        <p14:creationId xmlns:p14="http://schemas.microsoft.com/office/powerpoint/2010/main" val="46460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https://library.educause.edu/resources/2019/4/2019-horizon-report</a:t>
            </a:r>
            <a:endParaRPr lang="en-GB" dirty="0" smtClean="0"/>
          </a:p>
          <a:p>
            <a:endParaRPr lang="en-GB" dirty="0"/>
          </a:p>
        </p:txBody>
      </p:sp>
      <p:sp>
        <p:nvSpPr>
          <p:cNvPr id="4" name="Slide Number Placeholder 3"/>
          <p:cNvSpPr>
            <a:spLocks noGrp="1"/>
          </p:cNvSpPr>
          <p:nvPr>
            <p:ph type="sldNum" sz="quarter" idx="10"/>
          </p:nvPr>
        </p:nvSpPr>
        <p:spPr/>
        <p:txBody>
          <a:bodyPr/>
          <a:lstStyle/>
          <a:p>
            <a:fld id="{E87C7823-FA6C-4AFE-A962-F04849768C0F}" type="slidenum">
              <a:rPr lang="en-GB" smtClean="0"/>
              <a:t>4</a:t>
            </a:fld>
            <a:endParaRPr lang="en-GB"/>
          </a:p>
        </p:txBody>
      </p:sp>
    </p:spTree>
    <p:extLst>
      <p:ext uri="{BB962C8B-B14F-4D97-AF65-F5344CB8AC3E}">
        <p14:creationId xmlns:p14="http://schemas.microsoft.com/office/powerpoint/2010/main" val="189818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picture illustrating the concepts of equality, equity and justice.</a:t>
            </a:r>
          </a:p>
          <a:p>
            <a:r>
              <a:rPr lang="en-GB" dirty="0" smtClean="0">
                <a:hlinkClick r:id="rId3"/>
              </a:rPr>
              <a:t>Courtesy Advancing Equity and Inclusion: A guide for municipalities</a:t>
            </a:r>
            <a:r>
              <a:rPr lang="en-GB" dirty="0" smtClean="0"/>
              <a:t>, City for All Women Initiative (CAWI), Ottawa</a:t>
            </a:r>
          </a:p>
          <a:p>
            <a:endParaRPr lang="en-GB" dirty="0"/>
          </a:p>
        </p:txBody>
      </p:sp>
      <p:sp>
        <p:nvSpPr>
          <p:cNvPr id="4" name="Slide Number Placeholder 3"/>
          <p:cNvSpPr>
            <a:spLocks noGrp="1"/>
          </p:cNvSpPr>
          <p:nvPr>
            <p:ph type="sldNum" sz="quarter" idx="10"/>
          </p:nvPr>
        </p:nvSpPr>
        <p:spPr/>
        <p:txBody>
          <a:bodyPr/>
          <a:lstStyle/>
          <a:p>
            <a:fld id="{E87C7823-FA6C-4AFE-A962-F04849768C0F}" type="slidenum">
              <a:rPr lang="en-GB" smtClean="0"/>
              <a:t>5</a:t>
            </a:fld>
            <a:endParaRPr lang="en-GB"/>
          </a:p>
        </p:txBody>
      </p:sp>
    </p:spTree>
    <p:extLst>
      <p:ext uri="{BB962C8B-B14F-4D97-AF65-F5344CB8AC3E}">
        <p14:creationId xmlns:p14="http://schemas.microsoft.com/office/powerpoint/2010/main" val="424159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1 </a:t>
            </a:r>
            <a:r>
              <a:rPr lang="en-US" dirty="0" err="1" smtClean="0"/>
              <a:t>yr</a:t>
            </a:r>
            <a:r>
              <a:rPr lang="en-US" dirty="0" smtClean="0"/>
              <a:t> or less</a:t>
            </a:r>
          </a:p>
          <a:p>
            <a:pPr lvl="1"/>
            <a:r>
              <a:rPr lang="en-US" dirty="0" smtClean="0"/>
              <a:t>Mobile Learning</a:t>
            </a:r>
          </a:p>
          <a:p>
            <a:pPr lvl="1"/>
            <a:r>
              <a:rPr lang="en-US" dirty="0" smtClean="0"/>
              <a:t>Analytics Technology</a:t>
            </a:r>
          </a:p>
          <a:p>
            <a:pPr lvl="0"/>
            <a:r>
              <a:rPr lang="en-US" dirty="0" smtClean="0"/>
              <a:t>2-3 years</a:t>
            </a:r>
          </a:p>
          <a:p>
            <a:pPr lvl="1"/>
            <a:r>
              <a:rPr lang="en-US" dirty="0" smtClean="0"/>
              <a:t>Mixed Reality</a:t>
            </a:r>
          </a:p>
          <a:p>
            <a:pPr lvl="1"/>
            <a:r>
              <a:rPr lang="en-US" dirty="0" smtClean="0"/>
              <a:t>Artificial Intelligence</a:t>
            </a:r>
          </a:p>
          <a:p>
            <a:pPr lvl="0"/>
            <a:r>
              <a:rPr lang="en-US" dirty="0" smtClean="0"/>
              <a:t>3-4 years</a:t>
            </a:r>
          </a:p>
          <a:p>
            <a:pPr lvl="1"/>
            <a:r>
              <a:rPr lang="en-US" dirty="0" err="1" smtClean="0"/>
              <a:t>Blockchain</a:t>
            </a:r>
            <a:endParaRPr lang="en-US" dirty="0" smtClean="0"/>
          </a:p>
          <a:p>
            <a:pPr lvl="1"/>
            <a:r>
              <a:rPr lang="en-US" dirty="0" smtClean="0"/>
              <a:t>Artificial Assistants</a:t>
            </a:r>
          </a:p>
          <a:p>
            <a:endParaRPr lang="en-GB" dirty="0"/>
          </a:p>
        </p:txBody>
      </p:sp>
      <p:sp>
        <p:nvSpPr>
          <p:cNvPr id="4" name="Slide Number Placeholder 3"/>
          <p:cNvSpPr>
            <a:spLocks noGrp="1"/>
          </p:cNvSpPr>
          <p:nvPr>
            <p:ph type="sldNum" sz="quarter" idx="10"/>
          </p:nvPr>
        </p:nvSpPr>
        <p:spPr/>
        <p:txBody>
          <a:bodyPr/>
          <a:lstStyle/>
          <a:p>
            <a:fld id="{E87C7823-FA6C-4AFE-A962-F04849768C0F}" type="slidenum">
              <a:rPr lang="en-GB" smtClean="0"/>
              <a:t>7</a:t>
            </a:fld>
            <a:endParaRPr lang="en-GB"/>
          </a:p>
        </p:txBody>
      </p:sp>
    </p:spTree>
    <p:extLst>
      <p:ext uri="{BB962C8B-B14F-4D97-AF65-F5344CB8AC3E}">
        <p14:creationId xmlns:p14="http://schemas.microsoft.com/office/powerpoint/2010/main" val="254537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7823-FA6C-4AFE-A962-F04849768C0F}" type="slidenum">
              <a:rPr lang="en-GB" smtClean="0"/>
              <a:t>9</a:t>
            </a:fld>
            <a:endParaRPr lang="en-GB"/>
          </a:p>
        </p:txBody>
      </p:sp>
    </p:spTree>
    <p:extLst>
      <p:ext uri="{BB962C8B-B14F-4D97-AF65-F5344CB8AC3E}">
        <p14:creationId xmlns:p14="http://schemas.microsoft.com/office/powerpoint/2010/main" val="281075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526" y="4685632"/>
            <a:ext cx="4244474" cy="1247274"/>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27526" y="2710281"/>
            <a:ext cx="4244474" cy="1888456"/>
          </a:xfrm>
        </p:spPr>
        <p:txBody>
          <a:bodyPr anchor="b" anchorCtr="0"/>
          <a:lstStyle>
            <a:lvl1pPr algn="l">
              <a:defRPr b="1">
                <a:solidFill>
                  <a:srgbClr val="C33026"/>
                </a:solidFill>
              </a:defRPr>
            </a:lvl1pPr>
          </a:lstStyle>
          <a:p>
            <a:r>
              <a:rPr lang="en-US" dirty="0"/>
              <a:t>Click to edit Master title style</a:t>
            </a:r>
          </a:p>
        </p:txBody>
      </p:sp>
      <p:grpSp>
        <p:nvGrpSpPr>
          <p:cNvPr id="6" name="Group 5"/>
          <p:cNvGrpSpPr/>
          <p:nvPr userDrawn="1"/>
        </p:nvGrpSpPr>
        <p:grpSpPr>
          <a:xfrm>
            <a:off x="0" y="0"/>
            <a:ext cx="9144000" cy="1300164"/>
            <a:chOff x="0" y="0"/>
            <a:chExt cx="9144000" cy="1300164"/>
          </a:xfrm>
        </p:grpSpPr>
        <p:sp>
          <p:nvSpPr>
            <p:cNvPr id="7" name="Rectangle 6"/>
            <p:cNvSpPr/>
            <p:nvPr userDrawn="1"/>
          </p:nvSpPr>
          <p:spPr>
            <a:xfrm>
              <a:off x="0" y="0"/>
              <a:ext cx="9113644" cy="1300163"/>
            </a:xfrm>
            <a:prstGeom prst="rect">
              <a:avLst/>
            </a:prstGeom>
            <a:solidFill>
              <a:srgbClr val="002060"/>
            </a:solidFill>
            <a:ln>
              <a:solidFill>
                <a:srgbClr val="206E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globe in starry night&#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2784" t="1911" r="-909" b="24304"/>
            <a:stretch/>
          </p:blipFill>
          <p:spPr>
            <a:xfrm>
              <a:off x="7855922" y="14290"/>
              <a:ext cx="1288078" cy="1285874"/>
            </a:xfrm>
            <a:prstGeom prst="rect">
              <a:avLst/>
            </a:prstGeom>
          </p:spPr>
        </p:pic>
      </p:grpSp>
    </p:spTree>
    <p:extLst>
      <p:ext uri="{BB962C8B-B14F-4D97-AF65-F5344CB8AC3E}">
        <p14:creationId xmlns:p14="http://schemas.microsoft.com/office/powerpoint/2010/main" val="197311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474579"/>
            <a:ext cx="8171744" cy="528638"/>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686799" y="109454"/>
            <a:ext cx="373945"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628A73F-2ECA-7A4F-8566-D24DF8A24736}" type="slidenum">
              <a:rPr lang="en-US" sz="1400" b="1" smtClean="0"/>
              <a:pPr algn="r"/>
              <a:t>‹#›</a:t>
            </a:fld>
            <a:endParaRPr lang="en-US" sz="1400" b="1" dirty="0"/>
          </a:p>
        </p:txBody>
      </p:sp>
      <p:grpSp>
        <p:nvGrpSpPr>
          <p:cNvPr id="4" name="Group 3"/>
          <p:cNvGrpSpPr/>
          <p:nvPr userDrawn="1"/>
        </p:nvGrpSpPr>
        <p:grpSpPr>
          <a:xfrm>
            <a:off x="0" y="0"/>
            <a:ext cx="9144000" cy="1300164"/>
            <a:chOff x="0" y="0"/>
            <a:chExt cx="9144000" cy="1300164"/>
          </a:xfrm>
        </p:grpSpPr>
        <p:sp>
          <p:nvSpPr>
            <p:cNvPr id="6" name="Rectangle 5"/>
            <p:cNvSpPr/>
            <p:nvPr userDrawn="1"/>
          </p:nvSpPr>
          <p:spPr>
            <a:xfrm>
              <a:off x="0" y="0"/>
              <a:ext cx="9113644" cy="1300163"/>
            </a:xfrm>
            <a:prstGeom prst="rect">
              <a:avLst/>
            </a:prstGeom>
            <a:solidFill>
              <a:srgbClr val="002060"/>
            </a:solidFill>
            <a:ln>
              <a:solidFill>
                <a:srgbClr val="206E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globe in starry night&#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2784" t="1911" r="-909" b="24304"/>
            <a:stretch/>
          </p:blipFill>
          <p:spPr>
            <a:xfrm>
              <a:off x="7855922" y="14290"/>
              <a:ext cx="1288078" cy="1285874"/>
            </a:xfrm>
            <a:prstGeom prst="rect">
              <a:avLst/>
            </a:prstGeom>
          </p:spPr>
        </p:pic>
      </p:grpSp>
    </p:spTree>
    <p:extLst>
      <p:ext uri="{BB962C8B-B14F-4D97-AF65-F5344CB8AC3E}">
        <p14:creationId xmlns:p14="http://schemas.microsoft.com/office/powerpoint/2010/main" val="205983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655DF-5C43-4EF5-A71A-5098C9080AF3}" type="datetimeFigureOut">
              <a:rPr lang="en-GB" smtClean="0"/>
              <a:t>29/05/2019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B42331-1A29-4DB4-A72A-E5B9A53E890A}" type="slidenum">
              <a:rPr lang="en-GB" smtClean="0"/>
              <a:t>‹#›</a:t>
            </a:fld>
            <a:endParaRPr lang="en-GB"/>
          </a:p>
        </p:txBody>
      </p:sp>
      <p:grpSp>
        <p:nvGrpSpPr>
          <p:cNvPr id="10" name="Group 9"/>
          <p:cNvGrpSpPr/>
          <p:nvPr userDrawn="1"/>
        </p:nvGrpSpPr>
        <p:grpSpPr>
          <a:xfrm>
            <a:off x="0" y="0"/>
            <a:ext cx="9144000" cy="1300164"/>
            <a:chOff x="0" y="0"/>
            <a:chExt cx="9144000" cy="1300164"/>
          </a:xfrm>
        </p:grpSpPr>
        <p:sp>
          <p:nvSpPr>
            <p:cNvPr id="11" name="Rectangle 10"/>
            <p:cNvSpPr/>
            <p:nvPr userDrawn="1"/>
          </p:nvSpPr>
          <p:spPr>
            <a:xfrm>
              <a:off x="0" y="0"/>
              <a:ext cx="9113644" cy="1300163"/>
            </a:xfrm>
            <a:prstGeom prst="rect">
              <a:avLst/>
            </a:prstGeom>
            <a:solidFill>
              <a:srgbClr val="002060"/>
            </a:solidFill>
            <a:ln>
              <a:solidFill>
                <a:srgbClr val="206E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globe in starry night&#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2784" t="1911" r="-909" b="24304"/>
            <a:stretch/>
          </p:blipFill>
          <p:spPr>
            <a:xfrm>
              <a:off x="7855922" y="14290"/>
              <a:ext cx="1288078" cy="1285874"/>
            </a:xfrm>
            <a:prstGeom prst="rect">
              <a:avLst/>
            </a:prstGeom>
          </p:spPr>
        </p:pic>
      </p:grpSp>
    </p:spTree>
    <p:extLst>
      <p:ext uri="{BB962C8B-B14F-4D97-AF65-F5344CB8AC3E}">
        <p14:creationId xmlns:p14="http://schemas.microsoft.com/office/powerpoint/2010/main" val="227641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178799" cy="8613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8147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0"/>
            <a:ext cx="9144000" cy="1300164"/>
            <a:chOff x="0" y="0"/>
            <a:chExt cx="9144000" cy="1300164"/>
          </a:xfrm>
        </p:grpSpPr>
        <p:sp>
          <p:nvSpPr>
            <p:cNvPr id="5" name="Rectangle 4"/>
            <p:cNvSpPr/>
            <p:nvPr userDrawn="1"/>
          </p:nvSpPr>
          <p:spPr>
            <a:xfrm>
              <a:off x="0" y="0"/>
              <a:ext cx="9113644" cy="1300163"/>
            </a:xfrm>
            <a:prstGeom prst="rect">
              <a:avLst/>
            </a:prstGeom>
            <a:solidFill>
              <a:srgbClr val="002060"/>
            </a:solidFill>
            <a:ln>
              <a:solidFill>
                <a:srgbClr val="206E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globe in starry night&#10;"/>
            <p:cNvPicPr>
              <a:picLocks noChangeAspect="1"/>
            </p:cNvPicPr>
            <p:nvPr userDrawn="1"/>
          </p:nvPicPr>
          <p:blipFill rotWithShape="1">
            <a:blip r:embed="rId5" cstate="print">
              <a:extLst>
                <a:ext uri="{28A0092B-C50C-407E-A947-70E740481C1C}">
                  <a14:useLocalDpi xmlns:a14="http://schemas.microsoft.com/office/drawing/2010/main" val="0"/>
                </a:ext>
              </a:extLst>
            </a:blip>
            <a:srcRect l="42784" t="1911" r="-909" b="24304"/>
            <a:stretch/>
          </p:blipFill>
          <p:spPr>
            <a:xfrm>
              <a:off x="7855922" y="14290"/>
              <a:ext cx="1288078" cy="1285874"/>
            </a:xfrm>
            <a:prstGeom prst="rect">
              <a:avLst/>
            </a:prstGeom>
          </p:spPr>
        </p:pic>
      </p:grpSp>
    </p:spTree>
    <p:extLst>
      <p:ext uri="{BB962C8B-B14F-4D97-AF65-F5344CB8AC3E}">
        <p14:creationId xmlns:p14="http://schemas.microsoft.com/office/powerpoint/2010/main" val="1665829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1" latinLnBrk="0" hangingPunct="1">
        <a:spcBef>
          <a:spcPct val="0"/>
        </a:spcBef>
        <a:buNone/>
        <a:defRPr sz="40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rgbClr val="C33026"/>
        </a:buClr>
        <a:buFont typeface="Arial"/>
        <a:buChar char="•"/>
        <a:defRPr sz="3200" b="1" kern="1200">
          <a:solidFill>
            <a:srgbClr val="002060"/>
          </a:solidFill>
          <a:latin typeface="+mn-lt"/>
          <a:ea typeface="+mn-ea"/>
          <a:cs typeface="+mn-cs"/>
        </a:defRPr>
      </a:lvl1pPr>
      <a:lvl2pPr marL="742950" indent="-285750" algn="l" defTabSz="457200" rtl="0" eaLnBrk="1" latinLnBrk="0" hangingPunct="1">
        <a:spcBef>
          <a:spcPct val="20000"/>
        </a:spcBef>
        <a:buClr>
          <a:srgbClr val="009DDC"/>
        </a:buClr>
        <a:buFont typeface="Arial"/>
        <a:buChar char="–"/>
        <a:defRPr sz="2800" kern="1200">
          <a:solidFill>
            <a:srgbClr val="002060"/>
          </a:solidFill>
          <a:latin typeface="+mn-lt"/>
          <a:ea typeface="+mn-ea"/>
          <a:cs typeface="+mn-cs"/>
        </a:defRPr>
      </a:lvl2pPr>
      <a:lvl3pPr marL="1143000" indent="-228600" algn="l" defTabSz="457200" rtl="0" eaLnBrk="1" latinLnBrk="0" hangingPunct="1">
        <a:spcBef>
          <a:spcPct val="20000"/>
        </a:spcBef>
        <a:buClr>
          <a:srgbClr val="004987"/>
        </a:buClr>
        <a:buFont typeface="Arial"/>
        <a:buChar char="•"/>
        <a:defRPr sz="2400" kern="1200">
          <a:solidFill>
            <a:srgbClr val="00206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06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0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awi-ivtf.org/sites/default/files/publications/advancing-equity-inclusion-web_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s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965156"/>
          </a:xfrm>
          <a:prstGeom prst="rect">
            <a:avLst/>
          </a:prstGeom>
        </p:spPr>
      </p:pic>
      <p:sp>
        <p:nvSpPr>
          <p:cNvPr id="3" name="Subtitle 2" descr="E.A. Draffan&#10;"/>
          <p:cNvSpPr>
            <a:spLocks noGrp="1"/>
          </p:cNvSpPr>
          <p:nvPr>
            <p:ph type="subTitle" idx="1"/>
          </p:nvPr>
        </p:nvSpPr>
        <p:spPr>
          <a:xfrm>
            <a:off x="327526" y="5243513"/>
            <a:ext cx="2522830" cy="1243011"/>
          </a:xfrm>
        </p:spPr>
        <p:txBody>
          <a:bodyPr>
            <a:normAutofit/>
          </a:bodyPr>
          <a:lstStyle/>
          <a:p>
            <a:r>
              <a:rPr lang="en-US" dirty="0" smtClean="0">
                <a:solidFill>
                  <a:schemeClr val="bg1"/>
                </a:solidFill>
              </a:rPr>
              <a:t>E.A</a:t>
            </a:r>
            <a:r>
              <a:rPr lang="en-US" dirty="0">
                <a:solidFill>
                  <a:schemeClr val="bg1"/>
                </a:solidFill>
              </a:rPr>
              <a:t>. Draffan</a:t>
            </a:r>
          </a:p>
        </p:txBody>
      </p:sp>
      <p:sp>
        <p:nvSpPr>
          <p:cNvPr id="2" name="Title 1" descr="Future Technologies for ED-ICT"/>
          <p:cNvSpPr>
            <a:spLocks noGrp="1"/>
          </p:cNvSpPr>
          <p:nvPr>
            <p:ph type="ctrTitle"/>
          </p:nvPr>
        </p:nvSpPr>
        <p:spPr>
          <a:xfrm>
            <a:off x="327525" y="1522926"/>
            <a:ext cx="4730249" cy="1945364"/>
          </a:xfrm>
        </p:spPr>
        <p:txBody>
          <a:bodyPr>
            <a:normAutofit/>
          </a:bodyPr>
          <a:lstStyle/>
          <a:p>
            <a:r>
              <a:rPr lang="en-GB" dirty="0" smtClean="0">
                <a:solidFill>
                  <a:schemeClr val="bg1"/>
                </a:solidFill>
              </a:rPr>
              <a:t>Where is Technology going in Higher Education?</a:t>
            </a:r>
            <a:endParaRPr lang="en-GB" dirty="0">
              <a:solidFill>
                <a:schemeClr val="bg1"/>
              </a:solidFill>
            </a:endParaRPr>
          </a:p>
        </p:txBody>
      </p:sp>
      <p:pic>
        <p:nvPicPr>
          <p:cNvPr id="1028" name="Picture 4" descr="university of southampton logo"/>
          <p:cNvPicPr>
            <a:picLocks noChangeAspect="1" noChangeArrowheads="1"/>
          </p:cNvPicPr>
          <p:nvPr/>
        </p:nvPicPr>
        <p:blipFill>
          <a:blip r:embed="rId3">
            <a:clrChange>
              <a:clrFrom>
                <a:srgbClr val="005C84"/>
              </a:clrFrom>
              <a:clrTo>
                <a:srgbClr val="005C84">
                  <a:alpha val="0"/>
                </a:srgbClr>
              </a:clrTo>
            </a:clrChange>
            <a:extLst>
              <a:ext uri="{28A0092B-C50C-407E-A947-70E740481C1C}">
                <a14:useLocalDpi xmlns:a14="http://schemas.microsoft.com/office/drawing/2010/main" val="0"/>
              </a:ext>
            </a:extLst>
          </a:blip>
          <a:srcRect/>
          <a:stretch>
            <a:fillRect/>
          </a:stretch>
        </p:blipFill>
        <p:spPr bwMode="auto">
          <a:xfrm>
            <a:off x="6063456" y="5348287"/>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48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Blockchain</a:t>
            </a:r>
            <a:r>
              <a:rPr lang="en-GB" dirty="0" smtClean="0"/>
              <a:t> </a:t>
            </a:r>
            <a:endParaRPr lang="en-GB" dirty="0"/>
          </a:p>
        </p:txBody>
      </p:sp>
      <p:sp>
        <p:nvSpPr>
          <p:cNvPr id="3" name="Content Placeholder 2"/>
          <p:cNvSpPr>
            <a:spLocks noGrp="1"/>
          </p:cNvSpPr>
          <p:nvPr>
            <p:ph type="body" idx="1"/>
          </p:nvPr>
        </p:nvSpPr>
        <p:spPr>
          <a:xfrm>
            <a:off x="167268" y="1371600"/>
            <a:ext cx="8976731" cy="1382751"/>
          </a:xfrm>
        </p:spPr>
        <p:txBody>
          <a:bodyPr>
            <a:normAutofit/>
          </a:bodyPr>
          <a:lstStyle/>
          <a:p>
            <a:r>
              <a:rPr lang="en-GB" sz="2800" dirty="0" err="1"/>
              <a:t>Blockchain</a:t>
            </a:r>
            <a:r>
              <a:rPr lang="en-GB" sz="2800" dirty="0"/>
              <a:t>: Managing learning certification and </a:t>
            </a:r>
            <a:r>
              <a:rPr lang="en-GB" sz="2800" dirty="0" smtClean="0"/>
              <a:t>accreditation - recording </a:t>
            </a:r>
            <a:r>
              <a:rPr lang="en-GB" sz="2800" dirty="0"/>
              <a:t>and registering learning </a:t>
            </a:r>
            <a:r>
              <a:rPr lang="en-GB" sz="2800" dirty="0" smtClean="0"/>
              <a:t>actions, outcomes </a:t>
            </a:r>
            <a:r>
              <a:rPr lang="en-GB" sz="2800" dirty="0"/>
              <a:t>and </a:t>
            </a:r>
            <a:r>
              <a:rPr lang="en-GB" sz="2800" dirty="0" smtClean="0"/>
              <a:t>performance</a:t>
            </a:r>
          </a:p>
        </p:txBody>
      </p:sp>
      <p:sp>
        <p:nvSpPr>
          <p:cNvPr id="4" name="Content Placeholder 3"/>
          <p:cNvSpPr>
            <a:spLocks noGrp="1"/>
          </p:cNvSpPr>
          <p:nvPr>
            <p:ph sz="half" idx="2"/>
          </p:nvPr>
        </p:nvSpPr>
        <p:spPr>
          <a:xfrm>
            <a:off x="3501483" y="2587083"/>
            <a:ext cx="5490641" cy="4270916"/>
          </a:xfrm>
        </p:spPr>
        <p:txBody>
          <a:bodyPr>
            <a:normAutofit lnSpcReduction="10000"/>
          </a:bodyPr>
          <a:lstStyle/>
          <a:p>
            <a:pPr lvl="1"/>
            <a:r>
              <a:rPr lang="en-GB" dirty="0" smtClean="0"/>
              <a:t>All </a:t>
            </a:r>
            <a:r>
              <a:rPr lang="en-GB" dirty="0"/>
              <a:t>short courses, seminars, conferences attended, training sessions, etc. can be recorded and matched against a set of established criteria</a:t>
            </a:r>
          </a:p>
          <a:p>
            <a:pPr lvl="1"/>
            <a:r>
              <a:rPr lang="en-GB" dirty="0"/>
              <a:t>Digital badges and certificates can be managed through </a:t>
            </a:r>
            <a:r>
              <a:rPr lang="en-GB" dirty="0" err="1"/>
              <a:t>blockchain</a:t>
            </a:r>
            <a:r>
              <a:rPr lang="en-GB" dirty="0"/>
              <a:t> technologies, matching the learner, the activity, and the certificate. </a:t>
            </a:r>
          </a:p>
          <a:p>
            <a:endParaRPr lang="en-GB" dirty="0"/>
          </a:p>
          <a:p>
            <a:endParaRPr lang="en-GB" dirty="0"/>
          </a:p>
        </p:txBody>
      </p:sp>
      <p:pic>
        <p:nvPicPr>
          <p:cNvPr id="5" name="Picture 2" descr="Image result for digital bad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68" y="3349401"/>
            <a:ext cx="4137636" cy="266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0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Artificial Intelligence</a:t>
            </a:r>
            <a:endParaRPr lang="en-GB" dirty="0"/>
          </a:p>
        </p:txBody>
      </p:sp>
      <p:sp>
        <p:nvSpPr>
          <p:cNvPr id="3" name="Content Placeholder 2"/>
          <p:cNvSpPr>
            <a:spLocks noGrp="1"/>
          </p:cNvSpPr>
          <p:nvPr>
            <p:ph idx="1"/>
          </p:nvPr>
        </p:nvSpPr>
        <p:spPr>
          <a:xfrm>
            <a:off x="457200" y="1363580"/>
            <a:ext cx="8229600" cy="5494420"/>
          </a:xfrm>
        </p:spPr>
        <p:txBody>
          <a:bodyPr>
            <a:normAutofit lnSpcReduction="10000"/>
          </a:bodyPr>
          <a:lstStyle/>
          <a:p>
            <a:pPr marL="342900" lvl="1" indent="-342900" fontAlgn="base">
              <a:buClr>
                <a:srgbClr val="C33026"/>
              </a:buClr>
              <a:buFont typeface="Arial"/>
              <a:buChar char="•"/>
            </a:pPr>
            <a:r>
              <a:rPr lang="en-GB" sz="3000" b="1" dirty="0"/>
              <a:t>Natural </a:t>
            </a:r>
            <a:r>
              <a:rPr lang="en-GB" sz="3000" b="1" dirty="0" smtClean="0"/>
              <a:t>Language Processing (NLP): </a:t>
            </a:r>
            <a:r>
              <a:rPr lang="en-GB" sz="3000" dirty="0" smtClean="0"/>
              <a:t>New </a:t>
            </a:r>
            <a:r>
              <a:rPr lang="en-GB" sz="3000" dirty="0"/>
              <a:t>forms of ‘intelligent tutoring</a:t>
            </a:r>
            <a:r>
              <a:rPr lang="en-GB" sz="3000" dirty="0" smtClean="0"/>
              <a:t>’ e.g. chat </a:t>
            </a:r>
            <a:r>
              <a:rPr lang="en-GB" sz="3000" dirty="0"/>
              <a:t>bots </a:t>
            </a:r>
            <a:r>
              <a:rPr lang="en-GB" sz="3000" dirty="0" smtClean="0"/>
              <a:t>supporting </a:t>
            </a:r>
            <a:r>
              <a:rPr lang="en-GB" sz="3000" dirty="0"/>
              <a:t>certain tutoring </a:t>
            </a:r>
            <a:r>
              <a:rPr lang="en-GB" sz="3000" dirty="0" smtClean="0"/>
              <a:t>tasks and learner </a:t>
            </a:r>
            <a:r>
              <a:rPr lang="en-GB" sz="3000" dirty="0"/>
              <a:t>support</a:t>
            </a:r>
            <a:r>
              <a:rPr lang="en-GB" sz="3000" dirty="0" smtClean="0"/>
              <a:t>.  </a:t>
            </a:r>
          </a:p>
          <a:p>
            <a:pPr marL="342900" lvl="1" indent="-342900" fontAlgn="base">
              <a:buClr>
                <a:srgbClr val="C33026"/>
              </a:buClr>
              <a:buFont typeface="Arial"/>
              <a:buChar char="•"/>
            </a:pPr>
            <a:r>
              <a:rPr lang="en-GB" sz="3000" b="1" dirty="0" smtClean="0"/>
              <a:t>NLP for organising </a:t>
            </a:r>
            <a:r>
              <a:rPr lang="en-GB" sz="3000" b="1" dirty="0"/>
              <a:t>and </a:t>
            </a:r>
            <a:r>
              <a:rPr lang="en-GB" sz="3000" b="1" dirty="0" smtClean="0"/>
              <a:t>categorising </a:t>
            </a:r>
            <a:r>
              <a:rPr lang="en-GB" sz="3000" b="1" dirty="0"/>
              <a:t>documents </a:t>
            </a:r>
            <a:r>
              <a:rPr lang="en-GB" dirty="0"/>
              <a:t>or making better content recommendations to students and </a:t>
            </a:r>
            <a:r>
              <a:rPr lang="en-GB" dirty="0" smtClean="0"/>
              <a:t>faculty as well as semantic </a:t>
            </a:r>
            <a:r>
              <a:rPr lang="en-GB" dirty="0"/>
              <a:t>searches so that queries can focus on </a:t>
            </a:r>
            <a:r>
              <a:rPr lang="en-GB" dirty="0" smtClean="0"/>
              <a:t>the intent </a:t>
            </a:r>
            <a:r>
              <a:rPr lang="en-GB" dirty="0"/>
              <a:t>of </a:t>
            </a:r>
            <a:r>
              <a:rPr lang="en-GB" dirty="0" smtClean="0"/>
              <a:t>the user</a:t>
            </a:r>
            <a:r>
              <a:rPr lang="en-GB" dirty="0"/>
              <a:t>, not literal </a:t>
            </a:r>
            <a:r>
              <a:rPr lang="en-GB" dirty="0" smtClean="0"/>
              <a:t>keywords. </a:t>
            </a:r>
            <a:endParaRPr lang="en-GB" sz="3000" b="1" dirty="0"/>
          </a:p>
          <a:p>
            <a:pPr marL="342900" lvl="1" indent="-342900" fontAlgn="base">
              <a:buClr>
                <a:srgbClr val="C33026"/>
              </a:buClr>
              <a:buFont typeface="Arial"/>
              <a:buChar char="•"/>
            </a:pPr>
            <a:r>
              <a:rPr lang="en-GB" sz="3000" b="1" dirty="0"/>
              <a:t>Grading and other administrative tasks: </a:t>
            </a:r>
            <a:r>
              <a:rPr lang="en-GB" sz="3000" dirty="0" smtClean="0"/>
              <a:t>AI </a:t>
            </a:r>
            <a:r>
              <a:rPr lang="en-GB" sz="3000" dirty="0"/>
              <a:t>driven programs, reducing the workload of </a:t>
            </a:r>
            <a:r>
              <a:rPr lang="en-GB" sz="3000" dirty="0" smtClean="0"/>
              <a:t>academics, making more time for research and teaching activities! </a:t>
            </a:r>
            <a:endParaRPr lang="en-GB" sz="3000" dirty="0"/>
          </a:p>
          <a:p>
            <a:pPr marL="0" indent="0">
              <a:buNone/>
            </a:pPr>
            <a:endParaRPr lang="en-GB" dirty="0"/>
          </a:p>
        </p:txBody>
      </p:sp>
    </p:spTree>
    <p:extLst>
      <p:ext uri="{BB962C8B-B14F-4D97-AF65-F5344CB8AC3E}">
        <p14:creationId xmlns:p14="http://schemas.microsoft.com/office/powerpoint/2010/main" val="28036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Educause</a:t>
            </a:r>
            <a:r>
              <a:rPr lang="en-GB" dirty="0" smtClean="0"/>
              <a:t> - </a:t>
            </a:r>
            <a:r>
              <a:rPr lang="en-GB" dirty="0"/>
              <a:t>Most Influential </a:t>
            </a:r>
            <a:r>
              <a:rPr lang="en-GB" dirty="0" smtClean="0"/>
              <a:t>Trends</a:t>
            </a:r>
            <a:endParaRPr lang="en-GB" dirty="0"/>
          </a:p>
        </p:txBody>
      </p:sp>
      <p:sp>
        <p:nvSpPr>
          <p:cNvPr id="3" name="Content Placeholder 2"/>
          <p:cNvSpPr>
            <a:spLocks noGrp="1"/>
          </p:cNvSpPr>
          <p:nvPr>
            <p:ph idx="1"/>
          </p:nvPr>
        </p:nvSpPr>
        <p:spPr>
          <a:xfrm>
            <a:off x="550068" y="1363580"/>
            <a:ext cx="8593931" cy="5494420"/>
          </a:xfrm>
        </p:spPr>
        <p:txBody>
          <a:bodyPr>
            <a:normAutofit/>
          </a:bodyPr>
          <a:lstStyle/>
          <a:p>
            <a:r>
              <a:rPr lang="en-GB" dirty="0" smtClean="0"/>
              <a:t>Finally, a US study found ICT trends include:</a:t>
            </a:r>
          </a:p>
          <a:p>
            <a:pPr lvl="1">
              <a:lnSpc>
                <a:spcPct val="150000"/>
              </a:lnSpc>
            </a:pPr>
            <a:r>
              <a:rPr lang="en-GB" b="0" dirty="0" smtClean="0"/>
              <a:t>“Growing </a:t>
            </a:r>
            <a:r>
              <a:rPr lang="en-GB" b="0" dirty="0"/>
              <a:t>complexity of security </a:t>
            </a:r>
            <a:r>
              <a:rPr lang="en-GB" b="0" dirty="0" smtClean="0"/>
              <a:t>threats</a:t>
            </a:r>
          </a:p>
          <a:p>
            <a:pPr lvl="1">
              <a:lnSpc>
                <a:spcPct val="150000"/>
              </a:lnSpc>
            </a:pPr>
            <a:r>
              <a:rPr lang="en-GB" b="0" dirty="0" smtClean="0"/>
              <a:t>Student </a:t>
            </a:r>
            <a:r>
              <a:rPr lang="en-GB" b="0" dirty="0"/>
              <a:t>success </a:t>
            </a:r>
            <a:r>
              <a:rPr lang="en-GB" b="0" dirty="0" smtClean="0"/>
              <a:t>focus/imperatives</a:t>
            </a:r>
          </a:p>
          <a:p>
            <a:pPr lvl="1">
              <a:lnSpc>
                <a:spcPct val="150000"/>
              </a:lnSpc>
            </a:pPr>
            <a:r>
              <a:rPr lang="en-GB" b="0" dirty="0" smtClean="0"/>
              <a:t>Data-driven decision-making</a:t>
            </a:r>
          </a:p>
          <a:p>
            <a:pPr lvl="1">
              <a:lnSpc>
                <a:spcPct val="150000"/>
              </a:lnSpc>
            </a:pPr>
            <a:r>
              <a:rPr lang="en-GB" b="0" dirty="0" smtClean="0"/>
              <a:t>Increasing </a:t>
            </a:r>
            <a:r>
              <a:rPr lang="en-GB" b="0" dirty="0"/>
              <a:t>complexity of technology, architecture, and </a:t>
            </a:r>
            <a:r>
              <a:rPr lang="en-GB" b="0" dirty="0" smtClean="0"/>
              <a:t>data”</a:t>
            </a:r>
          </a:p>
          <a:p>
            <a:pPr lvl="1">
              <a:lnSpc>
                <a:spcPct val="150000"/>
              </a:lnSpc>
            </a:pPr>
            <a:r>
              <a:rPr lang="en-GB" b="0" dirty="0" smtClean="0"/>
              <a:t>Contributions </a:t>
            </a:r>
            <a:r>
              <a:rPr lang="en-GB" b="0" dirty="0"/>
              <a:t>of IT to institutional operational excellence</a:t>
            </a:r>
          </a:p>
          <a:p>
            <a:endParaRPr lang="en-GB" dirty="0"/>
          </a:p>
        </p:txBody>
      </p:sp>
      <p:pic>
        <p:nvPicPr>
          <p:cNvPr id="5" name="Picture 4" descr="man with telescope"/>
          <p:cNvPicPr>
            <a:picLocks noChangeAspect="1"/>
          </p:cNvPicPr>
          <p:nvPr/>
        </p:nvPicPr>
        <p:blipFill>
          <a:blip r:embed="rId2">
            <a:clrChange>
              <a:clrFrom>
                <a:srgbClr val="FFFFFF"/>
              </a:clrFrom>
              <a:clrTo>
                <a:srgbClr val="FFFFFF">
                  <a:alpha val="0"/>
                </a:srgbClr>
              </a:clrTo>
            </a:clrChange>
          </a:blip>
          <a:stretch>
            <a:fillRect/>
          </a:stretch>
        </p:blipFill>
        <p:spPr>
          <a:xfrm>
            <a:off x="6094592" y="2625794"/>
            <a:ext cx="2647950" cy="1685925"/>
          </a:xfrm>
          <a:prstGeom prst="rect">
            <a:avLst/>
          </a:prstGeom>
        </p:spPr>
      </p:pic>
    </p:spTree>
    <p:extLst>
      <p:ext uri="{BB962C8B-B14F-4D97-AF65-F5344CB8AC3E}">
        <p14:creationId xmlns:p14="http://schemas.microsoft.com/office/powerpoint/2010/main" val="299284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Challenges	</a:t>
            </a:r>
            <a:endParaRPr lang="en-GB" dirty="0"/>
          </a:p>
        </p:txBody>
      </p:sp>
      <p:sp>
        <p:nvSpPr>
          <p:cNvPr id="3" name="Content Placeholder 2"/>
          <p:cNvSpPr>
            <a:spLocks noGrp="1"/>
          </p:cNvSpPr>
          <p:nvPr>
            <p:ph idx="1"/>
          </p:nvPr>
        </p:nvSpPr>
        <p:spPr>
          <a:xfrm>
            <a:off x="3421856" y="1363580"/>
            <a:ext cx="5722144" cy="5601576"/>
          </a:xfrm>
        </p:spPr>
        <p:txBody>
          <a:bodyPr>
            <a:normAutofit fontScale="92500" lnSpcReduction="10000"/>
          </a:bodyPr>
          <a:lstStyle/>
          <a:p>
            <a:pPr marL="342900" lvl="8" indent="-342900">
              <a:buClr>
                <a:srgbClr val="C33026"/>
              </a:buClr>
            </a:pPr>
            <a:r>
              <a:rPr lang="en-GB" sz="4800" b="1" dirty="0" smtClean="0">
                <a:solidFill>
                  <a:srgbClr val="002060"/>
                </a:solidFill>
              </a:rPr>
              <a:t>Time…</a:t>
            </a:r>
            <a:endParaRPr lang="en-GB" sz="4800" dirty="0"/>
          </a:p>
          <a:p>
            <a:r>
              <a:rPr lang="en-GB" dirty="0" smtClean="0"/>
              <a:t>Reaching those who may not have support to gain necessary skills </a:t>
            </a:r>
          </a:p>
          <a:p>
            <a:r>
              <a:rPr lang="en-GB" dirty="0" smtClean="0"/>
              <a:t>Continual Professional Development if Open Educational Resources and free Online courses fade away</a:t>
            </a:r>
          </a:p>
          <a:p>
            <a:r>
              <a:rPr lang="en-GB" dirty="0" smtClean="0"/>
              <a:t>Data + Machine, Deep Learning and neural networks must address bias and support inclusion</a:t>
            </a:r>
          </a:p>
        </p:txBody>
      </p:sp>
      <p:pic>
        <p:nvPicPr>
          <p:cNvPr id="4" name="Picture 3" descr="time cloc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94" y="1453315"/>
            <a:ext cx="2793206" cy="2793206"/>
          </a:xfrm>
          <a:prstGeom prst="rect">
            <a:avLst/>
          </a:prstGeom>
        </p:spPr>
      </p:pic>
      <p:pic>
        <p:nvPicPr>
          <p:cNvPr id="5" name="Picture 4" descr="neural networ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8850"/>
            <a:ext cx="3421856" cy="1924794"/>
          </a:xfrm>
          <a:prstGeom prst="rect">
            <a:avLst/>
          </a:prstGeom>
        </p:spPr>
      </p:pic>
    </p:spTree>
    <p:extLst>
      <p:ext uri="{BB962C8B-B14F-4D97-AF65-F5344CB8AC3E}">
        <p14:creationId xmlns:p14="http://schemas.microsoft.com/office/powerpoint/2010/main" val="204035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ch Lo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3335"/>
            <a:ext cx="9144000" cy="697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a:xfrm>
            <a:off x="5440214" y="1283335"/>
            <a:ext cx="4244474" cy="1014592"/>
          </a:xfrm>
        </p:spPr>
        <p:txBody>
          <a:bodyPr>
            <a:normAutofit/>
          </a:bodyPr>
          <a:lstStyle/>
          <a:p>
            <a:r>
              <a:rPr lang="en-GB" sz="2800" b="0" dirty="0" smtClean="0"/>
              <a:t>Thank you to Mike Wald and Manuel Leon</a:t>
            </a:r>
            <a:endParaRPr lang="en-GB" sz="2800" b="0" dirty="0"/>
          </a:p>
        </p:txBody>
      </p:sp>
      <p:sp>
        <p:nvSpPr>
          <p:cNvPr id="2" name="Title 1"/>
          <p:cNvSpPr>
            <a:spLocks noGrp="1"/>
          </p:cNvSpPr>
          <p:nvPr>
            <p:ph type="ctrTitle"/>
          </p:nvPr>
        </p:nvSpPr>
        <p:spPr>
          <a:xfrm>
            <a:off x="2156326" y="213571"/>
            <a:ext cx="4244474" cy="875758"/>
          </a:xfrm>
        </p:spPr>
        <p:txBody>
          <a:bodyPr>
            <a:normAutofit/>
          </a:bodyPr>
          <a:lstStyle/>
          <a:p>
            <a:r>
              <a:rPr lang="en-GB" dirty="0" smtClean="0">
                <a:solidFill>
                  <a:schemeClr val="bg1"/>
                </a:solidFill>
              </a:rPr>
              <a:t>Back to Earth…</a:t>
            </a:r>
            <a:endParaRPr lang="en-GB" dirty="0">
              <a:solidFill>
                <a:schemeClr val="bg1"/>
              </a:solidFill>
            </a:endParaRPr>
          </a:p>
        </p:txBody>
      </p:sp>
    </p:spTree>
    <p:extLst>
      <p:ext uri="{BB962C8B-B14F-4D97-AF65-F5344CB8AC3E}">
        <p14:creationId xmlns:p14="http://schemas.microsoft.com/office/powerpoint/2010/main" val="392257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VLEs - Blackboard and Moodle most used. "/>
          <p:cNvGraphicFramePr/>
          <p:nvPr>
            <p:extLst>
              <p:ext uri="{D42A27DB-BD31-4B8C-83A1-F6EECF244321}">
                <p14:modId xmlns:p14="http://schemas.microsoft.com/office/powerpoint/2010/main" val="2550265181"/>
              </p:ext>
            </p:extLst>
          </p:nvPr>
        </p:nvGraphicFramePr>
        <p:xfrm>
          <a:off x="106171" y="1276528"/>
          <a:ext cx="5292765" cy="54944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GB" dirty="0" smtClean="0"/>
              <a:t>What’s in and What’s out?</a:t>
            </a:r>
            <a:endParaRPr lang="en-GB" dirty="0"/>
          </a:p>
        </p:txBody>
      </p:sp>
      <p:sp>
        <p:nvSpPr>
          <p:cNvPr id="3" name="Content Placeholder 2"/>
          <p:cNvSpPr>
            <a:spLocks noGrp="1"/>
          </p:cNvSpPr>
          <p:nvPr>
            <p:ph type="body" idx="1"/>
          </p:nvPr>
        </p:nvSpPr>
        <p:spPr>
          <a:xfrm>
            <a:off x="2559162" y="5947036"/>
            <a:ext cx="3868340" cy="823912"/>
          </a:xfrm>
        </p:spPr>
        <p:txBody>
          <a:bodyPr>
            <a:normAutofit/>
          </a:bodyPr>
          <a:lstStyle/>
          <a:p>
            <a:r>
              <a:rPr lang="en-GB" dirty="0" smtClean="0"/>
              <a:t>‘</a:t>
            </a:r>
            <a:r>
              <a:rPr lang="en-GB" dirty="0"/>
              <a:t>MOOCs, SPOCs and TOOCs</a:t>
            </a:r>
            <a:r>
              <a:rPr lang="en-GB" dirty="0" smtClean="0"/>
              <a:t>’.</a:t>
            </a:r>
            <a:endParaRPr lang="en-GB" dirty="0"/>
          </a:p>
        </p:txBody>
      </p:sp>
      <p:sp>
        <p:nvSpPr>
          <p:cNvPr id="6" name="Content Placeholder 5"/>
          <p:cNvSpPr>
            <a:spLocks noGrp="1"/>
          </p:cNvSpPr>
          <p:nvPr>
            <p:ph sz="half" idx="2"/>
          </p:nvPr>
        </p:nvSpPr>
        <p:spPr/>
        <p:txBody>
          <a:bodyPr/>
          <a:lstStyle/>
          <a:p>
            <a:endParaRPr lang="en-GB" dirty="0"/>
          </a:p>
        </p:txBody>
      </p:sp>
      <p:sp>
        <p:nvSpPr>
          <p:cNvPr id="7" name="Text Placeholder 6"/>
          <p:cNvSpPr>
            <a:spLocks noGrp="1"/>
          </p:cNvSpPr>
          <p:nvPr>
            <p:ph type="body" sz="quarter" idx="3"/>
          </p:nvPr>
        </p:nvSpPr>
        <p:spPr/>
        <p:txBody>
          <a:bodyPr/>
          <a:lstStyle/>
          <a:p>
            <a:r>
              <a:rPr lang="en-GB" dirty="0" smtClean="0"/>
              <a:t>ALT </a:t>
            </a:r>
            <a:r>
              <a:rPr lang="en-GB" dirty="0" smtClean="0"/>
              <a:t>and UCISA </a:t>
            </a:r>
            <a:r>
              <a:rPr lang="en-GB" dirty="0" smtClean="0"/>
              <a:t>2018 surveys</a:t>
            </a:r>
            <a:endParaRPr lang="en-GB" dirty="0"/>
          </a:p>
        </p:txBody>
      </p:sp>
      <p:sp>
        <p:nvSpPr>
          <p:cNvPr id="8" name="Content Placeholder 7"/>
          <p:cNvSpPr>
            <a:spLocks noGrp="1"/>
          </p:cNvSpPr>
          <p:nvPr>
            <p:ph sz="quarter" idx="4"/>
          </p:nvPr>
        </p:nvSpPr>
        <p:spPr/>
        <p:txBody>
          <a:bodyPr>
            <a:normAutofit fontScale="92500"/>
          </a:bodyPr>
          <a:lstStyle/>
          <a:p>
            <a:r>
              <a:rPr lang="en-GB" dirty="0" smtClean="0"/>
              <a:t>CMS &amp; VLEs </a:t>
            </a:r>
          </a:p>
          <a:p>
            <a:r>
              <a:rPr lang="en-GB" dirty="0" smtClean="0"/>
              <a:t>Blended Learning</a:t>
            </a:r>
          </a:p>
          <a:p>
            <a:r>
              <a:rPr lang="en-GB" dirty="0" smtClean="0"/>
              <a:t>Electronic assessment</a:t>
            </a:r>
          </a:p>
          <a:p>
            <a:r>
              <a:rPr lang="en-GB" dirty="0" smtClean="0"/>
              <a:t>Lecture Capture</a:t>
            </a:r>
          </a:p>
          <a:p>
            <a:pPr lvl="1"/>
            <a:r>
              <a:rPr lang="en-GB" dirty="0" smtClean="0"/>
              <a:t>Assistive Technologies</a:t>
            </a:r>
          </a:p>
          <a:p>
            <a:pPr lvl="1"/>
            <a:r>
              <a:rPr lang="en-GB" dirty="0" err="1" smtClean="0"/>
              <a:t>ePortfolios</a:t>
            </a:r>
            <a:endParaRPr lang="en-GB" dirty="0" smtClean="0"/>
          </a:p>
          <a:p>
            <a:endParaRPr lang="en-GB" dirty="0" smtClean="0"/>
          </a:p>
          <a:p>
            <a:pPr marL="0" indent="0">
              <a:buNone/>
            </a:pPr>
            <a:endParaRPr lang="en-GB" dirty="0"/>
          </a:p>
        </p:txBody>
      </p:sp>
      <p:sp>
        <p:nvSpPr>
          <p:cNvPr id="9" name="Down Arrow 8" descr="down arrow&#10;"/>
          <p:cNvSpPr/>
          <p:nvPr/>
        </p:nvSpPr>
        <p:spPr>
          <a:xfrm>
            <a:off x="1876508" y="6068350"/>
            <a:ext cx="564542" cy="642551"/>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3316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Top Tools for Learning 2018</a:t>
            </a:r>
            <a:endParaRPr lang="en-GB" dirty="0"/>
          </a:p>
        </p:txBody>
      </p:sp>
      <p:sp>
        <p:nvSpPr>
          <p:cNvPr id="3" name="Content Placeholder 2"/>
          <p:cNvSpPr>
            <a:spLocks noGrp="1"/>
          </p:cNvSpPr>
          <p:nvPr>
            <p:ph idx="1"/>
          </p:nvPr>
        </p:nvSpPr>
        <p:spPr/>
        <p:txBody>
          <a:bodyPr/>
          <a:lstStyle/>
          <a:p>
            <a:endParaRPr lang="en-GB"/>
          </a:p>
        </p:txBody>
      </p:sp>
      <p:pic>
        <p:nvPicPr>
          <p:cNvPr id="5" name="Picture 4" descr="200 Top tools represented by icons in a large diagram - top 10 in screen notes"/>
          <p:cNvPicPr>
            <a:picLocks noChangeAspect="1"/>
          </p:cNvPicPr>
          <p:nvPr/>
        </p:nvPicPr>
        <p:blipFill>
          <a:blip r:embed="rId3"/>
          <a:stretch>
            <a:fillRect/>
          </a:stretch>
        </p:blipFill>
        <p:spPr>
          <a:xfrm>
            <a:off x="0" y="1402909"/>
            <a:ext cx="9144000" cy="5455091"/>
          </a:xfrm>
          <a:prstGeom prst="rect">
            <a:avLst/>
          </a:prstGeom>
        </p:spPr>
      </p:pic>
    </p:spTree>
    <p:extLst>
      <p:ext uri="{BB962C8B-B14F-4D97-AF65-F5344CB8AC3E}">
        <p14:creationId xmlns:p14="http://schemas.microsoft.com/office/powerpoint/2010/main" val="1819312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00050"/>
            <a:ext cx="8171744" cy="846054"/>
          </a:xfrm>
        </p:spPr>
        <p:txBody>
          <a:bodyPr>
            <a:normAutofit fontScale="90000"/>
          </a:bodyPr>
          <a:lstStyle/>
          <a:p>
            <a:r>
              <a:rPr lang="en-GB" dirty="0"/>
              <a:t>Significant Challenges </a:t>
            </a:r>
            <a:r>
              <a:rPr lang="en-GB" dirty="0" smtClean="0"/>
              <a:t>to ICT </a:t>
            </a:r>
            <a:br>
              <a:rPr lang="en-GB" dirty="0" smtClean="0"/>
            </a:br>
            <a:r>
              <a:rPr lang="en-GB" dirty="0" smtClean="0"/>
              <a:t>Adoption </a:t>
            </a:r>
            <a:r>
              <a:rPr lang="en-GB" dirty="0"/>
              <a:t>in Higher Education </a:t>
            </a:r>
            <a:r>
              <a:rPr lang="en-GB" dirty="0" smtClean="0"/>
              <a:t> </a:t>
            </a:r>
            <a:r>
              <a:rPr lang="en-GB" dirty="0"/>
              <a:t/>
            </a:r>
            <a:br>
              <a:rPr lang="en-GB" dirty="0"/>
            </a:br>
            <a:endParaRPr lang="en-GB" dirty="0"/>
          </a:p>
        </p:txBody>
      </p:sp>
      <p:sp>
        <p:nvSpPr>
          <p:cNvPr id="3" name="Content Placeholder 2"/>
          <p:cNvSpPr>
            <a:spLocks noGrp="1"/>
          </p:cNvSpPr>
          <p:nvPr>
            <p:ph idx="1"/>
          </p:nvPr>
        </p:nvSpPr>
        <p:spPr>
          <a:xfrm>
            <a:off x="457201" y="1623548"/>
            <a:ext cx="8229600" cy="5057107"/>
          </a:xfrm>
        </p:spPr>
        <p:txBody>
          <a:bodyPr>
            <a:normAutofit fontScale="92500" lnSpcReduction="10000"/>
          </a:bodyPr>
          <a:lstStyle/>
          <a:p>
            <a:pPr marL="0" indent="0">
              <a:buNone/>
            </a:pPr>
            <a:r>
              <a:rPr lang="en-GB" dirty="0" smtClean="0"/>
              <a:t>Horizon 2019 Higher Ed Report…</a:t>
            </a:r>
          </a:p>
          <a:p>
            <a:r>
              <a:rPr lang="en-GB" dirty="0" smtClean="0"/>
              <a:t>Solvable </a:t>
            </a:r>
            <a:r>
              <a:rPr lang="en-GB" dirty="0"/>
              <a:t>Challenges: </a:t>
            </a:r>
            <a:endParaRPr lang="en-GB" dirty="0" smtClean="0"/>
          </a:p>
          <a:p>
            <a:pPr lvl="1"/>
            <a:r>
              <a:rPr lang="en-GB" dirty="0" smtClean="0"/>
              <a:t>Improving </a:t>
            </a:r>
            <a:r>
              <a:rPr lang="en-GB" dirty="0"/>
              <a:t>Digital Fluency </a:t>
            </a:r>
            <a:endParaRPr lang="en-GB" dirty="0" smtClean="0"/>
          </a:p>
          <a:p>
            <a:pPr lvl="1"/>
            <a:r>
              <a:rPr lang="en-GB" dirty="0" smtClean="0"/>
              <a:t>Increasing </a:t>
            </a:r>
            <a:r>
              <a:rPr lang="en-GB" dirty="0"/>
              <a:t>Demand for Digital Learning Experience and Instructional Design Expertise </a:t>
            </a:r>
            <a:endParaRPr lang="en-GB" dirty="0" smtClean="0"/>
          </a:p>
          <a:p>
            <a:pPr marL="342900" lvl="1" indent="-342900">
              <a:buClr>
                <a:srgbClr val="C33026"/>
              </a:buClr>
              <a:buFont typeface="Arial"/>
              <a:buChar char="•"/>
            </a:pPr>
            <a:r>
              <a:rPr lang="en-GB" sz="3200" b="1" dirty="0"/>
              <a:t>Difficult Challenges: </a:t>
            </a:r>
          </a:p>
          <a:p>
            <a:pPr lvl="1"/>
            <a:r>
              <a:rPr lang="en-GB" dirty="0"/>
              <a:t>	The Evolving Roles of Faculty with Ed Tech Strategies</a:t>
            </a:r>
          </a:p>
          <a:p>
            <a:pPr lvl="1"/>
            <a:r>
              <a:rPr lang="en-GB" dirty="0"/>
              <a:t>	Achievement Gap </a:t>
            </a:r>
          </a:p>
          <a:p>
            <a:pPr marL="342900" lvl="1" indent="-342900">
              <a:buClr>
                <a:srgbClr val="C33026"/>
              </a:buClr>
              <a:buFont typeface="Arial"/>
              <a:buChar char="•"/>
            </a:pPr>
            <a:r>
              <a:rPr lang="en-GB" sz="3200" b="1" dirty="0"/>
              <a:t>Wicked Challenges: </a:t>
            </a:r>
          </a:p>
          <a:p>
            <a:pPr lvl="1"/>
            <a:r>
              <a:rPr lang="en-GB" dirty="0"/>
              <a:t>	Advancing Digital Equity </a:t>
            </a:r>
          </a:p>
          <a:p>
            <a:pPr lvl="1"/>
            <a:r>
              <a:rPr lang="en-GB" dirty="0"/>
              <a:t>	Rethinking the Practice of Teaching </a:t>
            </a:r>
          </a:p>
        </p:txBody>
      </p:sp>
    </p:spTree>
    <p:extLst>
      <p:ext uri="{BB962C8B-B14F-4D97-AF65-F5344CB8AC3E}">
        <p14:creationId xmlns:p14="http://schemas.microsoft.com/office/powerpoint/2010/main" val="3587377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560304"/>
            <a:ext cx="8171744" cy="528638"/>
          </a:xfrm>
        </p:spPr>
        <p:txBody>
          <a:bodyPr>
            <a:normAutofit fontScale="90000"/>
          </a:bodyPr>
          <a:lstStyle/>
          <a:p>
            <a:r>
              <a:rPr lang="en-GB" dirty="0"/>
              <a:t>Expanding Access and Equity</a:t>
            </a:r>
            <a:br>
              <a:rPr lang="en-GB" dirty="0"/>
            </a:br>
            <a:endParaRPr lang="en-GB" dirty="0"/>
          </a:p>
        </p:txBody>
      </p:sp>
      <p:sp>
        <p:nvSpPr>
          <p:cNvPr id="3" name="Content Placeholder 2"/>
          <p:cNvSpPr>
            <a:spLocks noGrp="1"/>
          </p:cNvSpPr>
          <p:nvPr>
            <p:ph idx="1"/>
          </p:nvPr>
        </p:nvSpPr>
        <p:spPr>
          <a:xfrm>
            <a:off x="0" y="1363579"/>
            <a:ext cx="9144000" cy="5554055"/>
          </a:xfrm>
        </p:spPr>
        <p:txBody>
          <a:bodyPr>
            <a:normAutofit/>
          </a:bodyPr>
          <a:lstStyle/>
          <a:p>
            <a:pPr marL="0" indent="0">
              <a:buNone/>
            </a:pPr>
            <a:r>
              <a:rPr lang="en-GB" i="1" dirty="0" smtClean="0"/>
              <a:t>“</a:t>
            </a:r>
            <a:r>
              <a:rPr lang="en-GB" b="0" i="1" dirty="0"/>
              <a:t>People expect to be able to learn and work anywhere, with constant access to learning materials, as well as each </a:t>
            </a:r>
            <a:r>
              <a:rPr lang="en-GB" b="0" i="1" dirty="0" smtClean="0"/>
              <a:t>other” </a:t>
            </a:r>
            <a:r>
              <a:rPr lang="en-GB" b="0" dirty="0" smtClean="0"/>
              <a:t>(Horizon panel 2019)</a:t>
            </a:r>
          </a:p>
          <a:p>
            <a:pPr marL="0" indent="0">
              <a:buNone/>
            </a:pPr>
            <a:endParaRPr lang="en-GB" b="0" dirty="0"/>
          </a:p>
          <a:p>
            <a:pPr marL="0" indent="0">
              <a:buNone/>
            </a:pPr>
            <a:endParaRPr lang="en-GB" b="0" dirty="0" smtClean="0"/>
          </a:p>
          <a:p>
            <a:pPr marL="0" indent="0">
              <a:buNone/>
            </a:pPr>
            <a:endParaRPr lang="en-GB" b="0" dirty="0"/>
          </a:p>
          <a:p>
            <a:pPr marL="0" indent="0">
              <a:buNone/>
            </a:pPr>
            <a:endParaRPr lang="en-GB" b="0" dirty="0" smtClean="0"/>
          </a:p>
          <a:p>
            <a:pPr marL="0" indent="0">
              <a:buNone/>
            </a:pPr>
            <a:endParaRPr lang="en-GB" b="0" dirty="0"/>
          </a:p>
          <a:p>
            <a:pPr marL="0" indent="0">
              <a:buNone/>
            </a:pPr>
            <a:endParaRPr lang="en-GB" b="0" dirty="0" smtClean="0"/>
          </a:p>
          <a:p>
            <a:pPr marL="0" indent="0">
              <a:buNone/>
            </a:pPr>
            <a:r>
              <a:rPr lang="en-GB" sz="1900" b="0" dirty="0">
                <a:hlinkClick r:id="rId3"/>
              </a:rPr>
              <a:t>Courtesy Advancing Equity and Inclusion: A guide for </a:t>
            </a:r>
            <a:r>
              <a:rPr lang="en-GB" sz="1900" b="0" dirty="0" smtClean="0">
                <a:hlinkClick r:id="rId3"/>
              </a:rPr>
              <a:t>municipalities</a:t>
            </a:r>
            <a:r>
              <a:rPr lang="en-GB" sz="1900" b="0" dirty="0" smtClean="0"/>
              <a:t> (CAWI Ottawa), </a:t>
            </a:r>
            <a:endParaRPr lang="en-GB" sz="1900" b="0" dirty="0"/>
          </a:p>
        </p:txBody>
      </p:sp>
      <p:pic>
        <p:nvPicPr>
          <p:cNvPr id="4" name="Picture 2" descr="Equality, equity and inclusion three boys watching a baseball game "/>
          <p:cNvPicPr>
            <a:picLocks noChangeAspect="1" noChangeArrowheads="1"/>
          </p:cNvPicPr>
          <p:nvPr/>
        </p:nvPicPr>
        <p:blipFill rotWithShape="1">
          <a:blip r:embed="rId4">
            <a:extLst>
              <a:ext uri="{28A0092B-C50C-407E-A947-70E740481C1C}">
                <a14:useLocalDpi xmlns:a14="http://schemas.microsoft.com/office/drawing/2010/main" val="0"/>
              </a:ext>
            </a:extLst>
          </a:blip>
          <a:srcRect t="7899" b="31039"/>
          <a:stretch/>
        </p:blipFill>
        <p:spPr bwMode="auto">
          <a:xfrm>
            <a:off x="0" y="2784848"/>
            <a:ext cx="9268691" cy="369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4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Real life Experiences</a:t>
            </a:r>
            <a:endParaRPr lang="en-GB" dirty="0"/>
          </a:p>
        </p:txBody>
      </p:sp>
      <p:sp>
        <p:nvSpPr>
          <p:cNvPr id="3" name="Content Placeholder 2"/>
          <p:cNvSpPr>
            <a:spLocks noGrp="1"/>
          </p:cNvSpPr>
          <p:nvPr>
            <p:ph idx="1"/>
          </p:nvPr>
        </p:nvSpPr>
        <p:spPr>
          <a:xfrm>
            <a:off x="1" y="1363580"/>
            <a:ext cx="9071264" cy="5795503"/>
          </a:xfrm>
        </p:spPr>
        <p:txBody>
          <a:bodyPr>
            <a:normAutofit fontScale="70000" lnSpcReduction="20000"/>
          </a:bodyPr>
          <a:lstStyle/>
          <a:p>
            <a:pPr marL="0" indent="0">
              <a:lnSpc>
                <a:spcPct val="107000"/>
              </a:lnSpc>
              <a:spcAft>
                <a:spcPts val="800"/>
              </a:spcAft>
              <a:buNone/>
            </a:pPr>
            <a:r>
              <a:rPr lang="en-GB" sz="5100" dirty="0"/>
              <a:t>Society for Research in Higher </a:t>
            </a:r>
            <a:r>
              <a:rPr lang="en-GB" sz="5100" dirty="0" smtClean="0"/>
              <a:t>Education -Universal Design for Learning. </a:t>
            </a:r>
            <a:r>
              <a:rPr lang="en-GB" sz="5100" dirty="0" smtClean="0">
                <a:solidFill>
                  <a:srgbClr val="C00000"/>
                </a:solidFill>
              </a:rPr>
              <a:t>Health Warning </a:t>
            </a:r>
            <a:r>
              <a:rPr lang="en-GB" sz="5100" dirty="0" smtClean="0"/>
              <a:t>sweeping statements…</a:t>
            </a:r>
            <a:endParaRPr lang="en-GB" sz="5100" dirty="0" smtClean="0">
              <a:latin typeface="Arial" panose="020B0604020202020204" pitchFamily="34" charset="0"/>
              <a:ea typeface="Arial" panose="020B0604020202020204" pitchFamily="34" charset="0"/>
              <a:cs typeface="Times New Roman" panose="02020603050405020304" pitchFamily="18" charset="0"/>
            </a:endParaRPr>
          </a:p>
          <a:p>
            <a:pPr lvl="1">
              <a:lnSpc>
                <a:spcPct val="107000"/>
              </a:lnSpc>
              <a:spcAft>
                <a:spcPts val="800"/>
              </a:spcAft>
            </a:pPr>
            <a:r>
              <a:rPr lang="en-GB" sz="4000" dirty="0" smtClean="0">
                <a:latin typeface="Arial" panose="020B0604020202020204" pitchFamily="34" charset="0"/>
                <a:ea typeface="Arial" panose="020B0604020202020204" pitchFamily="34" charset="0"/>
                <a:cs typeface="Times New Roman" panose="02020603050405020304" pitchFamily="18" charset="0"/>
              </a:rPr>
              <a:t>Students </a:t>
            </a:r>
            <a:r>
              <a:rPr lang="en-GB" sz="4000" dirty="0">
                <a:latin typeface="Arial" panose="020B0604020202020204" pitchFamily="34" charset="0"/>
                <a:ea typeface="Arial" panose="020B0604020202020204" pitchFamily="34" charset="0"/>
                <a:cs typeface="Times New Roman" panose="02020603050405020304" pitchFamily="18" charset="0"/>
              </a:rPr>
              <a:t>from widening participation (WP) institutions tended to focus on access to staff time. Staff revealed a strong commitment to facilitating student success through </a:t>
            </a:r>
            <a:r>
              <a:rPr lang="en-GB" sz="4000" dirty="0" smtClean="0">
                <a:latin typeface="Arial" panose="020B0604020202020204" pitchFamily="34" charset="0"/>
                <a:ea typeface="Arial" panose="020B0604020202020204" pitchFamily="34" charset="0"/>
                <a:cs typeface="Times New Roman" panose="02020603050405020304" pitchFamily="18" charset="0"/>
              </a:rPr>
              <a:t>e.g., </a:t>
            </a:r>
            <a:r>
              <a:rPr lang="en-GB" sz="4000" dirty="0">
                <a:latin typeface="Arial" panose="020B0604020202020204" pitchFamily="34" charset="0"/>
                <a:ea typeface="Arial" panose="020B0604020202020204" pitchFamily="34" charset="0"/>
                <a:cs typeface="Times New Roman" panose="02020603050405020304" pitchFamily="18" charset="0"/>
              </a:rPr>
              <a:t>reliable use of virtual learning environments and allowing lecture </a:t>
            </a:r>
            <a:r>
              <a:rPr lang="en-GB" sz="4000" dirty="0" smtClean="0">
                <a:latin typeface="Arial" panose="020B0604020202020204" pitchFamily="34" charset="0"/>
                <a:ea typeface="Arial" panose="020B0604020202020204" pitchFamily="34" charset="0"/>
                <a:cs typeface="Times New Roman" panose="02020603050405020304" pitchFamily="18" charset="0"/>
              </a:rPr>
              <a:t>recording.</a:t>
            </a:r>
            <a:endParaRPr lang="en-GB" sz="4000" dirty="0">
              <a:latin typeface="Arial" panose="020B0604020202020204" pitchFamily="34" charset="0"/>
              <a:ea typeface="Arial" panose="020B0604020202020204" pitchFamily="34" charset="0"/>
              <a:cs typeface="Times New Roman" panose="02020603050405020304" pitchFamily="18" charset="0"/>
            </a:endParaRPr>
          </a:p>
          <a:p>
            <a:pPr lvl="1">
              <a:lnSpc>
                <a:spcPct val="107000"/>
              </a:lnSpc>
              <a:spcAft>
                <a:spcPts val="800"/>
              </a:spcAft>
            </a:pPr>
            <a:r>
              <a:rPr lang="en-GB" sz="4000" dirty="0" smtClean="0">
                <a:latin typeface="Arial" panose="020B0604020202020204" pitchFamily="34" charset="0"/>
                <a:ea typeface="Arial" panose="020B0604020202020204" pitchFamily="34" charset="0"/>
                <a:cs typeface="Times New Roman" panose="02020603050405020304" pitchFamily="18" charset="0"/>
              </a:rPr>
              <a:t>Russell </a:t>
            </a:r>
            <a:r>
              <a:rPr lang="en-GB" sz="4000" dirty="0">
                <a:latin typeface="Arial" panose="020B0604020202020204" pitchFamily="34" charset="0"/>
                <a:ea typeface="Arial" panose="020B0604020202020204" pitchFamily="34" charset="0"/>
                <a:cs typeface="Times New Roman" panose="02020603050405020304" pitchFamily="18" charset="0"/>
              </a:rPr>
              <a:t>Group students were more interested in interventions to lighten heavy workloads, such as prioritised reading lists. Staff were not all enthusiastic about having their lectures </a:t>
            </a:r>
            <a:r>
              <a:rPr lang="en-GB" sz="4000" dirty="0" smtClean="0">
                <a:latin typeface="Arial" panose="020B0604020202020204" pitchFamily="34" charset="0"/>
                <a:ea typeface="Arial" panose="020B0604020202020204" pitchFamily="34" charset="0"/>
                <a:cs typeface="Times New Roman" panose="02020603050405020304" pitchFamily="18" charset="0"/>
              </a:rPr>
              <a:t>recorded.</a:t>
            </a:r>
            <a:endParaRPr lang="en-GB" sz="400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9611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Time to Adoption - Horizon</a:t>
            </a:r>
            <a:endParaRPr lang="en-GB" dirty="0"/>
          </a:p>
        </p:txBody>
      </p:sp>
      <p:graphicFrame>
        <p:nvGraphicFramePr>
          <p:cNvPr id="7" name="Diagram 6" descr="1 yr or less&#10;Mobile Learning&#10;Analytics Technology&#10;2-3 years&#10;Mixed Reality&#10;Artificial Intelligence&#10;3-4 years&#10;Blockchain&#10;Artificial Assistants&#10;&#10;"/>
          <p:cNvGraphicFramePr/>
          <p:nvPr>
            <p:extLst>
              <p:ext uri="{D42A27DB-BD31-4B8C-83A1-F6EECF244321}">
                <p14:modId xmlns:p14="http://schemas.microsoft.com/office/powerpoint/2010/main" val="3693529392"/>
              </p:ext>
            </p:extLst>
          </p:nvPr>
        </p:nvGraphicFramePr>
        <p:xfrm>
          <a:off x="0" y="1396999"/>
          <a:ext cx="9144000" cy="538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180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Mobile Learning</a:t>
            </a:r>
            <a:endParaRPr lang="en-GB" dirty="0"/>
          </a:p>
        </p:txBody>
      </p:sp>
      <p:sp>
        <p:nvSpPr>
          <p:cNvPr id="3" name="Content Placeholder 2"/>
          <p:cNvSpPr>
            <a:spLocks noGrp="1"/>
          </p:cNvSpPr>
          <p:nvPr>
            <p:ph idx="1"/>
          </p:nvPr>
        </p:nvSpPr>
        <p:spPr>
          <a:xfrm>
            <a:off x="457200" y="1363580"/>
            <a:ext cx="6531997" cy="4465052"/>
          </a:xfrm>
        </p:spPr>
        <p:txBody>
          <a:bodyPr>
            <a:normAutofit/>
          </a:bodyPr>
          <a:lstStyle/>
          <a:p>
            <a:r>
              <a:rPr lang="en-GB" dirty="0" smtClean="0"/>
              <a:t>Anytime, </a:t>
            </a:r>
            <a:r>
              <a:rPr lang="en-GB" dirty="0"/>
              <a:t>a</a:t>
            </a:r>
            <a:r>
              <a:rPr lang="en-GB" dirty="0" smtClean="0"/>
              <a:t>nywhere, anyone…</a:t>
            </a:r>
          </a:p>
          <a:p>
            <a:r>
              <a:rPr lang="en-GB" dirty="0" smtClean="0"/>
              <a:t>Mobile micro-assessments to </a:t>
            </a:r>
            <a:r>
              <a:rPr lang="en-GB" dirty="0"/>
              <a:t>aid knowledge </a:t>
            </a:r>
            <a:r>
              <a:rPr lang="en-GB" dirty="0" smtClean="0"/>
              <a:t>retention</a:t>
            </a:r>
          </a:p>
          <a:p>
            <a:pPr lvl="1"/>
            <a:r>
              <a:rPr lang="en-GB" b="0" dirty="0"/>
              <a:t>Simple interactions, such as polls</a:t>
            </a:r>
          </a:p>
          <a:p>
            <a:pPr lvl="1"/>
            <a:r>
              <a:rPr lang="en-GB" b="0" dirty="0"/>
              <a:t>Short </a:t>
            </a:r>
            <a:r>
              <a:rPr lang="en-GB" b="0" dirty="0" smtClean="0"/>
              <a:t>quizzes</a:t>
            </a:r>
            <a:endParaRPr lang="en-GB" dirty="0" smtClean="0"/>
          </a:p>
          <a:p>
            <a:r>
              <a:rPr lang="en-GB" dirty="0"/>
              <a:t>A</a:t>
            </a:r>
            <a:r>
              <a:rPr lang="en-GB" dirty="0" smtClean="0"/>
              <a:t>ugmented </a:t>
            </a:r>
            <a:r>
              <a:rPr lang="en-GB" dirty="0"/>
              <a:t>R</a:t>
            </a:r>
            <a:r>
              <a:rPr lang="en-GB" dirty="0" smtClean="0"/>
              <a:t>eality </a:t>
            </a:r>
            <a:r>
              <a:rPr lang="en-GB" dirty="0"/>
              <a:t>(AR) performance </a:t>
            </a:r>
            <a:r>
              <a:rPr lang="en-GB" dirty="0" smtClean="0"/>
              <a:t>support</a:t>
            </a:r>
          </a:p>
          <a:p>
            <a:r>
              <a:rPr lang="en-GB" dirty="0" smtClean="0"/>
              <a:t>Mentoring </a:t>
            </a:r>
          </a:p>
          <a:p>
            <a:endParaRPr lang="en-GB" dirty="0"/>
          </a:p>
          <a:p>
            <a:endParaRPr lang="en-GB" dirty="0"/>
          </a:p>
          <a:p>
            <a:endParaRPr lang="en-GB" dirty="0"/>
          </a:p>
        </p:txBody>
      </p:sp>
      <p:pic>
        <p:nvPicPr>
          <p:cNvPr id="5" name="Picture 4" descr="tablets bumping into eachother - cartoon"/>
          <p:cNvPicPr>
            <a:picLocks noChangeAspect="1"/>
          </p:cNvPicPr>
          <p:nvPr/>
        </p:nvPicPr>
        <p:blipFill rotWithShape="1">
          <a:blip r:embed="rId2" cstate="print">
            <a:extLst>
              <a:ext uri="{28A0092B-C50C-407E-A947-70E740481C1C}">
                <a14:useLocalDpi xmlns:a14="http://schemas.microsoft.com/office/drawing/2010/main" val="0"/>
              </a:ext>
            </a:extLst>
          </a:blip>
          <a:srcRect l="1108" t="-14241" r="63940" b="14241"/>
          <a:stretch/>
        </p:blipFill>
        <p:spPr>
          <a:xfrm>
            <a:off x="7092564" y="579871"/>
            <a:ext cx="1756347" cy="2512612"/>
          </a:xfrm>
          <a:prstGeom prst="rect">
            <a:avLst/>
          </a:prstGeom>
        </p:spPr>
      </p:pic>
      <p:pic>
        <p:nvPicPr>
          <p:cNvPr id="6" name="Picture 5" descr="tablets learning &#10;"/>
          <p:cNvPicPr>
            <a:picLocks noChangeAspect="1"/>
          </p:cNvPicPr>
          <p:nvPr/>
        </p:nvPicPr>
        <p:blipFill rotWithShape="1">
          <a:blip r:embed="rId2" cstate="print">
            <a:extLst>
              <a:ext uri="{28A0092B-C50C-407E-A947-70E740481C1C}">
                <a14:useLocalDpi xmlns:a14="http://schemas.microsoft.com/office/drawing/2010/main" val="0"/>
              </a:ext>
            </a:extLst>
          </a:blip>
          <a:srcRect l="34810" t="23134"/>
          <a:stretch/>
        </p:blipFill>
        <p:spPr>
          <a:xfrm>
            <a:off x="5351228" y="3596106"/>
            <a:ext cx="3275938" cy="1931337"/>
          </a:xfrm>
          <a:prstGeom prst="rect">
            <a:avLst/>
          </a:prstGeom>
        </p:spPr>
      </p:pic>
    </p:spTree>
    <p:extLst>
      <p:ext uri="{BB962C8B-B14F-4D97-AF65-F5344CB8AC3E}">
        <p14:creationId xmlns:p14="http://schemas.microsoft.com/office/powerpoint/2010/main" val="211581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 cartoon heads&#10;"/>
          <p:cNvPicPr>
            <a:picLocks noChangeAspect="1"/>
          </p:cNvPicPr>
          <p:nvPr/>
        </p:nvPicPr>
        <p:blipFill rotWithShape="1">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rcRect t="48199"/>
          <a:stretch/>
        </p:blipFill>
        <p:spPr>
          <a:xfrm>
            <a:off x="5546683" y="2701385"/>
            <a:ext cx="3757961" cy="1095001"/>
          </a:xfrm>
          <a:prstGeom prst="rect">
            <a:avLst/>
          </a:prstGeom>
        </p:spPr>
      </p:pic>
      <p:sp>
        <p:nvSpPr>
          <p:cNvPr id="2" name="Title 1"/>
          <p:cNvSpPr>
            <a:spLocks noGrp="1"/>
          </p:cNvSpPr>
          <p:nvPr>
            <p:ph type="title"/>
          </p:nvPr>
        </p:nvSpPr>
        <p:spPr/>
        <p:txBody>
          <a:bodyPr>
            <a:normAutofit fontScale="90000"/>
          </a:bodyPr>
          <a:lstStyle/>
          <a:p>
            <a:r>
              <a:rPr lang="en-GB" dirty="0" smtClean="0"/>
              <a:t>Analytics Technology</a:t>
            </a:r>
            <a:endParaRPr lang="en-GB" dirty="0"/>
          </a:p>
        </p:txBody>
      </p:sp>
      <p:sp>
        <p:nvSpPr>
          <p:cNvPr id="3" name="Content Placeholder 2"/>
          <p:cNvSpPr>
            <a:spLocks noGrp="1"/>
          </p:cNvSpPr>
          <p:nvPr>
            <p:ph idx="1"/>
          </p:nvPr>
        </p:nvSpPr>
        <p:spPr>
          <a:xfrm>
            <a:off x="301083" y="1363579"/>
            <a:ext cx="6523463" cy="5416362"/>
          </a:xfrm>
        </p:spPr>
        <p:txBody>
          <a:bodyPr>
            <a:normAutofit/>
          </a:bodyPr>
          <a:lstStyle/>
          <a:p>
            <a:pPr marL="342900" lvl="1" indent="-342900" fontAlgn="base">
              <a:buClr>
                <a:srgbClr val="C33026"/>
              </a:buClr>
              <a:buFont typeface="Arial"/>
              <a:buChar char="•"/>
            </a:pPr>
            <a:r>
              <a:rPr lang="en-GB" sz="3000" b="1" dirty="0"/>
              <a:t>Personalised learning: Profiles through learner interactions </a:t>
            </a:r>
          </a:p>
          <a:p>
            <a:pPr marL="342900" lvl="1" indent="-342900" fontAlgn="base">
              <a:buClr>
                <a:srgbClr val="C33026"/>
              </a:buClr>
              <a:buFont typeface="Arial"/>
              <a:buChar char="•"/>
            </a:pPr>
            <a:r>
              <a:rPr lang="en-GB" sz="3000" b="1" dirty="0"/>
              <a:t>Curriculum enhancement: </a:t>
            </a:r>
            <a:r>
              <a:rPr lang="en-GB" sz="3000" b="1" dirty="0" smtClean="0"/>
              <a:t>Analysis of aggregated </a:t>
            </a:r>
            <a:r>
              <a:rPr lang="en-GB" sz="3000" b="1" dirty="0"/>
              <a:t>behaviour of </a:t>
            </a:r>
            <a:r>
              <a:rPr lang="en-GB" sz="3000" b="1" dirty="0" smtClean="0"/>
              <a:t>learner </a:t>
            </a:r>
            <a:r>
              <a:rPr lang="en-GB" sz="3000" b="1" dirty="0"/>
              <a:t>communities </a:t>
            </a:r>
            <a:endParaRPr lang="en-GB" sz="3000" b="1" dirty="0" smtClean="0"/>
          </a:p>
          <a:p>
            <a:pPr marL="342900" lvl="1" indent="-342900" fontAlgn="base">
              <a:buClr>
                <a:srgbClr val="C33026"/>
              </a:buClr>
              <a:buFont typeface="Arial"/>
              <a:buChar char="•"/>
            </a:pPr>
            <a:r>
              <a:rPr lang="en-GB" sz="3000" b="1" dirty="0" smtClean="0"/>
              <a:t>Biometrics</a:t>
            </a:r>
            <a:r>
              <a:rPr lang="en-GB" sz="3000" b="1" dirty="0"/>
              <a:t>: learners’ </a:t>
            </a:r>
            <a:r>
              <a:rPr lang="en-GB" sz="3000" b="1" dirty="0" smtClean="0"/>
              <a:t>reactions providing actionable </a:t>
            </a:r>
            <a:r>
              <a:rPr lang="en-GB" sz="3000" b="1" dirty="0"/>
              <a:t>data to enhance learning </a:t>
            </a:r>
            <a:r>
              <a:rPr lang="en-GB" sz="3000" b="1" dirty="0" smtClean="0"/>
              <a:t>experiences.</a:t>
            </a:r>
          </a:p>
          <a:p>
            <a:pPr marL="342900" lvl="1" indent="-342900" fontAlgn="base">
              <a:buClr>
                <a:srgbClr val="C33026"/>
              </a:buClr>
              <a:buFont typeface="Arial"/>
              <a:buChar char="•"/>
            </a:pPr>
            <a:r>
              <a:rPr lang="en-GB" sz="3000" b="1" dirty="0" smtClean="0"/>
              <a:t>Biometrics </a:t>
            </a:r>
            <a:r>
              <a:rPr lang="en-GB" sz="3000" b="1" dirty="0"/>
              <a:t>will also be used for authentication in remote assessments (just a practicality)</a:t>
            </a:r>
          </a:p>
          <a:p>
            <a:endParaRPr lang="en-GB" dirty="0"/>
          </a:p>
        </p:txBody>
      </p:sp>
      <p:pic>
        <p:nvPicPr>
          <p:cNvPr id="4" name="Picture 3" descr="thumb print on a phone&#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387" y="4077361"/>
            <a:ext cx="3914077" cy="2609384"/>
          </a:xfrm>
          <a:prstGeom prst="rect">
            <a:avLst/>
          </a:prstGeom>
        </p:spPr>
      </p:pic>
      <p:pic>
        <p:nvPicPr>
          <p:cNvPr id="7" name="Picture 6" descr="question mark"/>
          <p:cNvPicPr>
            <a:picLocks noChangeAspect="1"/>
          </p:cNvPicPr>
          <p:nvPr/>
        </p:nvPicPr>
        <p:blipFill>
          <a:blip r:embed="rId5"/>
          <a:stretch>
            <a:fillRect/>
          </a:stretch>
        </p:blipFill>
        <p:spPr>
          <a:xfrm>
            <a:off x="7425664" y="1363579"/>
            <a:ext cx="771525" cy="1285875"/>
          </a:xfrm>
          <a:prstGeom prst="rect">
            <a:avLst/>
          </a:prstGeom>
        </p:spPr>
      </p:pic>
    </p:spTree>
    <p:extLst>
      <p:ext uri="{BB962C8B-B14F-4D97-AF65-F5344CB8AC3E}">
        <p14:creationId xmlns:p14="http://schemas.microsoft.com/office/powerpoint/2010/main" val="2054076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Global Symbols">
      <a:dk1>
        <a:sysClr val="windowText" lastClr="000000"/>
      </a:dk1>
      <a:lt1>
        <a:sysClr val="window" lastClr="FFFFFF"/>
      </a:lt1>
      <a:dk2>
        <a:srgbClr val="44546A"/>
      </a:dk2>
      <a:lt2>
        <a:srgbClr val="E7E6E6"/>
      </a:lt2>
      <a:accent1>
        <a:srgbClr val="5B9BD5"/>
      </a:accent1>
      <a:accent2>
        <a:srgbClr val="FF0000"/>
      </a:accent2>
      <a:accent3>
        <a:srgbClr val="A5A5A5"/>
      </a:accent3>
      <a:accent4>
        <a:srgbClr val="FFC000"/>
      </a:accent4>
      <a:accent5>
        <a:srgbClr val="206EB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6730</TotalTime>
  <Words>677</Words>
  <Application>Microsoft Office PowerPoint</Application>
  <PresentationFormat>On-screen Show (4:3)</PresentationFormat>
  <Paragraphs>132</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1_Office Theme</vt:lpstr>
      <vt:lpstr>Where is Technology going in Higher Education?</vt:lpstr>
      <vt:lpstr>What’s in and What’s out?</vt:lpstr>
      <vt:lpstr>Top Tools for Learning 2018</vt:lpstr>
      <vt:lpstr>Significant Challenges to ICT  Adoption in Higher Education   </vt:lpstr>
      <vt:lpstr>Expanding Access and Equity </vt:lpstr>
      <vt:lpstr>Real life Experiences</vt:lpstr>
      <vt:lpstr>Time to Adoption - Horizon</vt:lpstr>
      <vt:lpstr>Mobile Learning</vt:lpstr>
      <vt:lpstr>Analytics Technology</vt:lpstr>
      <vt:lpstr>Blockchain </vt:lpstr>
      <vt:lpstr>Artificial Intelligence</vt:lpstr>
      <vt:lpstr>Educause - Most Influential Trends</vt:lpstr>
      <vt:lpstr>Challenges </vt:lpstr>
      <vt:lpstr>Back to Earth…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size symbols? Not fit for all!</dc:title>
  <dc:creator>E.A. Draffan</dc:creator>
  <cp:lastModifiedBy>E.A. Draffan</cp:lastModifiedBy>
  <cp:revision>63</cp:revision>
  <dcterms:created xsi:type="dcterms:W3CDTF">2019-05-18T15:15:18Z</dcterms:created>
  <dcterms:modified xsi:type="dcterms:W3CDTF">2019-05-29T04:55:21Z</dcterms:modified>
</cp:coreProperties>
</file>