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3"/>
  </p:notesMasterIdLst>
  <p:sldIdLst>
    <p:sldId id="260" r:id="rId3"/>
    <p:sldId id="26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Comden" initials="D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6"/>
    <p:restoredTop sz="94728"/>
  </p:normalViewPr>
  <p:slideViewPr>
    <p:cSldViewPr snapToGrid="0" snapToObjects="1" showGuides="1">
      <p:cViewPr varScale="1">
        <p:scale>
          <a:sx n="65" d="100"/>
          <a:sy n="65" d="100"/>
        </p:scale>
        <p:origin x="216" y="752"/>
      </p:cViewPr>
      <p:guideLst>
        <p:guide orient="horz" pos="2160"/>
        <p:guide pos="4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11T13:03:52.816" idx="1">
    <p:pos x="10" y="10"/>
    <p:text>Should ECT be ICT?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4AF12-A181-EB45-BF69-CD69F2B4E930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698C5-B22A-9F46-A3C0-F9C9C857E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1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8C89A-7130-144E-8DE9-B2E7A5FCFE3F}" type="slidenum">
              <a:rPr lang="en-US" altLang="ja-JP"/>
              <a:pPr/>
              <a:t>4</a:t>
            </a:fld>
            <a:endParaRPr lang="en-US" altLang="ja-JP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53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F1230-B6A1-B444-874E-87707BF1D0EB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08680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2039" y="4613080"/>
            <a:ext cx="1390696" cy="1214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1842045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453E7-B64C-D84E-9C10-8E88EF04B8E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156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0C8E-6172-4F9A-BE19-B7320B247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6763" y="1363663"/>
            <a:ext cx="1103312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163" y="6451600"/>
            <a:ext cx="24257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1pPr>
            <a:lvl2pPr>
              <a:defRPr sz="20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3pPr>
            <a:lvl4pPr>
              <a:defRPr sz="16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accent5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43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1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095" y="1425024"/>
            <a:ext cx="862709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095" y="1425024"/>
            <a:ext cx="862709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7963088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2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095" y="1425024"/>
            <a:ext cx="862709" cy="68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532177"/>
            <a:ext cx="2425295" cy="163374"/>
          </a:xfrm>
          <a:prstGeom prst="rect">
            <a:avLst/>
          </a:prstGeom>
        </p:spPr>
      </p:pic>
      <p:pic>
        <p:nvPicPr>
          <p:cNvPr id="7" name="Picture 6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78987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463" y="4587525"/>
            <a:ext cx="1390696" cy="12141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880379"/>
            <a:ext cx="6972300" cy="2646441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532177"/>
            <a:ext cx="2425295" cy="1633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2" y="1426989"/>
            <a:ext cx="862711" cy="68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8" name="Picture 7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532177"/>
            <a:ext cx="2425295" cy="1633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2" y="1426989"/>
            <a:ext cx="862711" cy="68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532177"/>
            <a:ext cx="2425295" cy="1633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2" y="1426989"/>
            <a:ext cx="862711" cy="68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81575"/>
            <a:ext cx="811664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55F0550-84B4-4042-851D-6B8911E13D23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445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accent3"/>
            </a:gs>
            <a:gs pos="72000">
              <a:srgbClr val="4B2E8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122204"/>
            <a:ext cx="8260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Sheryl Burgstahler, Director</a:t>
            </a:r>
          </a:p>
          <a:p>
            <a:pPr marL="457200" indent="-457200"/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Dan Comden, IT Accessibility Specialist &amp;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Access Technology Center Manager</a:t>
            </a:r>
          </a:p>
          <a:p>
            <a:pPr marL="457200" indent="-457200"/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Hadi Rangin, IT Accessibility Specialist</a:t>
            </a:r>
          </a:p>
          <a:p>
            <a:pPr algn="ctr"/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Accessible Technology Services, UW-IT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022056"/>
            <a:ext cx="7518009" cy="2077330"/>
          </a:xfrm>
        </p:spPr>
        <p:txBody>
          <a:bodyPr/>
          <a:lstStyle/>
          <a:p>
            <a:r>
              <a:rPr lang="en-US" sz="3600" b="1" dirty="0"/>
              <a:t>Support for Transitions of People With Disabilities &amp; Challenges Relating to ICT in the US</a:t>
            </a:r>
            <a:endParaRPr lang="en-US" sz="3600" dirty="0"/>
          </a:p>
        </p:txBody>
      </p:sp>
      <p:pic>
        <p:nvPicPr>
          <p:cNvPr id="6" name="Picture 5" descr="Photo of the University of Washington campu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4"/>
          <a:stretch/>
        </p:blipFill>
        <p:spPr>
          <a:xfrm>
            <a:off x="-152400" y="19049"/>
            <a:ext cx="9296400" cy="200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6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305" y="531505"/>
            <a:ext cx="8197114" cy="61909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+mj-lt"/>
              </a:rPr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150595"/>
            <a:ext cx="8410603" cy="360751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accent4">
                  <a:lumMod val="10000"/>
                </a:schemeClr>
              </a:solidFill>
              <a:latin typeface="+mn-lt"/>
              <a:ea typeface="ヒラギノ角ゴ Pro W3" charset="0"/>
              <a:cs typeface="Source Sans Pro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Employees &amp; students at all levels should have access to the AT &amp; support they need.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All ICT should be accessible to people with disabilities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+mn-lt"/>
            </a:endParaRPr>
          </a:p>
        </p:txBody>
      </p:sp>
      <p:pic>
        <p:nvPicPr>
          <p:cNvPr id="4" name="Picture 3" descr="Group of peole with different types of disabilities">
            <a:extLst>
              <a:ext uri="{FF2B5EF4-FFF2-40B4-BE49-F238E27FC236}">
                <a16:creationId xmlns:a16="http://schemas.microsoft.com/office/drawing/2014/main" id="{0A15F8B9-13F7-B840-8945-D36256D261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2348"/>
          <a:stretch/>
        </p:blipFill>
        <p:spPr>
          <a:xfrm>
            <a:off x="4343400" y="4271225"/>
            <a:ext cx="3962400" cy="2586775"/>
          </a:xfrm>
          <a:prstGeom prst="rect">
            <a:avLst/>
          </a:prstGeom>
          <a:solidFill>
            <a:schemeClr val="bg2">
              <a:alpha val="7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9947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2E0C66-2BAE-174F-92F2-85C2107B4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95" y="596348"/>
            <a:ext cx="8247040" cy="573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7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xfrm>
            <a:off x="723900" y="228600"/>
            <a:ext cx="7772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ja-JP" sz="4000" dirty="0">
                <a:solidFill>
                  <a:srgbClr val="000090"/>
                </a:solidFill>
              </a:rPr>
              <a:t>US federal legislation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4C1982-7DD1-3A42-84CC-C499851AE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31096"/>
              </p:ext>
            </p:extLst>
          </p:nvPr>
        </p:nvGraphicFramePr>
        <p:xfrm>
          <a:off x="5220" y="941294"/>
          <a:ext cx="9144000" cy="598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842726104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562199077"/>
                    </a:ext>
                  </a:extLst>
                </a:gridCol>
              </a:tblGrid>
              <a:tr h="548318">
                <a:tc>
                  <a:txBody>
                    <a:bodyPr/>
                    <a:lstStyle/>
                    <a:p>
                      <a:r>
                        <a:rPr lang="en-US" sz="2800" dirty="0"/>
                        <a:t>K-12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Postsecondary &amp; Employment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68265"/>
                  </a:ext>
                </a:extLst>
              </a:tr>
              <a:tr h="1737682">
                <a:tc>
                  <a:txBody>
                    <a:bodyPr/>
                    <a:lstStyle/>
                    <a:p>
                      <a:r>
                        <a:rPr lang="en-US" sz="2400" i="0" u="sng" dirty="0">
                          <a:solidFill>
                            <a:srgbClr val="000000"/>
                          </a:solidFill>
                        </a:rPr>
                        <a:t>Ever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y child is offered a free, appropriate education in as integrated setting as possible; post high school transition planning is provided to some students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Students/employees </a:t>
                      </a:r>
                      <a:r>
                        <a:rPr lang="en-US" sz="2400" i="0" u="sng" dirty="0">
                          <a:solidFill>
                            <a:srgbClr val="000000"/>
                          </a:solidFill>
                        </a:rPr>
                        <a:t>must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i="0" u="sng" dirty="0">
                          <a:solidFill>
                            <a:srgbClr val="000000"/>
                          </a:solidFill>
                        </a:rPr>
                        <a:t>meet the 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entrance/course/graduation/ employment </a:t>
                      </a:r>
                      <a:r>
                        <a:rPr lang="en-US" sz="2400" i="0" u="sng" dirty="0">
                          <a:solidFill>
                            <a:srgbClr val="000000"/>
                          </a:solidFill>
                        </a:rPr>
                        <a:t>requirements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 with or without reasonable </a:t>
                      </a:r>
                      <a:r>
                        <a:rPr lang="en-US" sz="2400" i="0" dirty="0" err="1">
                          <a:solidFill>
                            <a:srgbClr val="000000"/>
                          </a:solidFill>
                        </a:rPr>
                        <a:t>accommoda-tions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i="0" u="sng" dirty="0">
                          <a:solidFill>
                            <a:srgbClr val="000000"/>
                          </a:solidFill>
                        </a:rPr>
                        <a:t>that they</a:t>
                      </a:r>
                      <a:r>
                        <a:rPr lang="en-US" sz="2400" i="0" dirty="0">
                          <a:solidFill>
                            <a:srgbClr val="000000"/>
                          </a:solidFill>
                        </a:rPr>
                        <a:t> must request</a:t>
                      </a:r>
                      <a:endParaRPr lang="en-US" sz="2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210352"/>
                  </a:ext>
                </a:extLst>
              </a:tr>
              <a:tr h="3515682">
                <a:tc>
                  <a:txBody>
                    <a:bodyPr/>
                    <a:lstStyle/>
                    <a:p>
                      <a:pPr marL="342900" indent="-342900" eaLnBrk="1" fontAlgn="auto" hangingPunct="1">
                        <a:spcBef>
                          <a:spcPts val="24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cs typeface="Source Sans Pro"/>
                        </a:rPr>
                        <a:t>Section 504 of the Rehabilitation Act of 1973</a:t>
                      </a:r>
                    </a:p>
                    <a:p>
                      <a:pPr marL="342900" indent="-342900" eaLnBrk="1" fontAlgn="auto" hangingPunct="1">
                        <a:spcBef>
                          <a:spcPts val="24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cs typeface="Source Sans Pro"/>
                        </a:rPr>
                        <a:t>The Americans with Disabilities Act of 1990 &amp; its 2008 Amendments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  <a:tabLst/>
                      </a:pPr>
                      <a:endParaRPr lang="en-US" sz="2400" baseline="0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  <a:p>
                      <a:pPr marL="342900" indent="-342900">
                        <a:buFont typeface="Wingdings" pitchFamily="2" charset="2"/>
                        <a:buChar char="§"/>
                        <a:tabLst/>
                      </a:pPr>
                      <a:r>
                        <a:rPr lang="en-US" sz="24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• Individuals with Disabilities Education Act (IDEA)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eaLnBrk="1" fontAlgn="auto" hangingPunct="1">
                        <a:spcBef>
                          <a:spcPts val="24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cs typeface="Source Sans Pro"/>
                        </a:rPr>
                        <a:t>Section 504 of the Rehabilitation Act of 1973</a:t>
                      </a:r>
                    </a:p>
                    <a:p>
                      <a:pPr marL="342900" indent="-342900" eaLnBrk="1" fontAlgn="auto" hangingPunct="1">
                        <a:spcBef>
                          <a:spcPts val="240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cs typeface="Source Sans Pro"/>
                        </a:rPr>
                        <a:t>The Americans with Disabilities </a:t>
                      </a:r>
                      <a:b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cs typeface="Source Sans Pro"/>
                        </a:rPr>
                      </a:br>
                      <a:r>
                        <a:rPr lang="en-US" sz="24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+mn-lt"/>
                          <a:cs typeface="Source Sans Pro"/>
                        </a:rPr>
                        <a:t>Act of 1990 &amp; its 2008 Amendments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513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3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9600" y="990600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4000" b="0" dirty="0">
                <a:solidFill>
                  <a:srgbClr val="000090"/>
                </a:solidFill>
                <a:latin typeface="+mj-lt"/>
              </a:rPr>
              <a:t>Transition challenges: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3400" y="1981200"/>
            <a:ext cx="8001000" cy="38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28600" indent="-228600" eaLnBrk="1" hangingPunct="1">
              <a:lnSpc>
                <a:spcPct val="90000"/>
              </a:lnSpc>
              <a:spcBef>
                <a:spcPts val="800"/>
              </a:spcBef>
              <a:buSzPct val="90000"/>
              <a:buFont typeface="Wingdings" charset="2"/>
              <a:buChar char="§"/>
            </a:pPr>
            <a:r>
              <a:rPr lang="en-US" altLang="ja-JP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diminished support systems after high school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800"/>
              </a:spcBef>
              <a:buSzPct val="90000"/>
              <a:buFont typeface="Wingdings" charset="2"/>
              <a:buChar char="§"/>
            </a:pPr>
            <a:r>
              <a:rPr lang="en-US" altLang="ja-JP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little access to successful role models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800"/>
              </a:spcBef>
              <a:buSzPct val="90000"/>
              <a:buFont typeface="Wingdings" charset="2"/>
              <a:buChar char="§"/>
            </a:pPr>
            <a:r>
              <a:rPr lang="en-US" altLang="ja-JP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inadequate self-advocacy skills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800"/>
              </a:spcBef>
              <a:buSzPct val="90000"/>
              <a:buFont typeface="Wingdings" charset="2"/>
              <a:buChar char="§"/>
            </a:pPr>
            <a:r>
              <a:rPr lang="en-US" altLang="ja-JP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lack of or ineffective accommodations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800"/>
              </a:spcBef>
              <a:buSzPct val="90000"/>
              <a:buFont typeface="Wingdings" charset="2"/>
              <a:buChar char="§"/>
            </a:pPr>
            <a:r>
              <a:rPr lang="en-US" altLang="ja-JP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low expectations on the part of people with whom they interact &amp; …</a:t>
            </a:r>
            <a:r>
              <a:rPr lang="en-US" altLang="ja-JP" sz="4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	</a:t>
            </a:r>
          </a:p>
          <a:p>
            <a:pPr marL="230188" indent="-230188" eaLnBrk="1" hangingPunct="1">
              <a:lnSpc>
                <a:spcPct val="90000"/>
              </a:lnSpc>
              <a:spcBef>
                <a:spcPct val="50000"/>
              </a:spcBef>
              <a:buSzPct val="90000"/>
            </a:pPr>
            <a:endParaRPr lang="en-US" altLang="ja-JP" sz="1200" b="0" dirty="0">
              <a:solidFill>
                <a:schemeClr val="accent4">
                  <a:lumMod val="10000"/>
                </a:schemeClr>
              </a:solidFill>
              <a:latin typeface="+mn-lt"/>
            </a:endParaRPr>
          </a:p>
          <a:p>
            <a:pPr marL="230188" indent="-230188" eaLnBrk="1" hangingPunct="1">
              <a:lnSpc>
                <a:spcPct val="90000"/>
              </a:lnSpc>
              <a:spcBef>
                <a:spcPct val="50000"/>
              </a:spcBef>
              <a:buSzPct val="90000"/>
            </a:pPr>
            <a:endParaRPr lang="en-US" altLang="ja-JP" sz="1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595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305800" cy="1295400"/>
          </a:xfrm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…inadequate access to ICT—mainstream &amp; assistive technology (AT)—that could increase: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11800" y="3523327"/>
            <a:ext cx="289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education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careers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family life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community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recreation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339" y="3676370"/>
            <a:ext cx="3733800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independence</a:t>
            </a:r>
          </a:p>
          <a:p>
            <a:pPr marL="292100" indent="-2921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productivity</a:t>
            </a:r>
          </a:p>
          <a:p>
            <a:pPr marL="292100" indent="-2921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sz="3200" b="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participation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886200" y="3810000"/>
            <a:ext cx="1262062" cy="990600"/>
          </a:xfrm>
          <a:prstGeom prst="rightArrow">
            <a:avLst>
              <a:gd name="adj1" fmla="val 50000"/>
              <a:gd name="adj2" fmla="val 42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 in</a:t>
            </a:r>
          </a:p>
        </p:txBody>
      </p:sp>
    </p:spTree>
    <p:extLst>
      <p:ext uri="{BB962C8B-B14F-4D97-AF65-F5344CB8AC3E}">
        <p14:creationId xmlns:p14="http://schemas.microsoft.com/office/powerpoint/2010/main" val="109577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305" y="531505"/>
            <a:ext cx="8197114" cy="61909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+mj-lt"/>
                <a:ea typeface="ヒラギノ角ゴ Pro W3" charset="0"/>
                <a:cs typeface="Source Sans Pro"/>
              </a:rPr>
              <a:t>ICT Challenges, 1/2</a:t>
            </a:r>
            <a:endParaRPr lang="en-US" sz="4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150595"/>
            <a:ext cx="8131184" cy="558111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accent4">
                  <a:lumMod val="10000"/>
                </a:schemeClr>
              </a:solidFill>
              <a:latin typeface="+mn-lt"/>
              <a:ea typeface="ヒラギノ角ゴ Pro W3" charset="0"/>
              <a:cs typeface="Source Sans Pro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Support takes place at specific </a:t>
            </a:r>
            <a:b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</a:b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institutions; there are </a:t>
            </a:r>
            <a:b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</a:b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exemplary practices, (e.g., </a:t>
            </a:r>
            <a:b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</a:b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DO-IT) but no nationwide coordinated effort to address transition issues.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Most efforts are for securing AT for individuals, not on universal/inclusive design of mainstream ICT.</a:t>
            </a:r>
            <a:endParaRPr lang="en-US" sz="3600" dirty="0">
              <a:solidFill>
                <a:schemeClr val="accent4">
                  <a:lumMod val="10000"/>
                </a:schemeClr>
              </a:solidFill>
              <a:ea typeface="ヒラギノ角ゴ Pro W3" charset="0"/>
              <a:cs typeface="Source Sans Pro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/>
          </a:p>
        </p:txBody>
      </p:sp>
      <p:pic>
        <p:nvPicPr>
          <p:cNvPr id="6" name="Picture 5" descr="Laptop with refreshable Braille display">
            <a:extLst>
              <a:ext uri="{FF2B5EF4-FFF2-40B4-BE49-F238E27FC236}">
                <a16:creationId xmlns:a16="http://schemas.microsoft.com/office/drawing/2014/main" id="{43319F90-7F7E-7D42-B51E-529703EE9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3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305" y="531505"/>
            <a:ext cx="8197114" cy="61909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+mj-lt"/>
                <a:ea typeface="ヒラギノ角ゴ Pro W3" charset="0"/>
                <a:cs typeface="Source Sans Pro"/>
              </a:rPr>
              <a:t>ICT Challenges, 2/2</a:t>
            </a:r>
            <a:endParaRPr lang="en-US" sz="4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38203" y="1150595"/>
            <a:ext cx="8153400" cy="360751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accent4">
                  <a:lumMod val="10000"/>
                </a:schemeClr>
              </a:solidFill>
              <a:latin typeface="+mn-lt"/>
              <a:ea typeface="ヒラギノ角ゴ Pro W3" charset="0"/>
              <a:cs typeface="Source Sans Pro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There is not adequate </a:t>
            </a:r>
            <a:b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</a:b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training &amp; support for </a:t>
            </a:r>
            <a:b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</a:b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stakeholders.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Funding for AT &amp; other ICT</a:t>
            </a:r>
            <a:b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</a:b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ea typeface="ヒラギノ角ゴ Pro W3" charset="0"/>
                <a:cs typeface="Source Sans Pro"/>
              </a:rPr>
              <a:t>varies—at school, at home, at work</a:t>
            </a:r>
          </a:p>
        </p:txBody>
      </p:sp>
      <p:pic>
        <p:nvPicPr>
          <p:cNvPr id="6" name="Picture 5" descr="Laptop with refreshable Braille display">
            <a:extLst>
              <a:ext uri="{FF2B5EF4-FFF2-40B4-BE49-F238E27FC236}">
                <a16:creationId xmlns:a16="http://schemas.microsoft.com/office/drawing/2014/main" id="{3BC5C4FA-3FB9-6B4C-A87D-B8341927A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"/>
            <a:ext cx="22098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305" y="531505"/>
            <a:ext cx="8197114" cy="61909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0090"/>
                </a:solidFill>
                <a:latin typeface="+mj-lt"/>
              </a:rPr>
              <a:t>Feedback from students</a:t>
            </a:r>
            <a:endParaRPr lang="en-US" sz="4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38203" y="1150595"/>
            <a:ext cx="8153400" cy="360751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accent4">
                  <a:lumMod val="10000"/>
                </a:schemeClr>
              </a:solidFill>
              <a:latin typeface="+mn-lt"/>
              <a:ea typeface="ヒラギノ角ゴ Pro W3" charset="0"/>
              <a:cs typeface="Source Sans Pro"/>
            </a:endParaRP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My school doesn’t provide AT.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I can’t take the school’s AT home.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AT prices are high.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Often AT does not integrate well with mainstream ICT. 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latin typeface="+mn-lt"/>
                <a:cs typeface="Arial"/>
              </a:rPr>
              <a:t>Websites, videos, PDFs are often inaccessible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59305" y="531505"/>
            <a:ext cx="8197114" cy="61909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Exemplary ICT practices</a:t>
            </a:r>
            <a:endParaRPr lang="en-US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6834" y="974035"/>
            <a:ext cx="8274769" cy="378407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solidFill>
                <a:schemeClr val="accent4">
                  <a:lumMod val="10000"/>
                </a:schemeClr>
              </a:solidFill>
              <a:latin typeface="+mn-lt"/>
              <a:ea typeface="ヒラギノ角ゴ Pro W3" charset="0"/>
              <a:cs typeface="Source Sans Pro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Undertake efforts that are student-centered &amp; promote self advocacy/determination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Engage stakeholders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Promote accessibility within context of UD, social justice, &amp; inclusive culture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Work proactively &amp; reactively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Work bottom-up &amp; top-down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+mn-lt"/>
              </a:rPr>
              <a:t>Build ICT policy, guidelines, procedures, </a:t>
            </a:r>
            <a:r>
              <a:rPr lang="en-US" sz="3200">
                <a:solidFill>
                  <a:srgbClr val="000000"/>
                </a:solidFill>
                <a:latin typeface="+mn-lt"/>
              </a:rPr>
              <a:t>&amp; support </a:t>
            </a:r>
            <a:r>
              <a:rPr lang="en-US" sz="3200" dirty="0">
                <a:solidFill>
                  <a:srgbClr val="000000"/>
                </a:solidFill>
                <a:latin typeface="+mn-lt"/>
              </a:rPr>
              <a:t>that addresses transition issues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733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 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 4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331</Words>
  <Application>Microsoft Macintosh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Encode Sans Normal Black</vt:lpstr>
      <vt:lpstr>ＭＳ Ｐゴシック</vt:lpstr>
      <vt:lpstr>Open Sans</vt:lpstr>
      <vt:lpstr>Open Sans Light</vt:lpstr>
      <vt:lpstr>Source Sans Pro</vt:lpstr>
      <vt:lpstr>Uni Sans Regular</vt:lpstr>
      <vt:lpstr>Yu Gothic</vt:lpstr>
      <vt:lpstr>ヒラギノ角ゴ Pro W3</vt:lpstr>
      <vt:lpstr>Arial</vt:lpstr>
      <vt:lpstr>Calibri</vt:lpstr>
      <vt:lpstr>Lucida Grande</vt:lpstr>
      <vt:lpstr>Wingdings</vt:lpstr>
      <vt:lpstr>Custom Design</vt:lpstr>
      <vt:lpstr>1_Custom Design</vt:lpstr>
      <vt:lpstr>Support for Transitions of People With Disabilities &amp; Challenges Relating to ICT in the US</vt:lpstr>
      <vt:lpstr>PowerPoint Presentation</vt:lpstr>
      <vt:lpstr>US federal legislation</vt:lpstr>
      <vt:lpstr>PowerPoint Presentation</vt:lpstr>
      <vt:lpstr>…inadequate access to ICT—mainstream &amp; assistive technology (AT)—that could increase: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Microsoft Office User</cp:lastModifiedBy>
  <cp:revision>25</cp:revision>
  <dcterms:created xsi:type="dcterms:W3CDTF">2014-10-14T00:51:43Z</dcterms:created>
  <dcterms:modified xsi:type="dcterms:W3CDTF">2018-10-12T04:19:35Z</dcterms:modified>
</cp:coreProperties>
</file>