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60" r:id="rId3"/>
    <p:sldId id="259" r:id="rId4"/>
    <p:sldId id="352" r:id="rId5"/>
    <p:sldId id="257" r:id="rId6"/>
    <p:sldId id="258" r:id="rId7"/>
    <p:sldId id="273" r:id="rId8"/>
    <p:sldId id="348" r:id="rId9"/>
    <p:sldId id="342" r:id="rId10"/>
    <p:sldId id="343" r:id="rId11"/>
    <p:sldId id="345" r:id="rId12"/>
    <p:sldId id="272" r:id="rId13"/>
    <p:sldId id="261" r:id="rId14"/>
    <p:sldId id="264" r:id="rId15"/>
    <p:sldId id="262" r:id="rId16"/>
    <p:sldId id="263" r:id="rId17"/>
    <p:sldId id="265" r:id="rId18"/>
    <p:sldId id="267" r:id="rId19"/>
    <p:sldId id="269" r:id="rId20"/>
    <p:sldId id="268" r:id="rId21"/>
    <p:sldId id="270" r:id="rId22"/>
    <p:sldId id="271" r:id="rId23"/>
    <p:sldId id="350" r:id="rId24"/>
    <p:sldId id="351" r:id="rId25"/>
    <p:sldId id="353" r:id="rId26"/>
    <p:sldId id="349" r:id="rId27"/>
    <p:sldId id="266" r:id="rId2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20"/>
    <p:restoredTop sz="74805"/>
  </p:normalViewPr>
  <p:slideViewPr>
    <p:cSldViewPr snapToGrid="0" snapToObjects="1">
      <p:cViewPr varScale="1">
        <p:scale>
          <a:sx n="140" d="100"/>
          <a:sy n="140" d="100"/>
        </p:scale>
        <p:origin x="3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DA495-ACE8-E549-AEBC-7610C9CA7EC0}" type="datetimeFigureOut">
              <a:rPr lang="de-DE" smtClean="0"/>
              <a:t>15.10.18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6DD94-FCA2-9E4C-AB41-533C8C515B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7053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6DD94-FCA2-9E4C-AB41-533C8C515B4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51108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E2EEE-4AB4-D448-A908-7EB11BBEBC8C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051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E2EEE-4AB4-D448-A908-7EB11BBEBC8C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2706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6DD94-FCA2-9E4C-AB41-533C8C515B43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4495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6DD94-FCA2-9E4C-AB41-533C8C515B43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3958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6DD94-FCA2-9E4C-AB41-533C8C515B43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98823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6DD94-FCA2-9E4C-AB41-533C8C515B43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1821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6DD94-FCA2-9E4C-AB41-533C8C515B43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20736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6DD94-FCA2-9E4C-AB41-533C8C515B43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40687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6DD94-FCA2-9E4C-AB41-533C8C515B43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02023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6DD94-FCA2-9E4C-AB41-533C8C515B43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9791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6DD94-FCA2-9E4C-AB41-533C8C515B4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99712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6DD94-FCA2-9E4C-AB41-533C8C515B43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16833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6DD94-FCA2-9E4C-AB41-533C8C515B43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42756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6DD94-FCA2-9E4C-AB41-533C8C515B43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00478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6DD94-FCA2-9E4C-AB41-533C8C515B43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14755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6DD94-FCA2-9E4C-AB41-533C8C515B43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70653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6DD94-FCA2-9E4C-AB41-533C8C515B43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3722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6DD94-FCA2-9E4C-AB41-533C8C515B43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5502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6DD94-FCA2-9E4C-AB41-533C8C515B43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7817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6DD94-FCA2-9E4C-AB41-533C8C515B4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306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6DD94-FCA2-9E4C-AB41-533C8C515B4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790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6DD94-FCA2-9E4C-AB41-533C8C515B4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8391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6DD94-FCA2-9E4C-AB41-533C8C515B43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5173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6DD94-FCA2-9E4C-AB41-533C8C515B43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6675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F6DD94-FCA2-9E4C-AB41-533C8C515B43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862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E2EEE-4AB4-D448-A908-7EB11BBEBC8C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96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4EE798-4AD3-C742-B412-3686107BA2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4C99630-E9B5-8A4D-99AA-1E41E8D748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09FE92-7FD7-7740-9D27-EC81A3B21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A81C-6F87-9944-8712-01BB19701FF1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ACB8819-C8D7-0543-B3FD-C09CB83A1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16./17. </a:t>
            </a:r>
            <a:r>
              <a:rPr lang="de-DE" dirty="0" err="1"/>
              <a:t>Oct</a:t>
            </a:r>
            <a:r>
              <a:rPr lang="de-DE" dirty="0"/>
              <a:t>. 2018</a:t>
            </a:r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CA764E17-B562-FF4C-9CC6-9A694F008B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4th Ed-ICT Network Symposium</a:t>
            </a:r>
          </a:p>
        </p:txBody>
      </p:sp>
    </p:spTree>
    <p:extLst>
      <p:ext uri="{BB962C8B-B14F-4D97-AF65-F5344CB8AC3E}">
        <p14:creationId xmlns:p14="http://schemas.microsoft.com/office/powerpoint/2010/main" val="284842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480838-5366-F045-A60C-A3AE1577F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C59194A-3541-FC48-9EE8-F1EF5ACD4E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CDAF1B-AD9A-D248-95B2-6B692B1C0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6157-F2E2-F444-990F-D9A1A6489BB6}" type="datetimeFigureOut">
              <a:rPr lang="de-DE" smtClean="0"/>
              <a:t>15.10.18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98E5FE-5FEE-C04F-AB5D-B1C0B3327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A95A08-9819-F14F-BA57-2DD78F68B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A81C-6F87-9944-8712-01BB19701F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5625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B37B4CB-00DB-AE42-8207-10AA813C25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6B0B3CA-E3DE-6447-AAC4-0C95F90FD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065DB0-7B4A-9B4E-97B3-B78029E36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6157-F2E2-F444-990F-D9A1A6489BB6}" type="datetimeFigureOut">
              <a:rPr lang="de-DE" smtClean="0"/>
              <a:t>15.10.18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DEC44D-0C91-6147-9467-2CBE90884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0CE41D-C5BE-2342-B092-048E583AF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A81C-6F87-9944-8712-01BB19701F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253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04E0D-E3DD-1C4B-9E00-A33F031D0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B30102-84B6-1E4E-8293-5A2D739C4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CA4B28-6332-104F-AF5B-509F5DDB9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A81C-6F87-9944-8712-01BB19701FF1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C1B9056E-5ED1-3D48-A9D2-F47C4D6A6F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16./17. </a:t>
            </a:r>
            <a:r>
              <a:rPr lang="de-DE" dirty="0" err="1"/>
              <a:t>Oct</a:t>
            </a:r>
            <a:r>
              <a:rPr lang="de-DE" dirty="0"/>
              <a:t>. 2018</a:t>
            </a:r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D231EBEF-54DA-D64F-A53F-9D27F0BDCF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4th Ed-ICT Network Symposium</a:t>
            </a:r>
          </a:p>
        </p:txBody>
      </p:sp>
    </p:spTree>
    <p:extLst>
      <p:ext uri="{BB962C8B-B14F-4D97-AF65-F5344CB8AC3E}">
        <p14:creationId xmlns:p14="http://schemas.microsoft.com/office/powerpoint/2010/main" val="94468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6C4EB9-6B02-CF43-8C68-9F45F1864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4540430-7A0B-1F40-87F5-116BA8560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F07ED2-5745-9F40-A633-B78F0BF97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A81C-6F87-9944-8712-01BB19701FF1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A9C49A3-FA4C-B84A-AEEA-5A8519DE59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16./17. </a:t>
            </a:r>
            <a:r>
              <a:rPr lang="de-DE" dirty="0" err="1"/>
              <a:t>Oct</a:t>
            </a:r>
            <a:r>
              <a:rPr lang="de-DE" dirty="0"/>
              <a:t>. 2018</a:t>
            </a:r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55E23C0-C25D-CB4F-AB0B-C47CC3A984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4th Ed-ICT Network Symposium</a:t>
            </a:r>
          </a:p>
        </p:txBody>
      </p:sp>
    </p:spTree>
    <p:extLst>
      <p:ext uri="{BB962C8B-B14F-4D97-AF65-F5344CB8AC3E}">
        <p14:creationId xmlns:p14="http://schemas.microsoft.com/office/powerpoint/2010/main" val="239364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C146C-B205-3D42-B9BE-4D487E4DD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0D56D6-6DA7-0B48-845B-EB6380FE0C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97BF3AB-4FCC-5F43-863B-16ACC4EB9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440D30-85A0-624F-92F7-EC7443BD9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A81C-6F87-9944-8712-01BB19701FF1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Datumsplatzhalter 3">
            <a:extLst>
              <a:ext uri="{FF2B5EF4-FFF2-40B4-BE49-F238E27FC236}">
                <a16:creationId xmlns:a16="http://schemas.microsoft.com/office/drawing/2014/main" id="{285E8DFB-DF4F-FF45-88F9-84E30E647C8F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16./17. </a:t>
            </a:r>
            <a:r>
              <a:rPr lang="de-DE" dirty="0" err="1"/>
              <a:t>Oct</a:t>
            </a:r>
            <a:r>
              <a:rPr lang="de-DE" dirty="0"/>
              <a:t>. 2018</a:t>
            </a:r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6C8BE084-E757-6242-A893-6ADD63EB16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4th Ed-ICT Network Symposium</a:t>
            </a:r>
          </a:p>
        </p:txBody>
      </p:sp>
    </p:spTree>
    <p:extLst>
      <p:ext uri="{BB962C8B-B14F-4D97-AF65-F5344CB8AC3E}">
        <p14:creationId xmlns:p14="http://schemas.microsoft.com/office/powerpoint/2010/main" val="323365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D2C8B3-9F26-8243-BECF-073391750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7C6D887-8543-5147-B1A3-772EE8914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656C325-9483-B745-A96D-1ABB9969C7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073E70B-356E-2543-8CC7-57246096FF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3B7B7FD-16DE-0749-8CAF-F64A03BDEA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B12BBE0-A855-C841-9EE9-836648529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A81C-6F87-9944-8712-01BB19701FF1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Datumsplatzhalter 3">
            <a:extLst>
              <a:ext uri="{FF2B5EF4-FFF2-40B4-BE49-F238E27FC236}">
                <a16:creationId xmlns:a16="http://schemas.microsoft.com/office/drawing/2014/main" id="{F7296B5B-A36D-D240-B4EE-2A52DFBCBFD2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16./17. </a:t>
            </a:r>
            <a:r>
              <a:rPr lang="de-DE" dirty="0" err="1"/>
              <a:t>Oct</a:t>
            </a:r>
            <a:r>
              <a:rPr lang="de-DE" dirty="0"/>
              <a:t>. 2018</a:t>
            </a:r>
          </a:p>
        </p:txBody>
      </p:sp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BB65CEEB-1784-6A44-8522-A578231DF0B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4th Ed-ICT Network Symposium</a:t>
            </a:r>
          </a:p>
        </p:txBody>
      </p:sp>
    </p:spTree>
    <p:extLst>
      <p:ext uri="{BB962C8B-B14F-4D97-AF65-F5344CB8AC3E}">
        <p14:creationId xmlns:p14="http://schemas.microsoft.com/office/powerpoint/2010/main" val="271810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F945E9-1D22-7D48-9BCE-422444F20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C7894CD-08CF-424A-ADBB-279621DFA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A81C-6F87-9944-8712-01BB19701FF1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1D5A0299-E218-7244-B99C-EB828657B5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16./17. </a:t>
            </a:r>
            <a:r>
              <a:rPr lang="de-DE" dirty="0" err="1"/>
              <a:t>Oct</a:t>
            </a:r>
            <a:r>
              <a:rPr lang="de-DE" dirty="0"/>
              <a:t>. 2018</a:t>
            </a:r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C3BED477-C5D7-0846-A26B-A00015BF80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4th Ed-ICT Network Symposium</a:t>
            </a:r>
          </a:p>
        </p:txBody>
      </p:sp>
    </p:spTree>
    <p:extLst>
      <p:ext uri="{BB962C8B-B14F-4D97-AF65-F5344CB8AC3E}">
        <p14:creationId xmlns:p14="http://schemas.microsoft.com/office/powerpoint/2010/main" val="1447886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CAF6E33-1972-FB48-A523-EDE40FE25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6157-F2E2-F444-990F-D9A1A6489BB6}" type="datetimeFigureOut">
              <a:rPr lang="de-DE" smtClean="0"/>
              <a:t>15.10.18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BFE60A4-B04A-214E-B44C-7E1D7A63C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F201380-C6B3-D644-8550-2D613ABC6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A81C-6F87-9944-8712-01BB19701F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632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B0909C-89E8-154C-84BB-9729C1B3F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A97272-50E0-A348-AB8D-CB7D2F230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6839228-C457-9A4B-B9D6-571095CD0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A4BBD8D-48A0-1243-B44C-9CE91541B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6157-F2E2-F444-990F-D9A1A6489BB6}" type="datetimeFigureOut">
              <a:rPr lang="de-DE" smtClean="0"/>
              <a:t>15.10.18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92955C2-BE62-C84A-915D-AFA342B32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B28633C-F252-0D46-B22E-DC2570D62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A81C-6F87-9944-8712-01BB19701F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7377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70964A-E966-AE4A-98A0-B7EC123FE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17FA84B-30C2-0F47-937A-5AA2BB625E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CC48549-5556-D14C-BCD9-C756EFF87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667F2B8-8B2D-B14E-99B3-7D75A93B0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6157-F2E2-F444-990F-D9A1A6489BB6}" type="datetimeFigureOut">
              <a:rPr lang="de-DE" smtClean="0"/>
              <a:t>15.10.18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1791DBC-6B9E-D642-9B18-64C2E3A45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464890A-3286-434F-B753-73B033DF7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1A81C-6F87-9944-8712-01BB19701F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902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F32C54A-4EDF-1B49-A7CB-6C703207C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26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C537CE0-BE0F-ED41-9F47-05F8BEF2D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46851"/>
            <a:ext cx="10515600" cy="4574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083148-0810-0149-8AF6-2C4247826C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16./17. </a:t>
            </a:r>
            <a:r>
              <a:rPr lang="de-DE" dirty="0" err="1"/>
              <a:t>Oct</a:t>
            </a:r>
            <a:r>
              <a:rPr lang="de-DE" dirty="0"/>
              <a:t>. 2018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7335C4-48EA-354A-8C71-1F44AEBB30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4th Ed-ICT Network Symposium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20F498-42E3-1348-A039-6EEC0515DF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1A81C-6F87-9944-8712-01BB19701FF1}" type="slidenum">
              <a:rPr lang="de-DE" smtClean="0"/>
              <a:t>‹Nr.›</a:t>
            </a:fld>
            <a:endParaRPr lang="de-DE"/>
          </a:p>
        </p:txBody>
      </p:sp>
      <p:pic>
        <p:nvPicPr>
          <p:cNvPr id="1026" name="Picture 2" descr="https://www.fernuni-hagen.de/imperia/md/images/arbeiten/rundumdenarbeitsplatz/corporatedesign/fernuni_hagen_logo_rz.jpg">
            <a:extLst>
              <a:ext uri="{FF2B5EF4-FFF2-40B4-BE49-F238E27FC236}">
                <a16:creationId xmlns:a16="http://schemas.microsoft.com/office/drawing/2014/main" id="{7FE02279-F38E-A041-A229-7C9A5070A2A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8059"/>
            <a:ext cx="2690191" cy="58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leverhulme.ac.uk/sites/default/files/Leverhulme_Trust_CMYK_blue.jpg">
            <a:extLst>
              <a:ext uri="{FF2B5EF4-FFF2-40B4-BE49-F238E27FC236}">
                <a16:creationId xmlns:a16="http://schemas.microsoft.com/office/drawing/2014/main" id="{F77FFBED-0C9F-E84B-B799-01BE3E88650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0"/>
            <a:ext cx="2941983" cy="982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2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Frutiger LT Com 45 Light" panose="020B0403030504020204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rutiger LT Com 45 Light" panose="020B0403030504020204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https://warwick.ac.uk/fac/soc/ier/ngrf/effectiveguidance/improvingpractice/theory/others/individual_transition.jpg?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>
            <a:extLst>
              <a:ext uri="{FF2B5EF4-FFF2-40B4-BE49-F238E27FC236}">
                <a16:creationId xmlns:a16="http://schemas.microsoft.com/office/drawing/2014/main" id="{EEE1D222-B4AE-F64C-B7FE-B00321E05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Research </a:t>
            </a:r>
            <a:r>
              <a:rPr lang="de-DE" dirty="0" err="1"/>
              <a:t>perspectives</a:t>
            </a:r>
            <a:r>
              <a:rPr lang="de-DE" dirty="0"/>
              <a:t> on New Practices</a:t>
            </a:r>
            <a:endParaRPr lang="en-US" dirty="0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3F263348-2129-7A42-9640-2BDB321354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Ed-ICT Symposium, October 2018, FernUniversität in Hagen</a:t>
            </a:r>
          </a:p>
        </p:txBody>
      </p:sp>
    </p:spTree>
    <p:extLst>
      <p:ext uri="{BB962C8B-B14F-4D97-AF65-F5344CB8AC3E}">
        <p14:creationId xmlns:p14="http://schemas.microsoft.com/office/powerpoint/2010/main" val="797259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It depends on the study design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Wessel et al., 2009</a:t>
            </a:r>
          </a:p>
          <a:p>
            <a:endParaRPr lang="en-US" dirty="0"/>
          </a:p>
        </p:txBody>
      </p:sp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Longitudinal study</a:t>
            </a:r>
          </a:p>
          <a:p>
            <a:r>
              <a:rPr lang="en-US" dirty="0"/>
              <a:t>Sample: 11,317 students with disability, qualified for accommodations from DSS</a:t>
            </a:r>
          </a:p>
          <a:p>
            <a:r>
              <a:rPr lang="en-US" sz="2400" dirty="0"/>
              <a:t>p. 122: „The </a:t>
            </a:r>
            <a:r>
              <a:rPr lang="en-US" sz="2400" b="1" dirty="0"/>
              <a:t>retention and graduation rates</a:t>
            </a:r>
            <a:r>
              <a:rPr lang="en-US" sz="2400" dirty="0"/>
              <a:t> for all students, regardless of the presence or absence of a disability, [...] </a:t>
            </a:r>
            <a:r>
              <a:rPr lang="en-US" sz="2400" b="1" dirty="0"/>
              <a:t>were similar</a:t>
            </a:r>
            <a:r>
              <a:rPr lang="en-US" sz="2400" dirty="0"/>
              <a:t>.“</a:t>
            </a:r>
          </a:p>
          <a:p>
            <a:endParaRPr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Porter, 2011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Cross-sectional study</a:t>
            </a:r>
          </a:p>
          <a:p>
            <a:r>
              <a:rPr lang="en-US" dirty="0"/>
              <a:t>Sample: 416 who sought personal counselling for psychosocial issues during the 2008–2009 academic year</a:t>
            </a:r>
          </a:p>
          <a:p>
            <a:r>
              <a:rPr lang="en-US" dirty="0"/>
              <a:t>p. 208: „</a:t>
            </a:r>
            <a:r>
              <a:rPr lang="en-US" b="1" dirty="0"/>
              <a:t>CD [confirmed d.] clients had a 15% higher retention rat</a:t>
            </a:r>
            <a:r>
              <a:rPr lang="en-US" dirty="0"/>
              <a:t>e than that of PD [</a:t>
            </a:r>
            <a:r>
              <a:rPr lang="en-US" dirty="0" err="1"/>
              <a:t>propable</a:t>
            </a:r>
            <a:r>
              <a:rPr lang="en-US" dirty="0"/>
              <a:t> d.] clients.“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290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Career Readiness &amp; Employment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Heft Sears, </a:t>
            </a:r>
            <a:r>
              <a:rPr lang="en-US" dirty="0" err="1"/>
              <a:t>Strauser</a:t>
            </a:r>
            <a:r>
              <a:rPr lang="en-US" dirty="0"/>
              <a:t>, and Wong, 2014</a:t>
            </a:r>
          </a:p>
          <a:p>
            <a:pPr lvl="1"/>
            <a:r>
              <a:rPr lang="en-US" dirty="0">
                <a:latin typeface="Frutiger LT Com 45 Light" panose="020B0403030504020204" pitchFamily="34" charset="77"/>
              </a:rPr>
              <a:t>Compared the career readiness of </a:t>
            </a:r>
            <a:r>
              <a:rPr lang="en-US" dirty="0" err="1">
                <a:latin typeface="Frutiger LT Com 45 Light" panose="020B0403030504020204" pitchFamily="34" charset="77"/>
              </a:rPr>
              <a:t>SwD</a:t>
            </a:r>
            <a:r>
              <a:rPr lang="en-US" dirty="0">
                <a:latin typeface="Frutiger LT Com 45 Light" panose="020B0403030504020204" pitchFamily="34" charset="77"/>
              </a:rPr>
              <a:t> and </a:t>
            </a:r>
            <a:r>
              <a:rPr lang="en-US" dirty="0" err="1">
                <a:latin typeface="Frutiger LT Com 45 Light" panose="020B0403030504020204" pitchFamily="34" charset="77"/>
              </a:rPr>
              <a:t>SwoD</a:t>
            </a:r>
            <a:endParaRPr lang="en-US" dirty="0">
              <a:latin typeface="Frutiger LT Com 45 Light" panose="020B0403030504020204" pitchFamily="34" charset="77"/>
            </a:endParaRPr>
          </a:p>
          <a:p>
            <a:pPr lvl="1"/>
            <a:r>
              <a:rPr lang="en-US" dirty="0" err="1">
                <a:latin typeface="Frutiger LT Com 45 Light" panose="020B0403030504020204" pitchFamily="34" charset="77"/>
              </a:rPr>
              <a:t>SwD</a:t>
            </a:r>
            <a:r>
              <a:rPr lang="en-US" dirty="0">
                <a:latin typeface="Frutiger LT Com 45 Light" panose="020B0403030504020204" pitchFamily="34" charset="77"/>
              </a:rPr>
              <a:t> experiences more external conflicts</a:t>
            </a:r>
          </a:p>
          <a:p>
            <a:pPr lvl="2"/>
            <a:r>
              <a:rPr lang="en-US" dirty="0">
                <a:latin typeface="Frutiger LT Com 45 Light" panose="020B0403030504020204" pitchFamily="34" charset="77"/>
              </a:rPr>
              <a:t>Inability to balance self-perceptions with input from significant others</a:t>
            </a:r>
          </a:p>
          <a:p>
            <a:pPr lvl="2"/>
            <a:r>
              <a:rPr lang="en-US" dirty="0">
                <a:latin typeface="Frutiger LT Com 45 Light" panose="020B0403030504020204" pitchFamily="34" charset="77"/>
              </a:rPr>
              <a:t>Difficulty in assuming responsibility for decision making</a:t>
            </a:r>
          </a:p>
          <a:p>
            <a:r>
              <a:rPr lang="en-US" dirty="0" err="1"/>
              <a:t>Maddaus</a:t>
            </a:r>
            <a:r>
              <a:rPr lang="en-US" dirty="0"/>
              <a:t>, 2006</a:t>
            </a:r>
          </a:p>
          <a:p>
            <a:pPr lvl="1"/>
            <a:r>
              <a:rPr lang="en-US" dirty="0">
                <a:latin typeface="Frutiger LT Com 45 Light" panose="020B0403030504020204" pitchFamily="34" charset="77"/>
              </a:rPr>
              <a:t>Earning a college degree is beneficial for students with LD, because the employment rate, level of income are comparable to the general workforce in the US.</a:t>
            </a:r>
          </a:p>
        </p:txBody>
      </p:sp>
    </p:spTree>
    <p:extLst>
      <p:ext uri="{BB962C8B-B14F-4D97-AF65-F5344CB8AC3E}">
        <p14:creationId xmlns:p14="http://schemas.microsoft.com/office/powerpoint/2010/main" val="232506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F752439-8DE3-BD43-8FF2-CA35FCBED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Research </a:t>
            </a:r>
            <a:r>
              <a:rPr lang="de-DE" dirty="0" err="1"/>
              <a:t>perspectives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B201E3E-825E-3E42-AB31-3E7F684C7E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6456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E4B6AA-6A48-5143-8409-5DBB3DA04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Guiding</a:t>
            </a:r>
            <a:r>
              <a:rPr lang="de-DE" dirty="0"/>
              <a:t> </a:t>
            </a:r>
            <a:r>
              <a:rPr lang="de-DE" dirty="0" err="1"/>
              <a:t>questions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BFC803-4643-D441-B748-FDADF4A9E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2400"/>
              </a:spcAft>
            </a:pPr>
            <a:r>
              <a:rPr lang="en-US" dirty="0"/>
              <a:t>What practices of designing transition for people with disabilities can be observed, and how successful are these practices?</a:t>
            </a:r>
            <a:endParaRPr lang="de-DE" dirty="0"/>
          </a:p>
          <a:p>
            <a:pPr lvl="0">
              <a:spcAft>
                <a:spcPts val="2400"/>
              </a:spcAft>
            </a:pPr>
            <a:r>
              <a:rPr lang="en-US" dirty="0"/>
              <a:t>What are models and considerations that underlie these practices?</a:t>
            </a:r>
            <a:endParaRPr lang="de-DE" dirty="0"/>
          </a:p>
          <a:p>
            <a:pPr lvl="0">
              <a:spcAft>
                <a:spcPts val="2400"/>
              </a:spcAft>
            </a:pPr>
            <a:r>
              <a:rPr lang="en-US" dirty="0"/>
              <a:t>What is the role of technology for successful transition, and how does the role of technology change?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43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F726E5-CE2D-2744-A178-87CD0A61E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„technology“ are we talking about?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FD01D6-B620-1C4E-A37C-AC20B2AD8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Individual </a:t>
            </a:r>
            <a:r>
              <a:rPr lang="de-DE" dirty="0" err="1"/>
              <a:t>technology</a:t>
            </a:r>
            <a:endParaRPr lang="de-DE" dirty="0"/>
          </a:p>
          <a:p>
            <a:pPr lvl="1"/>
            <a:r>
              <a:rPr lang="de-DE" dirty="0" err="1">
                <a:latin typeface="Frutiger LT Com 45 Light" panose="020B0403030504020204" pitchFamily="34" charset="77"/>
              </a:rPr>
              <a:t>Assistive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technology</a:t>
            </a:r>
            <a:endParaRPr lang="de-DE" dirty="0">
              <a:latin typeface="Frutiger LT Com 45 Light" panose="020B0403030504020204" pitchFamily="34" charset="77"/>
            </a:endParaRPr>
          </a:p>
          <a:p>
            <a:pPr lvl="1"/>
            <a:r>
              <a:rPr lang="de-DE" dirty="0">
                <a:latin typeface="Frutiger LT Com 45 Light" panose="020B0403030504020204" pitchFamily="34" charset="77"/>
              </a:rPr>
              <a:t>Personal </a:t>
            </a:r>
            <a:r>
              <a:rPr lang="de-DE" dirty="0" err="1">
                <a:latin typeface="Frutiger LT Com 45 Light" panose="020B0403030504020204" pitchFamily="34" charset="77"/>
              </a:rPr>
              <a:t>devices</a:t>
            </a:r>
            <a:r>
              <a:rPr lang="de-DE" dirty="0">
                <a:latin typeface="Frutiger LT Com 45 Light" panose="020B0403030504020204" pitchFamily="34" charset="77"/>
              </a:rPr>
              <a:t>, e.g. </a:t>
            </a:r>
            <a:r>
              <a:rPr lang="de-DE" dirty="0" err="1">
                <a:latin typeface="Frutiger LT Com 45 Light" panose="020B0403030504020204" pitchFamily="34" charset="77"/>
              </a:rPr>
              <a:t>computers</a:t>
            </a:r>
            <a:r>
              <a:rPr lang="de-DE" dirty="0">
                <a:latin typeface="Frutiger LT Com 45 Light" panose="020B0403030504020204" pitchFamily="34" charset="77"/>
              </a:rPr>
              <a:t> &amp; </a:t>
            </a:r>
            <a:r>
              <a:rPr lang="de-DE" dirty="0" err="1">
                <a:latin typeface="Frutiger LT Com 45 Light" panose="020B0403030504020204" pitchFamily="34" charset="77"/>
              </a:rPr>
              <a:t>laptops</a:t>
            </a:r>
            <a:r>
              <a:rPr lang="de-DE" dirty="0">
                <a:latin typeface="Frutiger LT Com 45 Light" panose="020B0403030504020204" pitchFamily="34" charset="77"/>
              </a:rPr>
              <a:t>, </a:t>
            </a:r>
            <a:r>
              <a:rPr lang="de-DE" dirty="0" err="1">
                <a:latin typeface="Frutiger LT Com 45 Light" panose="020B0403030504020204" pitchFamily="34" charset="77"/>
              </a:rPr>
              <a:t>smartphones</a:t>
            </a:r>
            <a:r>
              <a:rPr lang="de-DE" dirty="0">
                <a:latin typeface="Frutiger LT Com 45 Light" panose="020B0403030504020204" pitchFamily="34" charset="77"/>
              </a:rPr>
              <a:t>, </a:t>
            </a:r>
            <a:r>
              <a:rPr lang="de-DE" dirty="0" err="1">
                <a:latin typeface="Frutiger LT Com 45 Light" panose="020B0403030504020204" pitchFamily="34" charset="77"/>
              </a:rPr>
              <a:t>tablets</a:t>
            </a:r>
            <a:endParaRPr lang="de-DE" dirty="0">
              <a:latin typeface="Frutiger LT Com 45 Light" panose="020B0403030504020204" pitchFamily="34" charset="77"/>
            </a:endParaRPr>
          </a:p>
          <a:p>
            <a:r>
              <a:rPr lang="de-DE" dirty="0" err="1"/>
              <a:t>Institutional</a:t>
            </a:r>
            <a:r>
              <a:rPr lang="de-DE" dirty="0"/>
              <a:t> </a:t>
            </a:r>
            <a:r>
              <a:rPr lang="de-DE" dirty="0" err="1"/>
              <a:t>technology</a:t>
            </a:r>
            <a:endParaRPr lang="de-DE" dirty="0"/>
          </a:p>
          <a:p>
            <a:pPr lvl="1"/>
            <a:r>
              <a:rPr lang="de-DE" dirty="0">
                <a:latin typeface="Frutiger LT Com 45 Light" panose="020B0403030504020204" pitchFamily="34" charset="77"/>
              </a:rPr>
              <a:t>Technology </a:t>
            </a:r>
            <a:r>
              <a:rPr lang="de-DE" dirty="0" err="1">
                <a:latin typeface="Frutiger LT Com 45 Light" panose="020B0403030504020204" pitchFamily="34" charset="77"/>
              </a:rPr>
              <a:t>for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learning</a:t>
            </a:r>
            <a:r>
              <a:rPr lang="de-DE" dirty="0">
                <a:latin typeface="Frutiger LT Com 45 Light" panose="020B0403030504020204" pitchFamily="34" charset="77"/>
              </a:rPr>
              <a:t>, e.g. </a:t>
            </a:r>
            <a:r>
              <a:rPr lang="de-DE" dirty="0" err="1">
                <a:latin typeface="Frutiger LT Com 45 Light" panose="020B0403030504020204" pitchFamily="34" charset="77"/>
              </a:rPr>
              <a:t>learning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management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systems</a:t>
            </a:r>
            <a:r>
              <a:rPr lang="de-DE" dirty="0">
                <a:latin typeface="Frutiger LT Com 45 Light" panose="020B0403030504020204" pitchFamily="34" charset="77"/>
              </a:rPr>
              <a:t>, digital </a:t>
            </a:r>
            <a:r>
              <a:rPr lang="de-DE" dirty="0" err="1">
                <a:latin typeface="Frutiger LT Com 45 Light" panose="020B0403030504020204" pitchFamily="34" charset="77"/>
              </a:rPr>
              <a:t>learning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materials</a:t>
            </a:r>
            <a:endParaRPr lang="de-DE" dirty="0">
              <a:latin typeface="Frutiger LT Com 45 Light" panose="020B0403030504020204" pitchFamily="34" charset="77"/>
            </a:endParaRPr>
          </a:p>
          <a:p>
            <a:pPr lvl="1"/>
            <a:r>
              <a:rPr lang="de-DE" dirty="0" err="1">
                <a:latin typeface="Frutiger LT Com 45 Light" panose="020B0403030504020204" pitchFamily="34" charset="77"/>
              </a:rPr>
              <a:t>Publicly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available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technology</a:t>
            </a:r>
            <a:r>
              <a:rPr lang="de-DE" dirty="0">
                <a:latin typeface="Frutiger LT Com 45 Light" panose="020B0403030504020204" pitchFamily="34" charset="77"/>
              </a:rPr>
              <a:t>, e.g. </a:t>
            </a:r>
            <a:r>
              <a:rPr lang="de-DE" dirty="0" err="1">
                <a:latin typeface="Frutiger LT Com 45 Light" panose="020B0403030504020204" pitchFamily="34" charset="77"/>
              </a:rPr>
              <a:t>computer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labs</a:t>
            </a:r>
            <a:r>
              <a:rPr lang="de-DE" dirty="0">
                <a:latin typeface="Frutiger LT Com 45 Light" panose="020B0403030504020204" pitchFamily="34" charset="77"/>
              </a:rPr>
              <a:t>, </a:t>
            </a:r>
            <a:r>
              <a:rPr lang="de-DE" dirty="0" err="1">
                <a:latin typeface="Frutiger LT Com 45 Light" panose="020B0403030504020204" pitchFamily="34" charset="77"/>
              </a:rPr>
              <a:t>self</a:t>
            </a:r>
            <a:r>
              <a:rPr lang="de-DE" dirty="0">
                <a:latin typeface="Frutiger LT Com 45 Light" panose="020B0403030504020204" pitchFamily="34" charset="77"/>
              </a:rPr>
              <a:t>-service </a:t>
            </a:r>
            <a:r>
              <a:rPr lang="de-DE" dirty="0" err="1">
                <a:latin typeface="Frutiger LT Com 45 Light" panose="020B0403030504020204" pitchFamily="34" charset="77"/>
              </a:rPr>
              <a:t>stations</a:t>
            </a:r>
            <a:r>
              <a:rPr lang="de-DE" dirty="0">
                <a:latin typeface="Frutiger LT Com 45 Light" panose="020B0403030504020204" pitchFamily="34" charset="77"/>
              </a:rPr>
              <a:t> in </a:t>
            </a:r>
            <a:r>
              <a:rPr lang="de-DE" dirty="0" err="1">
                <a:latin typeface="Frutiger LT Com 45 Light" panose="020B0403030504020204" pitchFamily="34" charset="77"/>
              </a:rPr>
              <a:t>libraries</a:t>
            </a:r>
            <a:endParaRPr lang="de-DE" dirty="0">
              <a:latin typeface="Frutiger LT Com 45 Light" panose="020B0403030504020204" pitchFamily="34" charset="77"/>
            </a:endParaRPr>
          </a:p>
          <a:p>
            <a:pPr lvl="1"/>
            <a:r>
              <a:rPr lang="de-DE" dirty="0">
                <a:latin typeface="Frutiger LT Com 45 Light" panose="020B0403030504020204" pitchFamily="34" charset="77"/>
              </a:rPr>
              <a:t>Management </a:t>
            </a:r>
            <a:r>
              <a:rPr lang="de-DE" dirty="0" err="1">
                <a:latin typeface="Frutiger LT Com 45 Light" panose="020B0403030504020204" pitchFamily="34" charset="77"/>
              </a:rPr>
              <a:t>systems</a:t>
            </a:r>
            <a:endParaRPr lang="de-DE" dirty="0">
              <a:latin typeface="Frutiger LT Com 45 Light" panose="020B0403030504020204" pitchFamily="34" charset="77"/>
            </a:endParaRPr>
          </a:p>
          <a:p>
            <a:pPr lvl="1"/>
            <a:r>
              <a:rPr lang="de-DE" dirty="0">
                <a:latin typeface="Frutiger LT Com 45 Light" panose="020B0403030504020204" pitchFamily="34" charset="77"/>
              </a:rPr>
              <a:t>Technology on </a:t>
            </a:r>
            <a:r>
              <a:rPr lang="de-DE" dirty="0" err="1">
                <a:latin typeface="Frutiger LT Com 45 Light" panose="020B0403030504020204" pitchFamily="34" charset="77"/>
              </a:rPr>
              <a:t>loan</a:t>
            </a:r>
            <a:endParaRPr lang="de-DE" dirty="0">
              <a:latin typeface="Frutiger LT Com 45 Light" panose="020B0403030504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44951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85BAEF-A43B-A04A-B2A7-77B4A8A16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„</a:t>
            </a:r>
            <a:r>
              <a:rPr lang="de-DE" dirty="0" err="1"/>
              <a:t>transition</a:t>
            </a:r>
            <a:r>
              <a:rPr lang="de-DE" dirty="0"/>
              <a:t>“?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6661DF-8157-A247-B0C7-046AD35C2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Post-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education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series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transitions</a:t>
            </a:r>
            <a:endParaRPr lang="de-DE" dirty="0"/>
          </a:p>
          <a:p>
            <a:pPr lvl="1"/>
            <a:r>
              <a:rPr lang="de-DE" dirty="0" err="1">
                <a:latin typeface="Frutiger LT Com 45 Light" panose="020B0403030504020204" pitchFamily="34" charset="77"/>
              </a:rPr>
              <a:t>Moving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from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secondary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to</a:t>
            </a:r>
            <a:r>
              <a:rPr lang="de-DE" dirty="0">
                <a:latin typeface="Frutiger LT Com 45 Light" panose="020B0403030504020204" pitchFamily="34" charset="77"/>
              </a:rPr>
              <a:t> post-</a:t>
            </a:r>
            <a:r>
              <a:rPr lang="de-DE" dirty="0" err="1">
                <a:latin typeface="Frutiger LT Com 45 Light" panose="020B0403030504020204" pitchFamily="34" charset="77"/>
              </a:rPr>
              <a:t>compulsory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institution</a:t>
            </a:r>
            <a:endParaRPr lang="de-DE" dirty="0">
              <a:latin typeface="Frutiger LT Com 45 Light" panose="020B0403030504020204" pitchFamily="34" charset="77"/>
            </a:endParaRPr>
          </a:p>
          <a:p>
            <a:pPr lvl="1"/>
            <a:r>
              <a:rPr lang="de-DE" dirty="0" err="1">
                <a:latin typeface="Frutiger LT Com 45 Light" panose="020B0403030504020204" pitchFamily="34" charset="77"/>
              </a:rPr>
              <a:t>Moving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within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institutional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structures</a:t>
            </a:r>
            <a:r>
              <a:rPr lang="de-DE" dirty="0">
                <a:latin typeface="Frutiger LT Com 45 Light" panose="020B0403030504020204" pitchFamily="34" charset="77"/>
              </a:rPr>
              <a:t>, e.g. </a:t>
            </a:r>
            <a:r>
              <a:rPr lang="de-DE" dirty="0" err="1">
                <a:latin typeface="Frutiger LT Com 45 Light" panose="020B0403030504020204" pitchFamily="34" charset="77"/>
              </a:rPr>
              <a:t>from</a:t>
            </a:r>
            <a:r>
              <a:rPr lang="de-DE" dirty="0">
                <a:latin typeface="Frutiger LT Com 45 Light" panose="020B0403030504020204" pitchFamily="34" charset="77"/>
              </a:rPr>
              <a:t> a </a:t>
            </a:r>
            <a:r>
              <a:rPr lang="de-DE" dirty="0" err="1">
                <a:latin typeface="Frutiger LT Com 45 Light" panose="020B0403030504020204" pitchFamily="34" charset="77"/>
              </a:rPr>
              <a:t>residence</a:t>
            </a:r>
            <a:r>
              <a:rPr lang="de-DE" dirty="0">
                <a:latin typeface="Frutiger LT Com 45 Light" panose="020B0403030504020204" pitchFamily="34" charset="77"/>
              </a:rPr>
              <a:t> hall </a:t>
            </a:r>
            <a:r>
              <a:rPr lang="de-DE" dirty="0" err="1">
                <a:latin typeface="Frutiger LT Com 45 Light" panose="020B0403030504020204" pitchFamily="34" charset="77"/>
              </a:rPr>
              <a:t>to</a:t>
            </a:r>
            <a:r>
              <a:rPr lang="de-DE" dirty="0">
                <a:latin typeface="Frutiger LT Com 45 Light" panose="020B0403030504020204" pitchFamily="34" charset="77"/>
              </a:rPr>
              <a:t> an </a:t>
            </a:r>
            <a:r>
              <a:rPr lang="de-DE" dirty="0" err="1">
                <a:latin typeface="Frutiger LT Com 45 Light" panose="020B0403030504020204" pitchFamily="34" charset="77"/>
              </a:rPr>
              <a:t>apartment</a:t>
            </a:r>
            <a:r>
              <a:rPr lang="de-DE" dirty="0">
                <a:latin typeface="Frutiger LT Com 45 Light" panose="020B0403030504020204" pitchFamily="34" charset="77"/>
              </a:rPr>
              <a:t>, </a:t>
            </a:r>
            <a:r>
              <a:rPr lang="de-DE" dirty="0" err="1">
                <a:latin typeface="Frutiger LT Com 45 Light" panose="020B0403030504020204" pitchFamily="34" charset="77"/>
              </a:rPr>
              <a:t>advancing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from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class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to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class</a:t>
            </a:r>
            <a:r>
              <a:rPr lang="de-DE" dirty="0">
                <a:latin typeface="Frutiger LT Com 45 Light" panose="020B0403030504020204" pitchFamily="34" charset="77"/>
              </a:rPr>
              <a:t>, </a:t>
            </a:r>
            <a:r>
              <a:rPr lang="de-DE" dirty="0" err="1">
                <a:latin typeface="Frutiger LT Com 45 Light" panose="020B0403030504020204" pitchFamily="34" charset="77"/>
              </a:rPr>
              <a:t>transition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from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bachelor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to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master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studies</a:t>
            </a:r>
            <a:endParaRPr lang="de-DE" dirty="0">
              <a:latin typeface="Frutiger LT Com 45 Light" panose="020B0403030504020204" pitchFamily="34" charset="77"/>
            </a:endParaRPr>
          </a:p>
          <a:p>
            <a:pPr lvl="1"/>
            <a:r>
              <a:rPr lang="de-DE" dirty="0" err="1">
                <a:latin typeface="Frutiger LT Com 45 Light" panose="020B0403030504020204" pitchFamily="34" charset="77"/>
              </a:rPr>
              <a:t>Moving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from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one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institution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to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another</a:t>
            </a:r>
            <a:endParaRPr lang="de-DE" dirty="0">
              <a:latin typeface="Frutiger LT Com 45 Light" panose="020B0403030504020204" pitchFamily="34" charset="77"/>
            </a:endParaRPr>
          </a:p>
          <a:p>
            <a:pPr lvl="1"/>
            <a:r>
              <a:rPr lang="de-DE" dirty="0" err="1">
                <a:latin typeface="Frutiger LT Com 45 Light" panose="020B0403030504020204" pitchFamily="34" charset="77"/>
              </a:rPr>
              <a:t>Moving</a:t>
            </a:r>
            <a:r>
              <a:rPr lang="de-DE" dirty="0">
                <a:latin typeface="Frutiger LT Com 45 Light" panose="020B0403030504020204" pitchFamily="34" charset="77"/>
              </a:rPr>
              <a:t> out </a:t>
            </a:r>
            <a:r>
              <a:rPr lang="de-DE" dirty="0" err="1">
                <a:latin typeface="Frutiger LT Com 45 Light" panose="020B0403030504020204" pitchFamily="34" charset="77"/>
              </a:rPr>
              <a:t>of</a:t>
            </a:r>
            <a:r>
              <a:rPr lang="de-DE" dirty="0">
                <a:latin typeface="Frutiger LT Com 45 Light" panose="020B0403030504020204" pitchFamily="34" charset="77"/>
              </a:rPr>
              <a:t> an </a:t>
            </a:r>
            <a:r>
              <a:rPr lang="de-DE" dirty="0" err="1">
                <a:latin typeface="Frutiger LT Com 45 Light" panose="020B0403030504020204" pitchFamily="34" charset="77"/>
              </a:rPr>
              <a:t>institution</a:t>
            </a:r>
            <a:r>
              <a:rPr lang="de-DE" dirty="0">
                <a:latin typeface="Frutiger LT Com 45 Light" panose="020B0403030504020204" pitchFamily="34" charset="77"/>
              </a:rPr>
              <a:t> (</a:t>
            </a:r>
            <a:r>
              <a:rPr lang="de-DE" dirty="0" err="1">
                <a:latin typeface="Frutiger LT Com 45 Light" panose="020B0403030504020204" pitchFamily="34" charset="77"/>
              </a:rPr>
              <a:t>drop-out</a:t>
            </a:r>
            <a:r>
              <a:rPr lang="de-DE" dirty="0">
                <a:latin typeface="Frutiger LT Com 45 Light" panose="020B0403030504020204" pitchFamily="34" charset="77"/>
              </a:rPr>
              <a:t>)</a:t>
            </a:r>
          </a:p>
          <a:p>
            <a:pPr lvl="1"/>
            <a:r>
              <a:rPr lang="de-DE" dirty="0" err="1">
                <a:latin typeface="Frutiger LT Com 45 Light" panose="020B0403030504020204" pitchFamily="34" charset="77"/>
              </a:rPr>
              <a:t>Moving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from</a:t>
            </a:r>
            <a:r>
              <a:rPr lang="de-DE" dirty="0">
                <a:latin typeface="Frutiger LT Com 45 Light" panose="020B0403030504020204" pitchFamily="34" charset="77"/>
              </a:rPr>
              <a:t> PCE </a:t>
            </a:r>
            <a:r>
              <a:rPr lang="de-DE" dirty="0" err="1">
                <a:latin typeface="Frutiger LT Com 45 Light" panose="020B0403030504020204" pitchFamily="34" charset="77"/>
              </a:rPr>
              <a:t>to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employment</a:t>
            </a:r>
            <a:r>
              <a:rPr lang="de-DE" dirty="0">
                <a:latin typeface="Frutiger LT Com 45 Light" panose="020B0403030504020204" pitchFamily="34" charset="77"/>
              </a:rPr>
              <a:t>.</a:t>
            </a:r>
          </a:p>
          <a:p>
            <a:r>
              <a:rPr lang="de-DE" dirty="0"/>
              <a:t>Technology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play</a:t>
            </a:r>
            <a:r>
              <a:rPr lang="de-DE" dirty="0"/>
              <a:t> an </a:t>
            </a:r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in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transitions</a:t>
            </a:r>
            <a:r>
              <a:rPr lang="de-DE"/>
              <a:t>.</a:t>
            </a:r>
            <a:endParaRPr lang="de-DE" dirty="0">
              <a:latin typeface="Frutiger LT Com 45 Light" panose="020B0403030504020204" pitchFamily="34" charset="77"/>
            </a:endParaRPr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0862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D0E72C-0B5A-464A-B28A-946ABC3F2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Schlossberg‘s</a:t>
            </a:r>
            <a:r>
              <a:rPr lang="de-DE" dirty="0"/>
              <a:t> Transition Model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0F71AED4-85A9-DF44-AF5E-3B8C0C92D01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Transition: „</a:t>
            </a:r>
            <a:r>
              <a:rPr lang="en-US" dirty="0"/>
              <a:t>any event or non-event that results in change relationships, routines, assumptions, and roles</a:t>
            </a:r>
            <a:r>
              <a:rPr lang="de-DE" dirty="0"/>
              <a:t>“(Evans, </a:t>
            </a:r>
            <a:r>
              <a:rPr lang="de-DE" dirty="0" err="1"/>
              <a:t>Forney</a:t>
            </a:r>
            <a:r>
              <a:rPr lang="de-DE" dirty="0"/>
              <a:t>, Guido, Patton, &amp; Renn, 2010, p. 215)</a:t>
            </a:r>
          </a:p>
          <a:p>
            <a:endParaRPr lang="de-DE" dirty="0"/>
          </a:p>
        </p:txBody>
      </p:sp>
      <p:pic>
        <p:nvPicPr>
          <p:cNvPr id="14" name="Grafik 1" descr="https://warwick.ac.uk/fac/soc/ier/ngrf/effectiveguidance/improvingpractice/theory/others/individual_transition.jpg?">
            <a:extLst>
              <a:ext uri="{FF2B5EF4-FFF2-40B4-BE49-F238E27FC236}">
                <a16:creationId xmlns:a16="http://schemas.microsoft.com/office/drawing/2014/main" id="{6DBC5A72-04F7-E34B-9D3F-FAA6652CD63F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63519"/>
            <a:ext cx="5181600" cy="407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110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ABB60ED7-0BDC-894A-BB70-0E3233243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Technology &amp; Transition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6DD407E-CFF0-2E42-9EF3-F8AD62FD0EC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Madaus</a:t>
            </a:r>
            <a:r>
              <a:rPr lang="de-DE" dirty="0"/>
              <a:t>, Banerjee, &amp; </a:t>
            </a:r>
            <a:r>
              <a:rPr lang="de-DE" dirty="0" err="1"/>
              <a:t>Merchant</a:t>
            </a:r>
            <a:r>
              <a:rPr lang="de-DE" dirty="0"/>
              <a:t>, 2011</a:t>
            </a:r>
          </a:p>
          <a:p>
            <a:r>
              <a:rPr lang="de-DE" dirty="0"/>
              <a:t>Technology </a:t>
            </a:r>
            <a:r>
              <a:rPr lang="de-DE" dirty="0" err="1"/>
              <a:t>skills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essential </a:t>
            </a:r>
            <a:r>
              <a:rPr lang="de-DE" dirty="0" err="1"/>
              <a:t>for</a:t>
            </a:r>
            <a:r>
              <a:rPr lang="de-DE" dirty="0"/>
              <a:t> a digital </a:t>
            </a:r>
            <a:r>
              <a:rPr lang="de-DE" dirty="0" err="1"/>
              <a:t>society</a:t>
            </a:r>
            <a:endParaRPr lang="de-DE" dirty="0"/>
          </a:p>
          <a:p>
            <a:r>
              <a:rPr lang="de-DE" dirty="0"/>
              <a:t>AT </a:t>
            </a:r>
            <a:r>
              <a:rPr lang="de-DE" dirty="0" err="1"/>
              <a:t>skills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longer</a:t>
            </a:r>
            <a:r>
              <a:rPr lang="de-DE" dirty="0"/>
              <a:t> </a:t>
            </a:r>
            <a:r>
              <a:rPr lang="de-DE" dirty="0" err="1"/>
              <a:t>enough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students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disabilities</a:t>
            </a:r>
            <a:endParaRPr lang="de-DE" dirty="0"/>
          </a:p>
          <a:p>
            <a:r>
              <a:rPr lang="de-DE" dirty="0" err="1"/>
              <a:t>Preparation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technology</a:t>
            </a:r>
            <a:r>
              <a:rPr lang="de-DE" dirty="0"/>
              <a:t> </a:t>
            </a:r>
            <a:r>
              <a:rPr lang="de-DE" dirty="0" err="1"/>
              <a:t>competency</a:t>
            </a:r>
            <a:r>
              <a:rPr lang="de-DE" dirty="0"/>
              <a:t> </a:t>
            </a:r>
            <a:r>
              <a:rPr lang="de-DE" dirty="0" err="1"/>
              <a:t>skills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necessary</a:t>
            </a:r>
            <a:endParaRPr lang="de-DE" dirty="0"/>
          </a:p>
          <a:p>
            <a:endParaRPr lang="de-DE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02B7391A-0354-E141-AF7F-720BB00F9B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Asselin</a:t>
            </a:r>
            <a:r>
              <a:rPr lang="de-DE" dirty="0"/>
              <a:t>, 2014</a:t>
            </a:r>
          </a:p>
          <a:p>
            <a:r>
              <a:rPr lang="de-DE" dirty="0" err="1"/>
              <a:t>Responsibilities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individual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increasing</a:t>
            </a:r>
            <a:endParaRPr lang="de-DE" dirty="0"/>
          </a:p>
          <a:p>
            <a:r>
              <a:rPr lang="de-DE" dirty="0" err="1"/>
              <a:t>Self-awareness</a:t>
            </a:r>
            <a:r>
              <a:rPr lang="de-DE" dirty="0"/>
              <a:t>, </a:t>
            </a:r>
            <a:r>
              <a:rPr lang="de-DE" dirty="0" err="1"/>
              <a:t>self-advocacy</a:t>
            </a:r>
            <a:r>
              <a:rPr lang="de-DE" dirty="0"/>
              <a:t>,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decision-making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critical</a:t>
            </a:r>
            <a:r>
              <a:rPr lang="de-DE" dirty="0"/>
              <a:t> </a:t>
            </a:r>
            <a:r>
              <a:rPr lang="de-DE" dirty="0" err="1"/>
              <a:t>skills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successful</a:t>
            </a:r>
            <a:r>
              <a:rPr lang="de-DE" dirty="0"/>
              <a:t> </a:t>
            </a:r>
            <a:r>
              <a:rPr lang="de-DE" dirty="0" err="1"/>
              <a:t>transition</a:t>
            </a:r>
            <a:endParaRPr lang="de-DE" dirty="0"/>
          </a:p>
          <a:p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accommodation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accessibility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62388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E850E4FD-6C08-DA41-BA21-409AB06E7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Assistive</a:t>
            </a:r>
            <a:r>
              <a:rPr lang="de-DE" dirty="0"/>
              <a:t> </a:t>
            </a:r>
            <a:r>
              <a:rPr lang="de-DE" dirty="0" err="1"/>
              <a:t>technology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transition</a:t>
            </a:r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C1FF550-5F93-564D-B6E7-EF95005AC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Mull &amp; </a:t>
            </a:r>
            <a:r>
              <a:rPr lang="de-DE" dirty="0" err="1"/>
              <a:t>Sitlington</a:t>
            </a:r>
            <a:r>
              <a:rPr lang="de-DE" dirty="0"/>
              <a:t>, 2003</a:t>
            </a:r>
          </a:p>
          <a:p>
            <a:r>
              <a:rPr lang="de-DE" dirty="0" err="1"/>
              <a:t>Role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AT: </a:t>
            </a:r>
            <a:r>
              <a:rPr lang="de-DE" dirty="0" err="1"/>
              <a:t>cognitive</a:t>
            </a:r>
            <a:r>
              <a:rPr lang="de-DE" dirty="0"/>
              <a:t> </a:t>
            </a:r>
            <a:r>
              <a:rPr lang="de-DE" dirty="0" err="1"/>
              <a:t>prosthesis</a:t>
            </a:r>
            <a:r>
              <a:rPr lang="de-DE" dirty="0"/>
              <a:t> vs. </a:t>
            </a:r>
            <a:r>
              <a:rPr lang="de-DE" dirty="0" err="1"/>
              <a:t>cognitive</a:t>
            </a:r>
            <a:r>
              <a:rPr lang="de-DE" dirty="0"/>
              <a:t> </a:t>
            </a:r>
            <a:r>
              <a:rPr lang="de-DE" dirty="0" err="1"/>
              <a:t>partner</a:t>
            </a:r>
            <a:endParaRPr lang="de-DE" dirty="0"/>
          </a:p>
          <a:p>
            <a:r>
              <a:rPr lang="de-DE" dirty="0" err="1"/>
              <a:t>Finance</a:t>
            </a:r>
            <a:r>
              <a:rPr lang="de-DE" dirty="0"/>
              <a:t>: AT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a </a:t>
            </a:r>
            <a:r>
              <a:rPr lang="de-DE" dirty="0" err="1"/>
              <a:t>financial</a:t>
            </a:r>
            <a:r>
              <a:rPr lang="de-DE" dirty="0"/>
              <a:t> </a:t>
            </a:r>
            <a:r>
              <a:rPr lang="de-DE" dirty="0" err="1"/>
              <a:t>burden</a:t>
            </a:r>
            <a:r>
              <a:rPr lang="de-DE" dirty="0"/>
              <a:t>,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built</a:t>
            </a:r>
            <a:r>
              <a:rPr lang="de-DE" dirty="0"/>
              <a:t>-in AT </a:t>
            </a:r>
            <a:r>
              <a:rPr lang="de-DE" dirty="0" err="1"/>
              <a:t>or</a:t>
            </a:r>
            <a:r>
              <a:rPr lang="de-DE" dirty="0"/>
              <a:t> OSS?</a:t>
            </a:r>
          </a:p>
          <a:p>
            <a:r>
              <a:rPr lang="de-DE" dirty="0" err="1"/>
              <a:t>Usage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AT: </a:t>
            </a:r>
            <a:r>
              <a:rPr lang="de-DE" dirty="0" err="1"/>
              <a:t>Indecision</a:t>
            </a:r>
            <a:r>
              <a:rPr lang="de-DE" dirty="0"/>
              <a:t> </a:t>
            </a:r>
            <a:r>
              <a:rPr lang="de-DE" dirty="0" err="1"/>
              <a:t>whether</a:t>
            </a:r>
            <a:r>
              <a:rPr lang="de-DE" dirty="0"/>
              <a:t> AT </a:t>
            </a:r>
            <a:r>
              <a:rPr lang="de-DE" dirty="0" err="1"/>
              <a:t>helps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creates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abandonment</a:t>
            </a:r>
            <a:endParaRPr lang="de-DE" dirty="0"/>
          </a:p>
          <a:p>
            <a:r>
              <a:rPr lang="de-DE" dirty="0"/>
              <a:t>Training: Training </a:t>
            </a:r>
            <a:r>
              <a:rPr lang="de-DE" dirty="0" err="1"/>
              <a:t>needs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often</a:t>
            </a:r>
            <a:r>
              <a:rPr lang="de-DE" dirty="0"/>
              <a:t> </a:t>
            </a:r>
            <a:r>
              <a:rPr lang="de-DE" dirty="0" err="1"/>
              <a:t>underestimated</a:t>
            </a:r>
            <a:r>
              <a:rPr lang="de-DE" dirty="0"/>
              <a:t>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students</a:t>
            </a:r>
            <a:r>
              <a:rPr lang="de-DE" dirty="0"/>
              <a:t>, </a:t>
            </a:r>
            <a:r>
              <a:rPr lang="de-DE" dirty="0" err="1"/>
              <a:t>faculty</a:t>
            </a:r>
            <a:r>
              <a:rPr lang="de-DE" dirty="0"/>
              <a:t>,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professionals.</a:t>
            </a:r>
          </a:p>
          <a:p>
            <a:r>
              <a:rPr lang="de-DE" dirty="0" err="1"/>
              <a:t>Eligibility</a:t>
            </a:r>
            <a:r>
              <a:rPr lang="de-DE" dirty="0"/>
              <a:t>: In PCE, </a:t>
            </a:r>
            <a:r>
              <a:rPr lang="de-DE" dirty="0" err="1"/>
              <a:t>students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active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get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keep</a:t>
            </a:r>
            <a:r>
              <a:rPr lang="de-DE" dirty="0"/>
              <a:t> 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AT.</a:t>
            </a:r>
          </a:p>
        </p:txBody>
      </p:sp>
    </p:spTree>
    <p:extLst>
      <p:ext uri="{BB962C8B-B14F-4D97-AF65-F5344CB8AC3E}">
        <p14:creationId xmlns:p14="http://schemas.microsoft.com/office/powerpoint/2010/main" val="1647681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CF08772-8C98-7C4B-9798-310F78481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Practices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transitions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4AF54D6-BF9F-9E42-BE31-648DC4272B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6097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11B01C-425D-1F4F-AC9F-8FC86176D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individual and institutional practices can support the transition to and from PCE and from PCE to employment?</a:t>
            </a:r>
            <a:r>
              <a:rPr lang="de-DE" dirty="0"/>
              <a:t> 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9502541-FF9E-324E-A960-8E73AD0197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0163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FC63DF-0FE2-A748-9A20-DBDD6D380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Components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successful</a:t>
            </a:r>
            <a:r>
              <a:rPr lang="de-DE" dirty="0"/>
              <a:t> </a:t>
            </a:r>
            <a:r>
              <a:rPr lang="de-DE" dirty="0" err="1"/>
              <a:t>transition</a:t>
            </a:r>
            <a:r>
              <a:rPr lang="de-DE" dirty="0"/>
              <a:t> </a:t>
            </a:r>
            <a:r>
              <a:rPr lang="de-DE" dirty="0" err="1"/>
              <a:t>program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14F7E61-BBD3-1D4B-BA1B-A6E005F5C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Lindsay et al., 2018</a:t>
            </a:r>
          </a:p>
          <a:p>
            <a:r>
              <a:rPr lang="de-DE" dirty="0"/>
              <a:t>Review </a:t>
            </a:r>
            <a:r>
              <a:rPr lang="de-DE" dirty="0" err="1"/>
              <a:t>of</a:t>
            </a:r>
            <a:r>
              <a:rPr lang="de-DE" dirty="0"/>
              <a:t> 18 </a:t>
            </a:r>
            <a:r>
              <a:rPr lang="de-DE" dirty="0" err="1"/>
              <a:t>studies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nearly</a:t>
            </a:r>
            <a:r>
              <a:rPr lang="de-DE" dirty="0"/>
              <a:t> 2.400 </a:t>
            </a:r>
            <a:r>
              <a:rPr lang="de-DE" dirty="0" err="1"/>
              <a:t>participants</a:t>
            </a:r>
            <a:endParaRPr lang="de-DE" dirty="0"/>
          </a:p>
          <a:p>
            <a:r>
              <a:rPr lang="de-DE" dirty="0" err="1"/>
              <a:t>Results</a:t>
            </a:r>
            <a:endParaRPr lang="de-DE" dirty="0"/>
          </a:p>
          <a:p>
            <a:pPr lvl="1"/>
            <a:r>
              <a:rPr lang="de-DE" dirty="0">
                <a:latin typeface="Frutiger LT Com 45 Light" panose="020B0403030504020204" pitchFamily="34" charset="77"/>
              </a:rPr>
              <a:t>Different </a:t>
            </a:r>
            <a:r>
              <a:rPr lang="de-DE" dirty="0" err="1">
                <a:latin typeface="Frutiger LT Com 45 Light" panose="020B0403030504020204" pitchFamily="34" charset="77"/>
              </a:rPr>
              <a:t>types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of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programs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can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be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successful</a:t>
            </a:r>
            <a:r>
              <a:rPr lang="de-DE" dirty="0">
                <a:latin typeface="Frutiger LT Com 45 Light" panose="020B0403030504020204" pitchFamily="34" charset="77"/>
              </a:rPr>
              <a:t>: </a:t>
            </a:r>
            <a:r>
              <a:rPr lang="de-DE" dirty="0" err="1">
                <a:latin typeface="Frutiger LT Com 45 Light" panose="020B0403030504020204" pitchFamily="34" charset="77"/>
              </a:rPr>
              <a:t>instructor-led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and</a:t>
            </a:r>
            <a:r>
              <a:rPr lang="de-DE" dirty="0">
                <a:latin typeface="Frutiger LT Com 45 Light" panose="020B0403030504020204" pitchFamily="34" charset="77"/>
              </a:rPr>
              <a:t>. </a:t>
            </a:r>
            <a:r>
              <a:rPr lang="de-DE" dirty="0" err="1">
                <a:latin typeface="Frutiger LT Com 45 Light" panose="020B0403030504020204" pitchFamily="34" charset="77"/>
              </a:rPr>
              <a:t>group-based</a:t>
            </a:r>
            <a:r>
              <a:rPr lang="de-DE" dirty="0">
                <a:latin typeface="Frutiger LT Com 45 Light" panose="020B0403030504020204" pitchFamily="34" charset="77"/>
              </a:rPr>
              <a:t>, </a:t>
            </a:r>
            <a:r>
              <a:rPr lang="de-DE" dirty="0" err="1">
                <a:latin typeface="Frutiger LT Com 45 Light" panose="020B0403030504020204" pitchFamily="34" charset="77"/>
              </a:rPr>
              <a:t>or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self-direct</a:t>
            </a:r>
            <a:r>
              <a:rPr lang="de-DE" dirty="0">
                <a:latin typeface="Frutiger LT Com 45 Light" panose="020B0403030504020204" pitchFamily="34" charset="77"/>
              </a:rPr>
              <a:t> in </a:t>
            </a:r>
            <a:r>
              <a:rPr lang="de-DE" dirty="0" err="1">
                <a:latin typeface="Frutiger LT Com 45 Light" panose="020B0403030504020204" pitchFamily="34" charset="77"/>
              </a:rPr>
              <a:t>various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settings</a:t>
            </a:r>
            <a:r>
              <a:rPr lang="de-DE" dirty="0">
                <a:latin typeface="Frutiger LT Com 45 Light" panose="020B0403030504020204" pitchFamily="34" charset="77"/>
              </a:rPr>
              <a:t>, </a:t>
            </a:r>
            <a:r>
              <a:rPr lang="de-DE" dirty="0" err="1">
                <a:latin typeface="Frutiger LT Com 45 Light" panose="020B0403030504020204" pitchFamily="34" charset="77"/>
              </a:rPr>
              <a:t>including</a:t>
            </a:r>
            <a:r>
              <a:rPr lang="de-DE" dirty="0">
                <a:latin typeface="Frutiger LT Com 45 Light" panose="020B0403030504020204" pitchFamily="34" charset="77"/>
              </a:rPr>
              <a:t> online.</a:t>
            </a:r>
          </a:p>
          <a:p>
            <a:pPr lvl="1"/>
            <a:r>
              <a:rPr lang="de-DE" dirty="0">
                <a:latin typeface="Frutiger LT Com 45 Light" panose="020B0403030504020204" pitchFamily="34" charset="77"/>
              </a:rPr>
              <a:t>Different </a:t>
            </a:r>
            <a:r>
              <a:rPr lang="de-DE" dirty="0" err="1">
                <a:latin typeface="Frutiger LT Com 45 Light" panose="020B0403030504020204" pitchFamily="34" charset="77"/>
              </a:rPr>
              <a:t>formats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can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be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successful</a:t>
            </a:r>
            <a:r>
              <a:rPr lang="de-DE" dirty="0">
                <a:latin typeface="Frutiger LT Com 45 Light" panose="020B0403030504020204" pitchFamily="34" charset="77"/>
              </a:rPr>
              <a:t>: </a:t>
            </a:r>
            <a:r>
              <a:rPr lang="de-DE" dirty="0" err="1">
                <a:latin typeface="Frutiger LT Com 45 Light" panose="020B0403030504020204" pitchFamily="34" charset="77"/>
              </a:rPr>
              <a:t>curriculum-based</a:t>
            </a:r>
            <a:r>
              <a:rPr lang="de-DE" dirty="0">
                <a:latin typeface="Frutiger LT Com 45 Light" panose="020B0403030504020204" pitchFamily="34" charset="77"/>
              </a:rPr>
              <a:t>, online, </a:t>
            </a:r>
            <a:r>
              <a:rPr lang="de-DE" dirty="0" err="1">
                <a:latin typeface="Frutiger LT Com 45 Light" panose="020B0403030504020204" pitchFamily="34" charset="77"/>
              </a:rPr>
              <a:t>self-directed</a:t>
            </a:r>
            <a:r>
              <a:rPr lang="de-DE" dirty="0">
                <a:latin typeface="Frutiger LT Com 45 Light" panose="020B0403030504020204" pitchFamily="34" charset="77"/>
              </a:rPr>
              <a:t>, </a:t>
            </a:r>
            <a:r>
              <a:rPr lang="de-DE" dirty="0" err="1">
                <a:latin typeface="Frutiger LT Com 45 Light" panose="020B0403030504020204" pitchFamily="34" charset="77"/>
              </a:rPr>
              <a:t>or</a:t>
            </a:r>
            <a:r>
              <a:rPr lang="de-DE" dirty="0">
                <a:latin typeface="Frutiger LT Com 45 Light" panose="020B0403030504020204" pitchFamily="34" charset="77"/>
              </a:rPr>
              <a:t> multi-</a:t>
            </a:r>
            <a:r>
              <a:rPr lang="de-DE" dirty="0" err="1">
                <a:latin typeface="Frutiger LT Com 45 Light" panose="020B0403030504020204" pitchFamily="34" charset="77"/>
              </a:rPr>
              <a:t>component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based</a:t>
            </a:r>
            <a:r>
              <a:rPr lang="de-DE" dirty="0">
                <a:latin typeface="Frutiger LT Com 45 Light" panose="020B0403030504020204" pitchFamily="34" charset="77"/>
              </a:rPr>
              <a:t>.</a:t>
            </a:r>
          </a:p>
          <a:p>
            <a:pPr lvl="1"/>
            <a:r>
              <a:rPr lang="de-DE" dirty="0" err="1">
                <a:latin typeface="Frutiger LT Com 45 Light" panose="020B0403030504020204" pitchFamily="34" charset="77"/>
              </a:rPr>
              <a:t>Self</a:t>
            </a:r>
            <a:r>
              <a:rPr lang="de-DE" dirty="0">
                <a:latin typeface="Frutiger LT Com 45 Light" panose="020B0403030504020204" pitchFamily="34" charset="77"/>
              </a:rPr>
              <a:t>-determination, </a:t>
            </a:r>
            <a:r>
              <a:rPr lang="de-DE" dirty="0" err="1">
                <a:latin typeface="Frutiger LT Com 45 Light" panose="020B0403030504020204" pitchFamily="34" charset="77"/>
              </a:rPr>
              <a:t>self-efficacy</a:t>
            </a:r>
            <a:r>
              <a:rPr lang="de-DE" dirty="0">
                <a:latin typeface="Frutiger LT Com 45 Light" panose="020B0403030504020204" pitchFamily="34" charset="77"/>
              </a:rPr>
              <a:t>, </a:t>
            </a:r>
            <a:r>
              <a:rPr lang="de-DE" dirty="0" err="1">
                <a:latin typeface="Frutiger LT Com 45 Light" panose="020B0403030504020204" pitchFamily="34" charset="77"/>
              </a:rPr>
              <a:t>and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self-advocacy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are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important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parts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of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every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program</a:t>
            </a:r>
            <a:r>
              <a:rPr lang="de-DE" dirty="0">
                <a:latin typeface="Frutiger LT Com 45 Light" panose="020B0403030504020204" pitchFamily="34" charset="77"/>
              </a:rPr>
              <a:t>.</a:t>
            </a:r>
          </a:p>
          <a:p>
            <a:r>
              <a:rPr lang="de-DE" dirty="0" err="1"/>
              <a:t>Recommendations</a:t>
            </a:r>
            <a:endParaRPr lang="de-DE" dirty="0"/>
          </a:p>
          <a:p>
            <a:pPr lvl="1"/>
            <a:r>
              <a:rPr lang="de-DE" dirty="0">
                <a:latin typeface="Frutiger LT Com 45 Light" panose="020B0403030504020204" pitchFamily="34" charset="77"/>
              </a:rPr>
              <a:t>Multiple </a:t>
            </a:r>
            <a:r>
              <a:rPr lang="de-DE" dirty="0" err="1">
                <a:latin typeface="Frutiger LT Com 45 Light" panose="020B0403030504020204" pitchFamily="34" charset="77"/>
              </a:rPr>
              <a:t>components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are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key</a:t>
            </a:r>
            <a:endParaRPr lang="de-DE" dirty="0">
              <a:latin typeface="Frutiger LT Com 45 Light" panose="020B0403030504020204" pitchFamily="34" charset="77"/>
            </a:endParaRPr>
          </a:p>
          <a:p>
            <a:pPr lvl="1"/>
            <a:r>
              <a:rPr lang="de-DE" dirty="0">
                <a:latin typeface="Frutiger LT Com 45 Light" panose="020B0403030504020204" pitchFamily="34" charset="77"/>
              </a:rPr>
              <a:t>More </a:t>
            </a:r>
            <a:r>
              <a:rPr lang="de-DE" dirty="0" err="1">
                <a:latin typeface="Frutiger LT Com 45 Light" panose="020B0403030504020204" pitchFamily="34" charset="77"/>
              </a:rPr>
              <a:t>research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needed</a:t>
            </a:r>
            <a:r>
              <a:rPr lang="de-DE" dirty="0">
                <a:latin typeface="Frutiger LT Com 45 Light" panose="020B0403030504020204" pitchFamily="34" charset="77"/>
              </a:rPr>
              <a:t> on </a:t>
            </a:r>
            <a:r>
              <a:rPr lang="de-DE" dirty="0" err="1">
                <a:latin typeface="Frutiger LT Com 45 Light" panose="020B0403030504020204" pitchFamily="34" charset="77"/>
              </a:rPr>
              <a:t>what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works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best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for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whom</a:t>
            </a:r>
            <a:r>
              <a:rPr lang="de-DE" dirty="0">
                <a:latin typeface="Frutiger LT Com 45 Light" panose="020B0403030504020204" pitchFamily="34" charset="77"/>
              </a:rPr>
              <a:t>, </a:t>
            </a:r>
            <a:r>
              <a:rPr lang="de-DE" dirty="0" err="1">
                <a:latin typeface="Frutiger LT Com 45 Light" panose="020B0403030504020204" pitchFamily="34" charset="77"/>
              </a:rPr>
              <a:t>as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well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as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setting</a:t>
            </a:r>
            <a:r>
              <a:rPr lang="de-DE" dirty="0">
                <a:latin typeface="Frutiger LT Com 45 Light" panose="020B0403030504020204" pitchFamily="34" charset="77"/>
              </a:rPr>
              <a:t> &amp; </a:t>
            </a:r>
            <a:r>
              <a:rPr lang="de-DE" dirty="0" err="1">
                <a:latin typeface="Frutiger LT Com 45 Light" panose="020B0403030504020204" pitchFamily="34" charset="77"/>
              </a:rPr>
              <a:t>delivery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format</a:t>
            </a:r>
            <a:r>
              <a:rPr lang="de-DE" dirty="0">
                <a:latin typeface="Frutiger LT Com 45 Light" panose="020B0403030504020204" pitchFamily="34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0899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58F42F-5623-424E-94CB-8147C05AC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self-advocacy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self</a:t>
            </a:r>
            <a:r>
              <a:rPr lang="de-DE" dirty="0"/>
              <a:t>-determination so </a:t>
            </a:r>
            <a:r>
              <a:rPr lang="de-DE" dirty="0" err="1"/>
              <a:t>important</a:t>
            </a:r>
            <a:r>
              <a:rPr lang="de-DE" dirty="0"/>
              <a:t>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462672-51D2-B646-997C-B35619104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Self-advocacy</a:t>
            </a:r>
            <a:r>
              <a:rPr lang="de-DE" dirty="0"/>
              <a:t> ∈ </a:t>
            </a:r>
            <a:r>
              <a:rPr lang="de-DE" dirty="0" err="1"/>
              <a:t>self</a:t>
            </a:r>
            <a:r>
              <a:rPr lang="de-DE" dirty="0"/>
              <a:t>-determination</a:t>
            </a:r>
          </a:p>
          <a:p>
            <a:r>
              <a:rPr lang="de-DE" dirty="0" err="1"/>
              <a:t>Self-advocacy</a:t>
            </a:r>
            <a:endParaRPr lang="de-DE" dirty="0"/>
          </a:p>
          <a:p>
            <a:pPr lvl="1"/>
            <a:r>
              <a:rPr lang="de-DE" dirty="0" err="1">
                <a:latin typeface="Frutiger LT Com 45 Light" panose="020B0403030504020204" pitchFamily="34" charset="77"/>
              </a:rPr>
              <a:t>Significantly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predicts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students</a:t>
            </a:r>
            <a:r>
              <a:rPr lang="de-DE" dirty="0">
                <a:latin typeface="Frutiger LT Com 45 Light" panose="020B0403030504020204" pitchFamily="34" charset="77"/>
              </a:rPr>
              <a:t>‘ </a:t>
            </a:r>
            <a:r>
              <a:rPr lang="de-DE" dirty="0" err="1">
                <a:latin typeface="Frutiger LT Com 45 Light" panose="020B0403030504020204" pitchFamily="34" charset="77"/>
              </a:rPr>
              <a:t>adaption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to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college</a:t>
            </a:r>
            <a:r>
              <a:rPr lang="de-DE" dirty="0">
                <a:latin typeface="Frutiger LT Com 45 Light" panose="020B0403030504020204" pitchFamily="34" charset="77"/>
              </a:rPr>
              <a:t> (Adams &amp; Procter, 2010)</a:t>
            </a:r>
          </a:p>
          <a:p>
            <a:pPr lvl="1"/>
            <a:r>
              <a:rPr lang="de-DE" dirty="0">
                <a:latin typeface="Frutiger LT Com 45 Light" panose="020B0403030504020204" pitchFamily="34" charset="77"/>
              </a:rPr>
              <a:t>Can </a:t>
            </a:r>
            <a:r>
              <a:rPr lang="de-DE" dirty="0" err="1">
                <a:latin typeface="Frutiger LT Com 45 Light" panose="020B0403030504020204" pitchFamily="34" charset="77"/>
              </a:rPr>
              <a:t>be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trained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successfully</a:t>
            </a:r>
            <a:r>
              <a:rPr lang="de-DE" dirty="0">
                <a:latin typeface="Frutiger LT Com 45 Light" panose="020B0403030504020204" pitchFamily="34" charset="77"/>
              </a:rPr>
              <a:t>, e.g. Palmer (2000)</a:t>
            </a:r>
          </a:p>
          <a:p>
            <a:r>
              <a:rPr lang="de-DE" dirty="0" err="1"/>
              <a:t>Self</a:t>
            </a:r>
            <a:r>
              <a:rPr lang="de-DE" dirty="0"/>
              <a:t>-determination</a:t>
            </a:r>
          </a:p>
          <a:p>
            <a:pPr lvl="1"/>
            <a:r>
              <a:rPr lang="de-DE" dirty="0" err="1">
                <a:latin typeface="Frutiger LT Com 45 Light" panose="020B0403030504020204" pitchFamily="34" charset="77"/>
              </a:rPr>
              <a:t>Greater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self</a:t>
            </a:r>
            <a:r>
              <a:rPr lang="de-DE" dirty="0">
                <a:latin typeface="Frutiger LT Com 45 Light" panose="020B0403030504020204" pitchFamily="34" charset="77"/>
              </a:rPr>
              <a:t>-determination </a:t>
            </a:r>
            <a:r>
              <a:rPr lang="de-DE" dirty="0" err="1">
                <a:latin typeface="Frutiger LT Com 45 Light" panose="020B0403030504020204" pitchFamily="34" charset="77"/>
              </a:rPr>
              <a:t>skills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result</a:t>
            </a:r>
            <a:r>
              <a:rPr lang="de-DE" dirty="0">
                <a:latin typeface="Frutiger LT Com 45 Light" panose="020B0403030504020204" pitchFamily="34" charset="77"/>
              </a:rPr>
              <a:t> in </a:t>
            </a:r>
            <a:r>
              <a:rPr lang="de-DE" dirty="0" err="1">
                <a:latin typeface="Frutiger LT Com 45 Light" panose="020B0403030504020204" pitchFamily="34" charset="77"/>
              </a:rPr>
              <a:t>higher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willingness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and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confidence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to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overcome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academic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difficulties</a:t>
            </a:r>
            <a:endParaRPr lang="de-DE" dirty="0">
              <a:latin typeface="Frutiger LT Com 45 Light" panose="020B0403030504020204" pitchFamily="34" charset="77"/>
            </a:endParaRPr>
          </a:p>
          <a:p>
            <a:pPr lvl="1"/>
            <a:r>
              <a:rPr lang="de-DE" dirty="0" err="1">
                <a:latin typeface="Frutiger LT Com 45 Light" panose="020B0403030504020204" pitchFamily="34" charset="77"/>
              </a:rPr>
              <a:t>Significantly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predicts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academic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success</a:t>
            </a:r>
            <a:r>
              <a:rPr lang="de-DE" dirty="0">
                <a:latin typeface="Frutiger LT Com 45 Light" panose="020B0403030504020204" pitchFamily="34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95422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AB9AFF-0710-6047-AE5A-C317FAA49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Understanding </a:t>
            </a:r>
            <a:r>
              <a:rPr lang="de-DE" dirty="0" err="1"/>
              <a:t>transition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PCE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7DC3E3-2A16-3040-8AE9-E827AEE3E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Garrison-Wade &amp; Lehmann, 2009</a:t>
            </a:r>
          </a:p>
          <a:p>
            <a:pPr lvl="0"/>
            <a:r>
              <a:rPr lang="en-US" dirty="0"/>
              <a:t>High quality preparation in secondary education, which involves</a:t>
            </a:r>
            <a:endParaRPr lang="de-DE" dirty="0"/>
          </a:p>
          <a:p>
            <a:pPr lvl="1"/>
            <a:r>
              <a:rPr lang="en-US" dirty="0">
                <a:latin typeface="Frutiger LT Com 45 Light" panose="020B0403030504020204" pitchFamily="34" charset="77"/>
              </a:rPr>
              <a:t>self-advocacy development, combined with a raised awareness for self-advocacy,</a:t>
            </a:r>
            <a:endParaRPr lang="de-DE" dirty="0">
              <a:latin typeface="Frutiger LT Com 45 Light" panose="020B0403030504020204" pitchFamily="34" charset="77"/>
            </a:endParaRPr>
          </a:p>
          <a:p>
            <a:pPr lvl="1"/>
            <a:r>
              <a:rPr lang="en-US" dirty="0">
                <a:latin typeface="Frutiger LT Com 45 Light" panose="020B0403030504020204" pitchFamily="34" charset="77"/>
              </a:rPr>
              <a:t>training on self-advocacy, and</a:t>
            </a:r>
            <a:endParaRPr lang="de-DE" dirty="0">
              <a:latin typeface="Frutiger LT Com 45 Light" panose="020B0403030504020204" pitchFamily="34" charset="77"/>
            </a:endParaRPr>
          </a:p>
          <a:p>
            <a:pPr lvl="1"/>
            <a:r>
              <a:rPr lang="en-US" dirty="0">
                <a:latin typeface="Frutiger LT Com 45 Light" panose="020B0403030504020204" pitchFamily="34" charset="77"/>
              </a:rPr>
              <a:t>PCE visits and orientation activities.</a:t>
            </a:r>
            <a:endParaRPr lang="de-DE" dirty="0">
              <a:latin typeface="Frutiger LT Com 45 Light" panose="020B0403030504020204" pitchFamily="34" charset="77"/>
            </a:endParaRPr>
          </a:p>
          <a:p>
            <a:pPr lvl="0"/>
            <a:r>
              <a:rPr lang="en-US" dirty="0"/>
              <a:t>Planning for transition, a mix of ongoing communication between high school and post-compulsory institution</a:t>
            </a:r>
            <a:endParaRPr lang="de-DE" dirty="0"/>
          </a:p>
          <a:p>
            <a:pPr lvl="0"/>
            <a:r>
              <a:rPr lang="en-US" dirty="0"/>
              <a:t>Access and accommodations in PCE </a:t>
            </a:r>
            <a:endParaRPr lang="de-DE" dirty="0"/>
          </a:p>
          <a:p>
            <a:pPr lvl="1"/>
            <a:r>
              <a:rPr lang="en-US" dirty="0">
                <a:latin typeface="Frutiger LT Com 45 Light" panose="020B0403030504020204" pitchFamily="34" charset="77"/>
              </a:rPr>
              <a:t>Instructor awareness and sensitivity</a:t>
            </a:r>
            <a:endParaRPr lang="de-DE" dirty="0">
              <a:latin typeface="Frutiger LT Com 45 Light" panose="020B0403030504020204" pitchFamily="34" charset="77"/>
            </a:endParaRPr>
          </a:p>
          <a:p>
            <a:pPr lvl="1"/>
            <a:r>
              <a:rPr lang="en-US" dirty="0">
                <a:latin typeface="Frutiger LT Com 45 Light" panose="020B0403030504020204" pitchFamily="34" charset="77"/>
              </a:rPr>
              <a:t>Financial aid opportunities to foster social support networks</a:t>
            </a:r>
            <a:endParaRPr lang="de-DE" dirty="0">
              <a:latin typeface="Frutiger LT Com 45 Light" panose="020B0403030504020204" pitchFamily="34" charset="77"/>
            </a:endParaRPr>
          </a:p>
          <a:p>
            <a:pPr lvl="1"/>
            <a:r>
              <a:rPr lang="en-US" dirty="0">
                <a:latin typeface="Frutiger LT Com 45 Light" panose="020B0403030504020204" pitchFamily="34" charset="77"/>
              </a:rPr>
              <a:t>Mentoring support</a:t>
            </a:r>
          </a:p>
          <a:p>
            <a:pPr lvl="1"/>
            <a:r>
              <a:rPr lang="en-US" dirty="0">
                <a:latin typeface="Frutiger LT Com 45 Light" panose="020B0403030504020204" pitchFamily="34" charset="77"/>
              </a:rPr>
              <a:t>Formulation of goals for future employment.</a:t>
            </a:r>
            <a:r>
              <a:rPr lang="de-DE" dirty="0">
                <a:latin typeface="Frutiger LT Com 45 Light" panose="020B0403030504020204" pitchFamily="34" charset="77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556461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BF0850-C5C6-4B4A-A751-37497EBF3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Preparing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transition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C1D904-C040-7D4A-8E6C-F73206544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Integration </a:t>
            </a:r>
            <a:r>
              <a:rPr lang="de-DE" dirty="0" err="1"/>
              <a:t>of</a:t>
            </a:r>
            <a:r>
              <a:rPr lang="de-DE" dirty="0"/>
              <a:t> AT </a:t>
            </a:r>
            <a:r>
              <a:rPr lang="de-DE" dirty="0" err="1"/>
              <a:t>assessment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general</a:t>
            </a:r>
            <a:r>
              <a:rPr lang="de-DE" dirty="0"/>
              <a:t> </a:t>
            </a:r>
            <a:r>
              <a:rPr lang="de-DE" dirty="0" err="1"/>
              <a:t>technology</a:t>
            </a:r>
            <a:r>
              <a:rPr lang="de-DE" dirty="0"/>
              <a:t> in </a:t>
            </a:r>
            <a:r>
              <a:rPr lang="de-DE" dirty="0" err="1"/>
              <a:t>transition</a:t>
            </a:r>
            <a:r>
              <a:rPr lang="de-DE" dirty="0"/>
              <a:t> </a:t>
            </a:r>
            <a:r>
              <a:rPr lang="de-DE" dirty="0" err="1"/>
              <a:t>planning</a:t>
            </a:r>
            <a:endParaRPr lang="de-DE" dirty="0"/>
          </a:p>
          <a:p>
            <a:r>
              <a:rPr lang="de-DE" dirty="0"/>
              <a:t>Communication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key</a:t>
            </a:r>
            <a:r>
              <a:rPr lang="de-DE" dirty="0"/>
              <a:t> (Garrison-Wade &amp; Lehmann, 2009)</a:t>
            </a:r>
          </a:p>
          <a:p>
            <a:pPr lvl="1"/>
            <a:r>
              <a:rPr lang="de-DE" dirty="0" err="1">
                <a:latin typeface="Frutiger LT Com 45 Light" panose="020B0403030504020204" pitchFamily="34" charset="77"/>
              </a:rPr>
              <a:t>Between</a:t>
            </a:r>
            <a:r>
              <a:rPr lang="de-DE" dirty="0">
                <a:latin typeface="Frutiger LT Com 45 Light" panose="020B0403030504020204" pitchFamily="34" charset="77"/>
              </a:rPr>
              <a:t> high </a:t>
            </a:r>
            <a:r>
              <a:rPr lang="de-DE" dirty="0" err="1">
                <a:latin typeface="Frutiger LT Com 45 Light" panose="020B0403030504020204" pitchFamily="34" charset="77"/>
              </a:rPr>
              <a:t>school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and</a:t>
            </a:r>
            <a:r>
              <a:rPr lang="de-DE" dirty="0">
                <a:latin typeface="Frutiger LT Com 45 Light" panose="020B0403030504020204" pitchFamily="34" charset="77"/>
              </a:rPr>
              <a:t> PCI</a:t>
            </a:r>
          </a:p>
          <a:p>
            <a:pPr lvl="1"/>
            <a:r>
              <a:rPr lang="de-DE" dirty="0">
                <a:latin typeface="Frutiger LT Com 45 Light" panose="020B0403030504020204" pitchFamily="34" charset="77"/>
              </a:rPr>
              <a:t>Information </a:t>
            </a:r>
            <a:r>
              <a:rPr lang="de-DE" dirty="0" err="1">
                <a:latin typeface="Frutiger LT Com 45 Light" panose="020B0403030504020204" pitchFamily="34" charset="77"/>
              </a:rPr>
              <a:t>about</a:t>
            </a:r>
            <a:endParaRPr lang="de-DE" dirty="0">
              <a:latin typeface="Frutiger LT Com 45 Light" panose="020B0403030504020204" pitchFamily="34" charset="77"/>
            </a:endParaRPr>
          </a:p>
          <a:p>
            <a:pPr lvl="2"/>
            <a:r>
              <a:rPr lang="de-DE" dirty="0" err="1">
                <a:latin typeface="Frutiger LT Com 45 Light" panose="020B0403030504020204" pitchFamily="34" charset="77"/>
              </a:rPr>
              <a:t>Entrance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standards</a:t>
            </a:r>
            <a:r>
              <a:rPr lang="de-DE" dirty="0">
                <a:latin typeface="Frutiger LT Com 45 Light" panose="020B0403030504020204" pitchFamily="34" charset="77"/>
              </a:rPr>
              <a:t>, e.g. </a:t>
            </a:r>
            <a:r>
              <a:rPr lang="de-DE" dirty="0" err="1">
                <a:latin typeface="Frutiger LT Com 45 Light" panose="020B0403030504020204" pitchFamily="34" charset="77"/>
              </a:rPr>
              <a:t>what</a:t>
            </a:r>
            <a:r>
              <a:rPr lang="de-DE" dirty="0">
                <a:latin typeface="Frutiger LT Com 45 Light" panose="020B0403030504020204" pitchFamily="34" charset="77"/>
              </a:rPr>
              <a:t> LMS </a:t>
            </a:r>
            <a:r>
              <a:rPr lang="de-DE" dirty="0" err="1">
                <a:latin typeface="Frutiger LT Com 45 Light" panose="020B0403030504020204" pitchFamily="34" charset="77"/>
              </a:rPr>
              <a:t>is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used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and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how</a:t>
            </a:r>
            <a:r>
              <a:rPr lang="de-DE" dirty="0">
                <a:latin typeface="Frutiger LT Com 45 Light" panose="020B0403030504020204" pitchFamily="34" charset="77"/>
              </a:rPr>
              <a:t>, </a:t>
            </a:r>
            <a:r>
              <a:rPr lang="de-DE" dirty="0" err="1">
                <a:latin typeface="Frutiger LT Com 45 Light" panose="020B0403030504020204" pitchFamily="34" charset="77"/>
              </a:rPr>
              <a:t>what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software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is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expected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to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be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used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during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study</a:t>
            </a:r>
            <a:endParaRPr lang="de-DE" dirty="0">
              <a:latin typeface="Frutiger LT Com 45 Light" panose="020B0403030504020204" pitchFamily="34" charset="77"/>
            </a:endParaRPr>
          </a:p>
          <a:p>
            <a:pPr lvl="2"/>
            <a:r>
              <a:rPr lang="de-DE" dirty="0">
                <a:latin typeface="Frutiger LT Com 45 Light" panose="020B0403030504020204" pitchFamily="34" charset="77"/>
              </a:rPr>
              <a:t>Services </a:t>
            </a:r>
            <a:r>
              <a:rPr lang="de-DE" dirty="0" err="1">
                <a:latin typeface="Frutiger LT Com 45 Light" panose="020B0403030504020204" pitchFamily="34" charset="77"/>
              </a:rPr>
              <a:t>the</a:t>
            </a:r>
            <a:r>
              <a:rPr lang="de-DE" dirty="0">
                <a:latin typeface="Frutiger LT Com 45 Light" panose="020B0403030504020204" pitchFamily="34" charset="77"/>
              </a:rPr>
              <a:t> PCI </a:t>
            </a:r>
            <a:r>
              <a:rPr lang="de-DE" dirty="0" err="1">
                <a:latin typeface="Frutiger LT Com 45 Light" panose="020B0403030504020204" pitchFamily="34" charset="77"/>
              </a:rPr>
              <a:t>offers</a:t>
            </a:r>
            <a:endParaRPr lang="de-DE" dirty="0">
              <a:latin typeface="Frutiger LT Com 45 Light" panose="020B0403030504020204" pitchFamily="34" charset="77"/>
            </a:endParaRPr>
          </a:p>
          <a:p>
            <a:pPr lvl="1"/>
            <a:r>
              <a:rPr lang="de-DE" dirty="0" err="1">
                <a:latin typeface="Frutiger LT Com 45 Light" panose="020B0403030504020204" pitchFamily="34" charset="77"/>
              </a:rPr>
              <a:t>Social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support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network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with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other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students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with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disabilities</a:t>
            </a:r>
            <a:endParaRPr lang="de-DE" dirty="0">
              <a:latin typeface="Frutiger LT Com 45 Light" panose="020B0403030504020204" pitchFamily="34" charset="77"/>
            </a:endParaRPr>
          </a:p>
          <a:p>
            <a:r>
              <a:rPr lang="de-DE" dirty="0"/>
              <a:t>Key </a:t>
            </a:r>
            <a:r>
              <a:rPr lang="de-DE" dirty="0" err="1"/>
              <a:t>strategy</a:t>
            </a:r>
            <a:r>
              <a:rPr lang="de-DE" dirty="0"/>
              <a:t>: </a:t>
            </a:r>
            <a:r>
              <a:rPr lang="de-DE" dirty="0" err="1"/>
              <a:t>Collaboration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different </a:t>
            </a:r>
            <a:r>
              <a:rPr lang="de-DE" dirty="0" err="1"/>
              <a:t>stakeholders</a:t>
            </a:r>
            <a:r>
              <a:rPr lang="de-DE" dirty="0"/>
              <a:t> (</a:t>
            </a:r>
            <a:r>
              <a:rPr lang="de-DE" dirty="0" err="1"/>
              <a:t>Korbel</a:t>
            </a:r>
            <a:r>
              <a:rPr lang="de-DE" dirty="0"/>
              <a:t>, Lucia, Wenzel, &amp; Anderson, 2011)</a:t>
            </a:r>
          </a:p>
          <a:p>
            <a:pPr lvl="1"/>
            <a:r>
              <a:rPr lang="de-DE" dirty="0">
                <a:latin typeface="Frutiger LT Com 45 Light" panose="020B0403030504020204" pitchFamily="34" charset="77"/>
              </a:rPr>
              <a:t>E.g. </a:t>
            </a:r>
            <a:r>
              <a:rPr lang="de-DE" dirty="0" err="1">
                <a:latin typeface="Frutiger LT Com 45 Light" panose="020B0403030504020204" pitchFamily="34" charset="77"/>
              </a:rPr>
              <a:t>student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affairs</a:t>
            </a:r>
            <a:r>
              <a:rPr lang="de-DE" dirty="0">
                <a:latin typeface="Frutiger LT Com 45 Light" panose="020B0403030504020204" pitchFamily="34" charset="77"/>
              </a:rPr>
              <a:t>, DSOs, high </a:t>
            </a:r>
            <a:r>
              <a:rPr lang="de-DE" dirty="0" err="1">
                <a:latin typeface="Frutiger LT Com 45 Light" panose="020B0403030504020204" pitchFamily="34" charset="77"/>
              </a:rPr>
              <a:t>school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teachers</a:t>
            </a:r>
            <a:r>
              <a:rPr lang="de-DE" dirty="0">
                <a:latin typeface="Frutiger LT Com 45 Light" panose="020B0403030504020204" pitchFamily="34" charset="77"/>
              </a:rPr>
              <a:t>, </a:t>
            </a:r>
            <a:r>
              <a:rPr lang="de-DE" dirty="0" err="1">
                <a:latin typeface="Frutiger LT Com 45 Light" panose="020B0403030504020204" pitchFamily="34" charset="77"/>
              </a:rPr>
              <a:t>parents</a:t>
            </a:r>
            <a:endParaRPr lang="de-DE" dirty="0">
              <a:latin typeface="Frutiger LT Com 45 Light" panose="020B040303050402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07032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9CB8BD-BE26-924A-9B38-229EF0B7B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ICT Curriculum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6AFDB6-79C9-5B4D-9FE6-DB6AFBB1886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Hamblet</a:t>
            </a:r>
            <a:r>
              <a:rPr lang="en-US" dirty="0"/>
              <a:t>, 2014: Teach students to use assistive technology as part of transition planning</a:t>
            </a:r>
          </a:p>
          <a:p>
            <a:r>
              <a:rPr lang="en-US" dirty="0"/>
              <a:t>Newton &amp; Dell, 2010: AT skills</a:t>
            </a:r>
          </a:p>
          <a:p>
            <a:pPr lvl="1"/>
            <a:r>
              <a:rPr lang="en-US" dirty="0">
                <a:latin typeface="Frutiger LT Com 45 Light" panose="020B0403030504020204" pitchFamily="34" charset="77"/>
              </a:rPr>
              <a:t>Operational skills</a:t>
            </a:r>
          </a:p>
          <a:p>
            <a:pPr lvl="1"/>
            <a:r>
              <a:rPr lang="en-US" dirty="0">
                <a:latin typeface="Frutiger LT Com 45 Light" panose="020B0403030504020204" pitchFamily="34" charset="77"/>
              </a:rPr>
              <a:t>Functional skills</a:t>
            </a:r>
          </a:p>
          <a:p>
            <a:pPr lvl="1"/>
            <a:r>
              <a:rPr lang="en-US" dirty="0">
                <a:latin typeface="Frutiger LT Com 45 Light" panose="020B0403030504020204" pitchFamily="34" charset="77"/>
              </a:rPr>
              <a:t>Strategic skills</a:t>
            </a:r>
          </a:p>
          <a:p>
            <a:pPr lvl="1"/>
            <a:r>
              <a:rPr lang="en-US" dirty="0">
                <a:latin typeface="Frutiger LT Com 45 Light" panose="020B0403030504020204" pitchFamily="34" charset="77"/>
              </a:rPr>
              <a:t>Social skills</a:t>
            </a:r>
          </a:p>
          <a:p>
            <a:r>
              <a:rPr lang="en-US" dirty="0"/>
              <a:t>Korbel et al., 2011: Teach technological preparedness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A40605C-9057-2E4A-B31C-69DE5182BF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Izzo, Murray, Buck, Johnson, &amp; Jimenez, 2015</a:t>
            </a:r>
          </a:p>
          <a:p>
            <a:r>
              <a:rPr lang="en-US" dirty="0"/>
              <a:t>21</a:t>
            </a:r>
            <a:r>
              <a:rPr lang="en-US" baseline="30000" dirty="0"/>
              <a:t>st</a:t>
            </a:r>
            <a:r>
              <a:rPr lang="en-US" dirty="0"/>
              <a:t> century IT skills</a:t>
            </a:r>
          </a:p>
          <a:p>
            <a:pPr lvl="1"/>
            <a:r>
              <a:rPr lang="en-US" dirty="0"/>
              <a:t>Academic subject knowledge (e.g., reading, writing, arithmetic)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Learning and innovation skills (e.g., critical thinking, collaboration, creativity)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Life and career skills (e.g., self-direction, accountability, leadership)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Information, media, and technology skills.</a:t>
            </a:r>
          </a:p>
          <a:p>
            <a:r>
              <a:rPr lang="en-US" dirty="0" err="1"/>
              <a:t>EnvisionIT</a:t>
            </a:r>
            <a:r>
              <a:rPr lang="en-US" dirty="0"/>
              <a:t>, Ohio STEM Ability Alliance, Transition Options in </a:t>
            </a:r>
            <a:r>
              <a:rPr lang="en-US" dirty="0" err="1"/>
              <a:t>Postsec</a:t>
            </a:r>
            <a:r>
              <a:rPr lang="en-US" dirty="0"/>
              <a:t>. Settings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6443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96CAFF-45E4-DF4F-AFA5-50942939E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PCIs do?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23C536-E30B-CB49-8D41-458616C4F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Disability Service Offices</a:t>
            </a:r>
          </a:p>
          <a:p>
            <a:r>
              <a:rPr lang="en-US" dirty="0"/>
              <a:t>No longer one-stop-shop, but centerpiece of accessible and inclusive transition strategies (Korbel, Lucia, et al., 2011)</a:t>
            </a:r>
          </a:p>
          <a:p>
            <a:r>
              <a:rPr lang="en-US" dirty="0"/>
              <a:t>Model of transition services continuum (Korbel, McGuire, et al. 2011): Technology is used for</a:t>
            </a:r>
          </a:p>
          <a:p>
            <a:pPr lvl="1"/>
            <a:r>
              <a:rPr lang="en-US" dirty="0">
                <a:latin typeface="Frutiger LT Com 45 Light" panose="020B0403030504020204" pitchFamily="34" charset="77"/>
              </a:rPr>
              <a:t>Preadmission Strategies</a:t>
            </a:r>
          </a:p>
          <a:p>
            <a:pPr lvl="1"/>
            <a:r>
              <a:rPr lang="en-US" dirty="0">
                <a:latin typeface="Frutiger LT Com 45 Light" panose="020B0403030504020204" pitchFamily="34" charset="77"/>
              </a:rPr>
              <a:t>Strategies During Enrollment</a:t>
            </a:r>
          </a:p>
          <a:p>
            <a:pPr lvl="1"/>
            <a:r>
              <a:rPr lang="en-US" dirty="0">
                <a:latin typeface="Frutiger LT Com 45 Light" panose="020B0403030504020204" pitchFamily="34" charset="77"/>
              </a:rPr>
              <a:t>Transition Exit Strategies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807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05B77A-CCD6-8A41-9337-EF0476DDA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Conclusion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4080D6F-21DA-C842-AB48-4050F318BB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22857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84F1986B-98B3-4445-9F2A-A05DDF30B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think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discuss</a:t>
            </a:r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D77A2D8-C7CE-D747-84FE-F9913C330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importance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digital </a:t>
            </a:r>
            <a:r>
              <a:rPr lang="de-DE" dirty="0" err="1"/>
              <a:t>media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in </a:t>
            </a:r>
            <a:r>
              <a:rPr lang="de-DE" dirty="0" err="1"/>
              <a:t>secondary</a:t>
            </a:r>
            <a:r>
              <a:rPr lang="de-DE" dirty="0"/>
              <a:t> </a:t>
            </a:r>
            <a:r>
              <a:rPr lang="de-DE" dirty="0" err="1"/>
              <a:t>education</a:t>
            </a:r>
            <a:r>
              <a:rPr lang="de-DE" dirty="0"/>
              <a:t>, post-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education</a:t>
            </a:r>
            <a:r>
              <a:rPr lang="de-DE" dirty="0"/>
              <a:t>, </a:t>
            </a:r>
            <a:r>
              <a:rPr lang="de-DE" dirty="0" err="1"/>
              <a:t>and</a:t>
            </a:r>
            <a:r>
              <a:rPr lang="de-DE" dirty="0"/>
              <a:t> in </a:t>
            </a:r>
            <a:r>
              <a:rPr lang="de-DE" dirty="0" err="1"/>
              <a:t>employment</a:t>
            </a:r>
            <a:r>
              <a:rPr lang="de-DE" dirty="0"/>
              <a:t>?</a:t>
            </a:r>
          </a:p>
          <a:p>
            <a:r>
              <a:rPr lang="de-DE" dirty="0" err="1"/>
              <a:t>Transitioning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secondary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post-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education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supported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</a:t>
            </a:r>
            <a:r>
              <a:rPr lang="de-DE" dirty="0" err="1"/>
              <a:t>corresponding</a:t>
            </a:r>
            <a:r>
              <a:rPr lang="de-DE" dirty="0"/>
              <a:t> </a:t>
            </a:r>
            <a:r>
              <a:rPr lang="de-DE" dirty="0" err="1"/>
              <a:t>transition</a:t>
            </a:r>
            <a:r>
              <a:rPr lang="de-DE" dirty="0"/>
              <a:t> </a:t>
            </a:r>
            <a:r>
              <a:rPr lang="de-DE" dirty="0" err="1"/>
              <a:t>plans</a:t>
            </a:r>
            <a:r>
              <a:rPr lang="de-DE" dirty="0"/>
              <a:t>.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technology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integrated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plans</a:t>
            </a:r>
            <a:r>
              <a:rPr lang="de-DE" dirty="0"/>
              <a:t>?</a:t>
            </a:r>
          </a:p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digital </a:t>
            </a:r>
            <a:r>
              <a:rPr lang="de-DE" dirty="0" err="1"/>
              <a:t>literacy</a:t>
            </a:r>
            <a:r>
              <a:rPr lang="de-DE" dirty="0"/>
              <a:t> </a:t>
            </a:r>
            <a:r>
              <a:rPr lang="de-DE" dirty="0" err="1"/>
              <a:t>mean</a:t>
            </a:r>
            <a:r>
              <a:rPr lang="de-DE" dirty="0"/>
              <a:t>?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integrated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curriculum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/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job</a:t>
            </a:r>
            <a:r>
              <a:rPr lang="de-DE" dirty="0"/>
              <a:t> </a:t>
            </a:r>
            <a:r>
              <a:rPr lang="de-DE" dirty="0" err="1"/>
              <a:t>training</a:t>
            </a:r>
            <a:r>
              <a:rPr lang="de-DE" dirty="0"/>
              <a:t>?</a:t>
            </a:r>
          </a:p>
          <a:p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technology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problem</a:t>
            </a:r>
            <a:r>
              <a:rPr lang="de-DE" dirty="0"/>
              <a:t>,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also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solution</a:t>
            </a:r>
            <a:r>
              <a:rPr lang="de-DE" dirty="0"/>
              <a:t>? E.g.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delivering</a:t>
            </a:r>
            <a:r>
              <a:rPr lang="de-DE" dirty="0"/>
              <a:t> a web-</a:t>
            </a:r>
            <a:r>
              <a:rPr lang="de-DE" dirty="0" err="1"/>
              <a:t>based</a:t>
            </a:r>
            <a:r>
              <a:rPr lang="de-DE" dirty="0"/>
              <a:t> </a:t>
            </a:r>
            <a:r>
              <a:rPr lang="de-DE" dirty="0" err="1"/>
              <a:t>training</a:t>
            </a:r>
            <a:r>
              <a:rPr lang="de-DE" dirty="0"/>
              <a:t> on digital </a:t>
            </a:r>
            <a:r>
              <a:rPr lang="de-DE" dirty="0" err="1"/>
              <a:t>literacy</a:t>
            </a:r>
            <a:r>
              <a:rPr lang="de-DE" dirty="0"/>
              <a:t>?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training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all,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different </a:t>
            </a:r>
            <a:r>
              <a:rPr lang="de-DE" dirty="0" err="1"/>
              <a:t>types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impairment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77455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5148485-932C-964B-9989-4BAE86E2D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Post-</a:t>
            </a:r>
            <a:r>
              <a:rPr lang="de-DE" dirty="0" err="1"/>
              <a:t>What</a:t>
            </a:r>
            <a:r>
              <a:rPr lang="de-DE" dirty="0"/>
              <a:t>?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19ABB2B-7924-C240-B161-7675FBBFE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Post-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education</a:t>
            </a:r>
            <a:r>
              <a:rPr lang="de-DE" dirty="0"/>
              <a:t> / PCE: Every </a:t>
            </a:r>
            <a:r>
              <a:rPr lang="de-DE" dirty="0" err="1"/>
              <a:t>kind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intentional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institutionalized</a:t>
            </a:r>
            <a:r>
              <a:rPr lang="de-DE" dirty="0"/>
              <a:t> </a:t>
            </a:r>
            <a:r>
              <a:rPr lang="de-DE" dirty="0" err="1"/>
              <a:t>education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happens</a:t>
            </a:r>
            <a:r>
              <a:rPr lang="de-DE" dirty="0"/>
              <a:t> after </a:t>
            </a:r>
            <a:r>
              <a:rPr lang="de-DE" dirty="0" err="1"/>
              <a:t>compulsory</a:t>
            </a:r>
            <a:r>
              <a:rPr lang="de-DE" dirty="0"/>
              <a:t> </a:t>
            </a:r>
            <a:r>
              <a:rPr lang="de-DE" dirty="0" err="1"/>
              <a:t>secondary</a:t>
            </a:r>
            <a:r>
              <a:rPr lang="de-DE" dirty="0"/>
              <a:t> </a:t>
            </a:r>
            <a:r>
              <a:rPr lang="de-DE" dirty="0" err="1"/>
              <a:t>education</a:t>
            </a:r>
            <a:endParaRPr lang="de-DE" dirty="0"/>
          </a:p>
          <a:p>
            <a:r>
              <a:rPr lang="de-DE" dirty="0"/>
              <a:t>This </a:t>
            </a:r>
            <a:r>
              <a:rPr lang="de-DE" dirty="0" err="1"/>
              <a:t>might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called</a:t>
            </a:r>
            <a:endParaRPr lang="de-DE" dirty="0"/>
          </a:p>
          <a:p>
            <a:pPr lvl="1"/>
            <a:r>
              <a:rPr lang="de-DE" dirty="0">
                <a:latin typeface="Frutiger LT Com 45 Light" panose="020B0403030504020204" pitchFamily="34" charset="77"/>
              </a:rPr>
              <a:t>Post-</a:t>
            </a:r>
            <a:r>
              <a:rPr lang="de-DE" dirty="0" err="1">
                <a:latin typeface="Frutiger LT Com 45 Light" panose="020B0403030504020204" pitchFamily="34" charset="77"/>
              </a:rPr>
              <a:t>secondary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education</a:t>
            </a:r>
            <a:r>
              <a:rPr lang="de-DE" dirty="0">
                <a:latin typeface="Frutiger LT Com 45 Light" panose="020B0403030504020204" pitchFamily="34" charset="77"/>
              </a:rPr>
              <a:t> in </a:t>
            </a:r>
            <a:r>
              <a:rPr lang="de-DE" dirty="0" err="1">
                <a:latin typeface="Frutiger LT Com 45 Light" panose="020B0403030504020204" pitchFamily="34" charset="77"/>
              </a:rPr>
              <a:t>college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and</a:t>
            </a:r>
            <a:r>
              <a:rPr lang="de-DE" dirty="0">
                <a:latin typeface="Frutiger LT Com 45 Light" panose="020B0403030504020204" pitchFamily="34" charset="77"/>
              </a:rPr>
              <a:t>/</a:t>
            </a:r>
            <a:r>
              <a:rPr lang="de-DE" dirty="0" err="1">
                <a:latin typeface="Frutiger LT Com 45 Light" panose="020B0403030504020204" pitchFamily="34" charset="77"/>
              </a:rPr>
              <a:t>or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university</a:t>
            </a:r>
            <a:endParaRPr lang="de-DE" dirty="0">
              <a:latin typeface="Frutiger LT Com 45 Light" panose="020B0403030504020204" pitchFamily="34" charset="77"/>
            </a:endParaRPr>
          </a:p>
          <a:p>
            <a:pPr lvl="1"/>
            <a:r>
              <a:rPr lang="de-DE" dirty="0" err="1">
                <a:latin typeface="Frutiger LT Com 45 Light" panose="020B0403030504020204" pitchFamily="34" charset="77"/>
              </a:rPr>
              <a:t>Tertiary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education</a:t>
            </a:r>
            <a:endParaRPr lang="de-DE" dirty="0">
              <a:latin typeface="Frutiger LT Com 45 Light" panose="020B0403030504020204" pitchFamily="34" charset="77"/>
            </a:endParaRPr>
          </a:p>
          <a:p>
            <a:pPr lvl="1"/>
            <a:r>
              <a:rPr lang="de-DE" dirty="0" err="1">
                <a:latin typeface="Frutiger LT Com 45 Light" panose="020B0403030504020204" pitchFamily="34" charset="77"/>
              </a:rPr>
              <a:t>Vocational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education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and</a:t>
            </a:r>
            <a:r>
              <a:rPr lang="de-DE" dirty="0">
                <a:latin typeface="Frutiger LT Com 45 Light" panose="020B0403030504020204" pitchFamily="34" charset="77"/>
              </a:rPr>
              <a:t>/</a:t>
            </a:r>
            <a:r>
              <a:rPr lang="de-DE" dirty="0" err="1">
                <a:latin typeface="Frutiger LT Com 45 Light" panose="020B0403030504020204" pitchFamily="34" charset="77"/>
              </a:rPr>
              <a:t>or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vocational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training</a:t>
            </a:r>
            <a:endParaRPr lang="de-DE" dirty="0">
              <a:latin typeface="Frutiger LT Com 45 Light" panose="020B0403030504020204" pitchFamily="34" charset="77"/>
            </a:endParaRPr>
          </a:p>
          <a:p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about</a:t>
            </a:r>
            <a:endParaRPr lang="de-DE" dirty="0"/>
          </a:p>
          <a:p>
            <a:pPr lvl="1"/>
            <a:r>
              <a:rPr lang="de-DE" dirty="0">
                <a:latin typeface="Frutiger LT Com 45 Light" panose="020B0403030504020204" pitchFamily="34" charset="77"/>
              </a:rPr>
              <a:t>Life-</a:t>
            </a:r>
            <a:r>
              <a:rPr lang="de-DE" dirty="0" err="1">
                <a:latin typeface="Frutiger LT Com 45 Light" panose="020B0403030504020204" pitchFamily="34" charset="77"/>
              </a:rPr>
              <a:t>long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learning</a:t>
            </a:r>
            <a:endParaRPr lang="de-DE" dirty="0">
              <a:latin typeface="Frutiger LT Com 45 Light" panose="020B0403030504020204" pitchFamily="34" charset="77"/>
            </a:endParaRPr>
          </a:p>
          <a:p>
            <a:pPr lvl="1"/>
            <a:r>
              <a:rPr lang="de-DE" dirty="0" err="1">
                <a:latin typeface="Frutiger LT Com 45 Light" panose="020B0403030504020204" pitchFamily="34" charset="77"/>
              </a:rPr>
              <a:t>Continuing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education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</a:p>
          <a:p>
            <a:pPr lvl="1"/>
            <a:r>
              <a:rPr lang="de-DE" dirty="0" err="1">
                <a:latin typeface="Frutiger LT Com 45 Light" panose="020B0403030504020204" pitchFamily="34" charset="77"/>
              </a:rPr>
              <a:t>Personally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organized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training</a:t>
            </a:r>
            <a:r>
              <a:rPr lang="de-DE" dirty="0">
                <a:latin typeface="Frutiger LT Com 45 Light" panose="020B0403030504020204" pitchFamily="34" charset="77"/>
              </a:rPr>
              <a:t> (</a:t>
            </a:r>
            <a:r>
              <a:rPr lang="de-DE" dirty="0" err="1">
                <a:latin typeface="Frutiger LT Com 45 Light" panose="020B0403030504020204" pitchFamily="34" charset="77"/>
              </a:rPr>
              <a:t>remember</a:t>
            </a:r>
            <a:r>
              <a:rPr lang="de-DE" dirty="0">
                <a:latin typeface="Frutiger LT Com 45 Light" panose="020B0403030504020204" pitchFamily="34" charset="77"/>
              </a:rPr>
              <a:t> </a:t>
            </a:r>
            <a:r>
              <a:rPr lang="de-DE" dirty="0" err="1">
                <a:latin typeface="Frutiger LT Com 45 Light" panose="020B0403030504020204" pitchFamily="34" charset="77"/>
              </a:rPr>
              <a:t>this</a:t>
            </a:r>
            <a:r>
              <a:rPr lang="de-DE" dirty="0">
                <a:latin typeface="Frutiger LT Com 45 Light" panose="020B0403030504020204" pitchFamily="34" charset="77"/>
              </a:rPr>
              <a:t> MOOC-thing?)</a:t>
            </a:r>
          </a:p>
        </p:txBody>
      </p:sp>
    </p:spTree>
    <p:extLst>
      <p:ext uri="{BB962C8B-B14F-4D97-AF65-F5344CB8AC3E}">
        <p14:creationId xmlns:p14="http://schemas.microsoft.com/office/powerpoint/2010/main" val="2073266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3EC178-D4FC-204B-9223-7F1C00DD4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between Secondary Education &amp; PCE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318F21-2047-4C46-AF89-82CBA3BC6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Kupferman</a:t>
            </a:r>
            <a:r>
              <a:rPr lang="en-US" dirty="0"/>
              <a:t>, 2016</a:t>
            </a:r>
          </a:p>
          <a:p>
            <a:r>
              <a:rPr lang="en-US" dirty="0"/>
              <a:t>Motivation to learn</a:t>
            </a:r>
          </a:p>
          <a:p>
            <a:r>
              <a:rPr lang="en-US" dirty="0"/>
              <a:t>Self-determination</a:t>
            </a:r>
          </a:p>
          <a:p>
            <a:r>
              <a:rPr lang="en-US" dirty="0"/>
              <a:t>Identification, documentation, and disclosure of the disability</a:t>
            </a:r>
          </a:p>
          <a:p>
            <a:r>
              <a:rPr lang="en-US" dirty="0"/>
              <a:t>Knowledge of needs for reasonable accommodations, access, and modifications</a:t>
            </a:r>
          </a:p>
        </p:txBody>
      </p:sp>
    </p:spTree>
    <p:extLst>
      <p:ext uri="{BB962C8B-B14F-4D97-AF65-F5344CB8AC3E}">
        <p14:creationId xmlns:p14="http://schemas.microsoft.com/office/powerpoint/2010/main" val="1347971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47538BF-B602-7246-B840-04FDE985A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Kuh</a:t>
            </a:r>
            <a:r>
              <a:rPr lang="en-US" dirty="0"/>
              <a:t> et al. (2007): Model of Student Experience</a:t>
            </a:r>
            <a:endParaRPr lang="de-DE" dirty="0"/>
          </a:p>
        </p:txBody>
      </p:sp>
      <p:pic>
        <p:nvPicPr>
          <p:cNvPr id="6" name="Inhaltsplatzhalter 6" descr="Visualization of Model of Student Experience">
            <a:extLst>
              <a:ext uri="{FF2B5EF4-FFF2-40B4-BE49-F238E27FC236}">
                <a16:creationId xmlns:a16="http://schemas.microsoft.com/office/drawing/2014/main" id="{2A59D5B2-A660-614F-B9B5-F2670A66C7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-16162" r="-16162"/>
          <a:stretch>
            <a:fillRect/>
          </a:stretch>
        </p:blipFill>
        <p:spPr>
          <a:xfrm>
            <a:off x="1164470" y="1360450"/>
            <a:ext cx="9863061" cy="5424336"/>
          </a:xfr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7FB8F543-F432-6941-9DCA-32BB527864EA}"/>
              </a:ext>
            </a:extLst>
          </p:cNvPr>
          <p:cNvSpPr/>
          <p:nvPr/>
        </p:nvSpPr>
        <p:spPr>
          <a:xfrm>
            <a:off x="7753093" y="6415454"/>
            <a:ext cx="27045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dirty="0">
                <a:latin typeface="Frutiger LT Com 45 Light" panose="020B0403030504020204" pitchFamily="34" charset="77"/>
              </a:rPr>
              <a:t>(Kuh, </a:t>
            </a:r>
            <a:r>
              <a:rPr lang="de-DE" sz="1000" dirty="0" err="1">
                <a:latin typeface="Frutiger LT Com 45 Light" panose="020B0403030504020204" pitchFamily="34" charset="77"/>
              </a:rPr>
              <a:t>Kinzie</a:t>
            </a:r>
            <a:r>
              <a:rPr lang="de-DE" sz="1000" dirty="0">
                <a:latin typeface="Frutiger LT Com 45 Light" panose="020B0403030504020204" pitchFamily="34" charset="77"/>
              </a:rPr>
              <a:t>, Buckley, Bridges, &amp; Hayek, 2007)</a:t>
            </a:r>
          </a:p>
        </p:txBody>
      </p:sp>
    </p:spTree>
    <p:extLst>
      <p:ext uri="{BB962C8B-B14F-4D97-AF65-F5344CB8AC3E}">
        <p14:creationId xmlns:p14="http://schemas.microsoft.com/office/powerpoint/2010/main" val="606189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47538BF-B602-7246-B840-04FDE985A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Kuh</a:t>
            </a:r>
            <a:r>
              <a:rPr lang="en-US" dirty="0"/>
              <a:t> et al. (2007): Model of Student Experience</a:t>
            </a:r>
            <a:endParaRPr lang="de-DE" dirty="0"/>
          </a:p>
        </p:txBody>
      </p:sp>
      <p:pic>
        <p:nvPicPr>
          <p:cNvPr id="6" name="Inhaltsplatzhalter 6" descr="Visualization of Model of Student Experience; three different transition phases highlighted">
            <a:extLst>
              <a:ext uri="{FF2B5EF4-FFF2-40B4-BE49-F238E27FC236}">
                <a16:creationId xmlns:a16="http://schemas.microsoft.com/office/drawing/2014/main" id="{2A59D5B2-A660-614F-B9B5-F2670A66C7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-16162" r="-16162"/>
          <a:stretch>
            <a:fillRect/>
          </a:stretch>
        </p:blipFill>
        <p:spPr>
          <a:xfrm>
            <a:off x="1164470" y="1360450"/>
            <a:ext cx="9863061" cy="5424336"/>
          </a:xfr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7FB8F543-F432-6941-9DCA-32BB527864EA}"/>
              </a:ext>
            </a:extLst>
          </p:cNvPr>
          <p:cNvSpPr/>
          <p:nvPr/>
        </p:nvSpPr>
        <p:spPr>
          <a:xfrm>
            <a:off x="7753093" y="6415454"/>
            <a:ext cx="27045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dirty="0">
                <a:latin typeface="Frutiger LT Com 45 Light" panose="020B0403030504020204" pitchFamily="34" charset="77"/>
              </a:rPr>
              <a:t>(Kuh, </a:t>
            </a:r>
            <a:r>
              <a:rPr lang="de-DE" sz="1000" dirty="0" err="1">
                <a:latin typeface="Frutiger LT Com 45 Light" panose="020B0403030504020204" pitchFamily="34" charset="77"/>
              </a:rPr>
              <a:t>Kinzie</a:t>
            </a:r>
            <a:r>
              <a:rPr lang="de-DE" sz="1000" dirty="0">
                <a:latin typeface="Frutiger LT Com 45 Light" panose="020B0403030504020204" pitchFamily="34" charset="77"/>
              </a:rPr>
              <a:t>, Buckley, Bridges, &amp; Hayek, 2007)</a:t>
            </a:r>
          </a:p>
        </p:txBody>
      </p:sp>
      <p:sp>
        <p:nvSpPr>
          <p:cNvPr id="5" name="Ellipse 2" descr="Highlighting the entry phase">
            <a:extLst>
              <a:ext uri="{FF2B5EF4-FFF2-40B4-BE49-F238E27FC236}">
                <a16:creationId xmlns:a16="http://schemas.microsoft.com/office/drawing/2014/main" id="{99CF47C9-1154-504E-8A7B-0794ACEE9C26}"/>
              </a:ext>
            </a:extLst>
          </p:cNvPr>
          <p:cNvSpPr/>
          <p:nvPr/>
        </p:nvSpPr>
        <p:spPr>
          <a:xfrm rot="2622505">
            <a:off x="2957071" y="4463375"/>
            <a:ext cx="2921620" cy="1473679"/>
          </a:xfrm>
          <a:prstGeom prst="ellipse">
            <a:avLst/>
          </a:prstGeom>
          <a:solidFill>
            <a:schemeClr val="accent2">
              <a:alpha val="39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Ellipse 2" descr="highlighting the exit phase">
            <a:extLst>
              <a:ext uri="{FF2B5EF4-FFF2-40B4-BE49-F238E27FC236}">
                <a16:creationId xmlns:a16="http://schemas.microsoft.com/office/drawing/2014/main" id="{3052F0CE-AE0A-944E-B377-C9BC33F84E17}"/>
              </a:ext>
            </a:extLst>
          </p:cNvPr>
          <p:cNvSpPr/>
          <p:nvPr/>
        </p:nvSpPr>
        <p:spPr>
          <a:xfrm rot="2622505">
            <a:off x="6599622" y="2165649"/>
            <a:ext cx="2921620" cy="1473679"/>
          </a:xfrm>
          <a:prstGeom prst="ellipse">
            <a:avLst/>
          </a:prstGeom>
          <a:solidFill>
            <a:schemeClr val="accent2">
              <a:alpha val="39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Ellipse 2" descr="highlighting transitions during study">
            <a:extLst>
              <a:ext uri="{FF2B5EF4-FFF2-40B4-BE49-F238E27FC236}">
                <a16:creationId xmlns:a16="http://schemas.microsoft.com/office/drawing/2014/main" id="{02AE8B6C-9E5C-584A-A2BD-A5413179CCA6}"/>
              </a:ext>
            </a:extLst>
          </p:cNvPr>
          <p:cNvSpPr/>
          <p:nvPr/>
        </p:nvSpPr>
        <p:spPr>
          <a:xfrm rot="19593443">
            <a:off x="4778347" y="3335778"/>
            <a:ext cx="2921620" cy="1473679"/>
          </a:xfrm>
          <a:prstGeom prst="ellipse">
            <a:avLst/>
          </a:prstGeom>
          <a:solidFill>
            <a:schemeClr val="accent1">
              <a:alpha val="39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48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8A1FA5C-064B-074E-B332-B4E904F9D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Importance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PCE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83DE387-40F1-394A-AC7C-56CAC6EEEB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1874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 &amp; graduation rates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Herbert et al., 2014</a:t>
            </a:r>
          </a:p>
          <a:p>
            <a:pPr lvl="1"/>
            <a:r>
              <a:rPr lang="en-US" dirty="0">
                <a:latin typeface="Frutiger LT Com 45 Light" panose="020B0403030504020204" pitchFamily="34" charset="77"/>
              </a:rPr>
              <a:t>The graduation rate of </a:t>
            </a:r>
            <a:r>
              <a:rPr lang="en-US" dirty="0" err="1">
                <a:latin typeface="Frutiger LT Com 45 Light" panose="020B0403030504020204" pitchFamily="34" charset="77"/>
              </a:rPr>
              <a:t>SwD</a:t>
            </a:r>
            <a:r>
              <a:rPr lang="en-US" dirty="0">
                <a:latin typeface="Frutiger LT Com 45 Light" panose="020B0403030504020204" pitchFamily="34" charset="77"/>
              </a:rPr>
              <a:t> was lower (65%) than that of </a:t>
            </a:r>
            <a:r>
              <a:rPr lang="en-US" dirty="0" err="1">
                <a:latin typeface="Frutiger LT Com 45 Light" panose="020B0403030504020204" pitchFamily="34" charset="77"/>
              </a:rPr>
              <a:t>SwoD</a:t>
            </a:r>
            <a:r>
              <a:rPr lang="en-US" dirty="0">
                <a:latin typeface="Frutiger LT Com 45 Light" panose="020B0403030504020204" pitchFamily="34" charset="77"/>
              </a:rPr>
              <a:t> (87%).</a:t>
            </a:r>
          </a:p>
          <a:p>
            <a:pPr lvl="1"/>
            <a:r>
              <a:rPr lang="en-US" b="1" dirty="0">
                <a:latin typeface="Frutiger LT Com 45 Light" panose="020B0403030504020204" pitchFamily="34" charset="77"/>
              </a:rPr>
              <a:t>GPA</a:t>
            </a:r>
            <a:r>
              <a:rPr lang="en-US" dirty="0">
                <a:latin typeface="Frutiger LT Com 45 Light" panose="020B0403030504020204" pitchFamily="34" charset="77"/>
              </a:rPr>
              <a:t> was strongly related to degree completion and accounted for 35% of the variance, while disability type, gender, race, housing status, financial aid or university transfer status only accounted for a negligible amount of variance.</a:t>
            </a:r>
          </a:p>
          <a:p>
            <a:r>
              <a:rPr lang="en-US" dirty="0"/>
              <a:t>Foreman et al., 2001</a:t>
            </a:r>
          </a:p>
          <a:p>
            <a:pPr lvl="1"/>
            <a:r>
              <a:rPr lang="en-US" dirty="0">
                <a:latin typeface="Frutiger LT Com 45 Light" panose="020B0403030504020204" pitchFamily="34" charset="77"/>
              </a:rPr>
              <a:t>Are there any differences between students with and without disabilities in respect to their characteristics and academic outcomes?</a:t>
            </a:r>
          </a:p>
          <a:p>
            <a:pPr lvl="1"/>
            <a:r>
              <a:rPr lang="en-US" dirty="0" err="1">
                <a:latin typeface="Frutiger LT Com 45 Light" panose="020B0403030504020204" pitchFamily="34" charset="77"/>
              </a:rPr>
              <a:t>SwD</a:t>
            </a:r>
            <a:r>
              <a:rPr lang="en-US" dirty="0">
                <a:latin typeface="Frutiger LT Com 45 Light" panose="020B0403030504020204" pitchFamily="34" charset="77"/>
              </a:rPr>
              <a:t>…</a:t>
            </a:r>
          </a:p>
          <a:p>
            <a:pPr lvl="2"/>
            <a:r>
              <a:rPr lang="en-US" dirty="0">
                <a:latin typeface="Frutiger LT Com 45 Light" panose="020B0403030504020204" pitchFamily="34" charset="77"/>
              </a:rPr>
              <a:t>don’t withdraw from higher education more often, </a:t>
            </a:r>
          </a:p>
          <a:p>
            <a:pPr lvl="2"/>
            <a:r>
              <a:rPr lang="en-US" dirty="0">
                <a:latin typeface="Frutiger LT Com 45 Light" panose="020B0403030504020204" pitchFamily="34" charset="77"/>
              </a:rPr>
              <a:t>but they have significantly </a:t>
            </a:r>
            <a:r>
              <a:rPr lang="en-US" b="1" dirty="0">
                <a:latin typeface="Frutiger LT Com 45 Light" panose="020B0403030504020204" pitchFamily="34" charset="77"/>
              </a:rPr>
              <a:t>lower GPA</a:t>
            </a:r>
            <a:r>
              <a:rPr lang="en-US" dirty="0">
                <a:latin typeface="Frutiger LT Com 45 Light" panose="020B0403030504020204" pitchFamily="34" charset="77"/>
              </a:rPr>
              <a:t>, experience more difficulties with their study and it’s harder for them to cope with academic work </a:t>
            </a:r>
          </a:p>
        </p:txBody>
      </p:sp>
    </p:spTree>
    <p:extLst>
      <p:ext uri="{BB962C8B-B14F-4D97-AF65-F5344CB8AC3E}">
        <p14:creationId xmlns:p14="http://schemas.microsoft.com/office/powerpoint/2010/main" val="1327196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Disability influences persistence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Mamiseishvili</a:t>
            </a:r>
            <a:r>
              <a:rPr lang="en-US" dirty="0"/>
              <a:t> &amp; Koch, 2012</a:t>
            </a:r>
          </a:p>
          <a:p>
            <a:pPr lvl="1"/>
            <a:r>
              <a:rPr lang="en-US" dirty="0"/>
              <a:t>1st-2nd year persistence</a:t>
            </a:r>
          </a:p>
          <a:p>
            <a:pPr marL="1000800" lvl="2"/>
            <a:r>
              <a:rPr lang="en-US" dirty="0">
                <a:sym typeface="Zapf Dingbats"/>
              </a:rPr>
              <a:t>✔</a:t>
            </a:r>
            <a:r>
              <a:rPr lang="en-US" dirty="0"/>
              <a:t>LD: </a:t>
            </a:r>
            <a:r>
              <a:rPr lang="en-US" dirty="0" err="1"/>
              <a:t>Persister</a:t>
            </a:r>
            <a:r>
              <a:rPr lang="en-US" dirty="0"/>
              <a:t> 9.8%, Leavers 1.9, χ2 = 14.617, p &lt; .001</a:t>
            </a:r>
          </a:p>
          <a:p>
            <a:pPr marL="1000800" lvl="2"/>
            <a:r>
              <a:rPr lang="en-US" dirty="0">
                <a:sym typeface="Zapf Dingbats"/>
              </a:rPr>
              <a:t>✗</a:t>
            </a:r>
            <a:r>
              <a:rPr lang="en-US" dirty="0"/>
              <a:t> Depression: P. 7.5%, L. 13.1%, χ2 = 6.844, p &lt; .01</a:t>
            </a:r>
          </a:p>
          <a:p>
            <a:pPr lvl="1"/>
            <a:r>
              <a:rPr lang="en-US" dirty="0"/>
              <a:t>3-year-cumulative persistence</a:t>
            </a:r>
          </a:p>
          <a:p>
            <a:pPr marL="1000800" lvl="2"/>
            <a:r>
              <a:rPr lang="en-US" dirty="0">
                <a:sym typeface="Zapf Dingbats"/>
              </a:rPr>
              <a:t>✔</a:t>
            </a:r>
            <a:r>
              <a:rPr lang="en-US" dirty="0"/>
              <a:t> LD: </a:t>
            </a:r>
            <a:r>
              <a:rPr lang="en-US" dirty="0" err="1"/>
              <a:t>Persisters</a:t>
            </a:r>
            <a:r>
              <a:rPr lang="en-US" dirty="0"/>
              <a:t> 9.8%, Leavers 6.1%, χ2 = 4.620, p &lt; .05</a:t>
            </a:r>
          </a:p>
          <a:p>
            <a:pPr marL="1000800" lvl="2"/>
            <a:r>
              <a:rPr lang="en-US" dirty="0">
                <a:sym typeface="Zapf Dingbats"/>
              </a:rPr>
              <a:t>✔</a:t>
            </a:r>
            <a:r>
              <a:rPr lang="en-US" dirty="0"/>
              <a:t> Psychiatric Condition: </a:t>
            </a:r>
            <a:r>
              <a:rPr lang="en-US" dirty="0" err="1"/>
              <a:t>Persisters</a:t>
            </a:r>
            <a:r>
              <a:rPr lang="en-US" dirty="0"/>
              <a:t> 14.0%, </a:t>
            </a:r>
            <a:br>
              <a:rPr lang="en-US" dirty="0"/>
            </a:br>
            <a:r>
              <a:rPr lang="en-US" dirty="0"/>
              <a:t>Leavers 9.4%, χ2 = 4.755, p &lt; .05</a:t>
            </a:r>
          </a:p>
          <a:p>
            <a:pPr marL="1000800" lvl="2"/>
            <a:r>
              <a:rPr lang="en-US" dirty="0">
                <a:sym typeface="Zapf Dingbats"/>
              </a:rPr>
              <a:t>✗</a:t>
            </a:r>
            <a:r>
              <a:rPr lang="en-US" dirty="0"/>
              <a:t> Physical Condition: </a:t>
            </a:r>
            <a:r>
              <a:rPr lang="en-US" dirty="0" err="1"/>
              <a:t>Persisters</a:t>
            </a:r>
            <a:r>
              <a:rPr lang="en-US" dirty="0"/>
              <a:t> 19.0%, Leavers 25.1, χ2 = 4.917, p &lt; .05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AD2D8-5EA5-9B4F-8176-E54EFB32A61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507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1598</Words>
  <Application>Microsoft Macintosh PowerPoint</Application>
  <PresentationFormat>Breitbild</PresentationFormat>
  <Paragraphs>199</Paragraphs>
  <Slides>27</Slides>
  <Notes>27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2" baseType="lpstr">
      <vt:lpstr>Arial</vt:lpstr>
      <vt:lpstr>Calibri</vt:lpstr>
      <vt:lpstr>Frutiger LT Com 45 Light</vt:lpstr>
      <vt:lpstr>Zapf Dingbats</vt:lpstr>
      <vt:lpstr>Office</vt:lpstr>
      <vt:lpstr>Research perspectives on New Practices</vt:lpstr>
      <vt:lpstr>What individual and institutional practices can support the transition to and from PCE and from PCE to employment? </vt:lpstr>
      <vt:lpstr>Post-What?</vt:lpstr>
      <vt:lpstr>Differences between Secondary Education &amp; PCE</vt:lpstr>
      <vt:lpstr>Kuh et al. (2007): Model of Student Experience</vt:lpstr>
      <vt:lpstr>Kuh et al. (2007): Model of Student Experience</vt:lpstr>
      <vt:lpstr>Importance of PCE</vt:lpstr>
      <vt:lpstr>Outcome &amp; graduation rates</vt:lpstr>
      <vt:lpstr>Disability influences persistence</vt:lpstr>
      <vt:lpstr>It depends on the study design</vt:lpstr>
      <vt:lpstr>Career Readiness &amp; Employment</vt:lpstr>
      <vt:lpstr>Research perspectives</vt:lpstr>
      <vt:lpstr>Guiding questions</vt:lpstr>
      <vt:lpstr>What „technology“ are we talking about?</vt:lpstr>
      <vt:lpstr>What is a „transition“?</vt:lpstr>
      <vt:lpstr>Schlossberg‘s Transition Model</vt:lpstr>
      <vt:lpstr>Technology &amp; Transition</vt:lpstr>
      <vt:lpstr>Assistive technology and transition</vt:lpstr>
      <vt:lpstr>Practices to support transitions</vt:lpstr>
      <vt:lpstr>Components of a successful transition program</vt:lpstr>
      <vt:lpstr>Why are self-advocacy and self-determination so important?</vt:lpstr>
      <vt:lpstr>Understanding transition to PCE</vt:lpstr>
      <vt:lpstr>Preparing for transition</vt:lpstr>
      <vt:lpstr>ICT Curriculum</vt:lpstr>
      <vt:lpstr>What can PCIs do?</vt:lpstr>
      <vt:lpstr>Conclusion</vt:lpstr>
      <vt:lpstr>Questions to think about and discuss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Björn Fisseler</dc:creator>
  <cp:lastModifiedBy>Björn Fisseler</cp:lastModifiedBy>
  <cp:revision>37</cp:revision>
  <cp:lastPrinted>2018-10-15T13:28:34Z</cp:lastPrinted>
  <dcterms:created xsi:type="dcterms:W3CDTF">2018-10-10T12:51:29Z</dcterms:created>
  <dcterms:modified xsi:type="dcterms:W3CDTF">2018-10-15T13:43:12Z</dcterms:modified>
</cp:coreProperties>
</file>