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63" r:id="rId5"/>
    <p:sldId id="259" r:id="rId6"/>
    <p:sldId id="260"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tz.Colwell" initials="C" lastIdx="5" clrIdx="0">
    <p:extLst>
      <p:ext uri="{19B8F6BF-5375-455C-9EA6-DF929625EA0E}">
        <p15:presenceInfo xmlns:p15="http://schemas.microsoft.com/office/powerpoint/2012/main" userId="S-1-5-21-2118997552-836320393-1615622311-154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72" autoAdjust="0"/>
    <p:restoredTop sz="86410"/>
  </p:normalViewPr>
  <p:slideViewPr>
    <p:cSldViewPr snapToGrid="0">
      <p:cViewPr varScale="1">
        <p:scale>
          <a:sx n="69" d="100"/>
          <a:sy n="69" d="100"/>
        </p:scale>
        <p:origin x="84" y="948"/>
      </p:cViewPr>
      <p:guideLst/>
    </p:cSldViewPr>
  </p:slideViewPr>
  <p:outlineViewPr>
    <p:cViewPr>
      <p:scale>
        <a:sx n="33" d="100"/>
        <a:sy n="33" d="100"/>
      </p:scale>
      <p:origin x="0" y="-330"/>
    </p:cViewPr>
  </p:outlineViewPr>
  <p:notesTextViewPr>
    <p:cViewPr>
      <p:scale>
        <a:sx n="1" d="1"/>
        <a:sy n="1" d="1"/>
      </p:scale>
      <p:origin x="0" y="0"/>
    </p:cViewPr>
  </p:notesTextViewPr>
  <p:notesViewPr>
    <p:cSldViewPr snapToGrid="0">
      <p:cViewPr varScale="1">
        <p:scale>
          <a:sx n="101" d="100"/>
          <a:sy n="101" d="100"/>
        </p:scale>
        <p:origin x="3552" y="12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AC9B31-95AF-45FB-BEFB-0DEA2F7ED050}" type="datetimeFigureOut">
              <a:rPr lang="en-GB" smtClean="0"/>
              <a:t>27/02/2018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87C9AD-099F-4E6B-B21A-AECC6657E961}" type="slidenum">
              <a:rPr lang="en-GB" smtClean="0"/>
              <a:t>‹#›</a:t>
            </a:fld>
            <a:endParaRPr lang="en-GB"/>
          </a:p>
        </p:txBody>
      </p:sp>
    </p:spTree>
    <p:extLst>
      <p:ext uri="{BB962C8B-B14F-4D97-AF65-F5344CB8AC3E}">
        <p14:creationId xmlns:p14="http://schemas.microsoft.com/office/powerpoint/2010/main" val="2813578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 important area for focus are</a:t>
            </a:r>
            <a:r>
              <a:rPr lang="en-GB" baseline="0" dirty="0" smtClean="0"/>
              <a:t> the processes we</a:t>
            </a:r>
            <a:r>
              <a:rPr lang="en-GB" dirty="0" smtClean="0"/>
              <a:t> use</a:t>
            </a:r>
            <a:r>
              <a:rPr lang="en-GB" baseline="0" dirty="0" smtClean="0"/>
              <a:t> to choose and </a:t>
            </a:r>
            <a:r>
              <a:rPr lang="en-GB" dirty="0" smtClean="0"/>
              <a:t>deploy technologies for use by all students.</a:t>
            </a:r>
          </a:p>
          <a:p>
            <a:r>
              <a:rPr lang="en-GB" dirty="0" smtClean="0"/>
              <a:t>Accessibility issues are evaluated</a:t>
            </a:r>
            <a:r>
              <a:rPr lang="en-GB" baseline="0" dirty="0" smtClean="0"/>
              <a:t> as part of technology procurement. This can be in competition with other priorities but it is a key consideration.</a:t>
            </a:r>
          </a:p>
          <a:p>
            <a:r>
              <a:rPr lang="en-GB" baseline="0" dirty="0" smtClean="0"/>
              <a:t>We conduct accessibility testing of tools that we deploy with our students, or of major updates to tools.</a:t>
            </a:r>
          </a:p>
          <a:p>
            <a:r>
              <a:rPr lang="en-GB" baseline="0" dirty="0" smtClean="0"/>
              <a:t>A couple of examples:</a:t>
            </a:r>
          </a:p>
          <a:p>
            <a:r>
              <a:rPr lang="en-GB" baseline="0" dirty="0" smtClean="0"/>
              <a:t>-OU UK has been extensively involved with the development of Moodle. An open source VLE. As part of this we conducted a major evaluation of the accessibility of Moodle in 2007-08. We have contributed a range of fixes to the core platform, including a more accessible Forum tool. We continue to develop the accessibility of our own instance of the platform.</a:t>
            </a:r>
          </a:p>
          <a:p>
            <a:r>
              <a:rPr lang="en-GB" baseline="0" dirty="0" smtClean="0"/>
              <a:t>-A more recent example is Adobe Connect, which replaced our previous tool for online tutorials. Accessibility testing identified a range of issues, including access for blind users and users that require specific colours.  In this case, accessibility guidance has been issued to staff and students, and continue to work with Adobe on accessibility.</a:t>
            </a:r>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D987C9AD-099F-4E6B-B21A-AECC6657E961}" type="slidenum">
              <a:rPr lang="en-GB" smtClean="0"/>
              <a:t>3</a:t>
            </a:fld>
            <a:endParaRPr lang="en-GB"/>
          </a:p>
        </p:txBody>
      </p:sp>
    </p:spTree>
    <p:extLst>
      <p:ext uri="{BB962C8B-B14F-4D97-AF65-F5344CB8AC3E}">
        <p14:creationId xmlns:p14="http://schemas.microsoft.com/office/powerpoint/2010/main" val="1015288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Where</a:t>
            </a:r>
            <a:r>
              <a:rPr lang="en-GB" baseline="0" dirty="0" smtClean="0"/>
              <a:t> appropriate, we also deploy some technologies specifically to help students with specific needs. One recent example has been </a:t>
            </a:r>
            <a:r>
              <a:rPr lang="en-GB" baseline="0" dirty="0" err="1" smtClean="0"/>
              <a:t>SensusAccess</a:t>
            </a:r>
            <a:r>
              <a:rPr lang="en-GB" baseline="0" dirty="0" smtClean="0"/>
              <a:t>.</a:t>
            </a:r>
          </a:p>
          <a:p>
            <a:r>
              <a:rPr lang="en-GB" baseline="0" dirty="0" smtClean="0"/>
              <a:t>For course texts and in the case of materials that are required reading for a course, the OU would provide alternative formats. However there is an issue where students are expected to do independent reading or research, for example in a project module or literature review. For this reason, we are piloting the use of </a:t>
            </a:r>
            <a:r>
              <a:rPr lang="en-GB" baseline="0" dirty="0" err="1" smtClean="0"/>
              <a:t>SensusAccess</a:t>
            </a:r>
            <a:r>
              <a:rPr lang="en-GB" baseline="0" dirty="0" smtClean="0"/>
              <a:t>. This software is available to students to automatically convert documents into formats that are more useful to them.</a:t>
            </a:r>
            <a:endParaRPr lang="en-GB" dirty="0"/>
          </a:p>
        </p:txBody>
      </p:sp>
      <p:sp>
        <p:nvSpPr>
          <p:cNvPr id="4" name="Slide Number Placeholder 3"/>
          <p:cNvSpPr>
            <a:spLocks noGrp="1"/>
          </p:cNvSpPr>
          <p:nvPr>
            <p:ph type="sldNum" sz="quarter" idx="10"/>
          </p:nvPr>
        </p:nvSpPr>
        <p:spPr/>
        <p:txBody>
          <a:bodyPr/>
          <a:lstStyle/>
          <a:p>
            <a:fld id="{D987C9AD-099F-4E6B-B21A-AECC6657E961}" type="slidenum">
              <a:rPr lang="en-GB" smtClean="0"/>
              <a:t>4</a:t>
            </a:fld>
            <a:endParaRPr lang="en-GB"/>
          </a:p>
        </p:txBody>
      </p:sp>
    </p:spTree>
    <p:extLst>
      <p:ext uri="{BB962C8B-B14F-4D97-AF65-F5344CB8AC3E}">
        <p14:creationId xmlns:p14="http://schemas.microsoft.com/office/powerpoint/2010/main" val="52858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mn-lt"/>
                <a:ea typeface="+mn-ea"/>
                <a:cs typeface="+mn-cs"/>
              </a:rPr>
              <a:t>The Enabling Remote Activity (ERA) project provides opportunities for mobility impaired students to fully participate in fieldwork learning activities. </a:t>
            </a:r>
          </a:p>
          <a:p>
            <a:r>
              <a:rPr lang="en-GB" sz="1200" b="0" i="0" kern="1200" dirty="0" smtClean="0">
                <a:solidFill>
                  <a:schemeClr val="tx1"/>
                </a:solidFill>
                <a:effectLst/>
                <a:latin typeface="+mn-lt"/>
                <a:ea typeface="+mn-ea"/>
                <a:cs typeface="+mn-cs"/>
              </a:rPr>
              <a:t>Students are taught investigative skills enabling them to interpret features within the landscape; establish technical skills such as sketching and the use of field equipment; and learn to collaborate with peers. Field</a:t>
            </a:r>
            <a:r>
              <a:rPr lang="en-GB" sz="1200" b="0" i="0" kern="1200" baseline="0" dirty="0" smtClean="0">
                <a:solidFill>
                  <a:schemeClr val="tx1"/>
                </a:solidFill>
                <a:effectLst/>
                <a:latin typeface="+mn-lt"/>
                <a:ea typeface="+mn-ea"/>
                <a:cs typeface="+mn-cs"/>
              </a:rPr>
              <a:t> work can be very enjoyable part of these subjects and </a:t>
            </a:r>
            <a:r>
              <a:rPr lang="en-GB" sz="1200" b="0" i="0" kern="1200" dirty="0" smtClean="0">
                <a:solidFill>
                  <a:schemeClr val="tx1"/>
                </a:solidFill>
                <a:effectLst/>
                <a:latin typeface="+mn-lt"/>
                <a:ea typeface="+mn-ea"/>
                <a:cs typeface="+mn-cs"/>
              </a:rPr>
              <a:t>facilitate deeper learning and understanding. However</a:t>
            </a:r>
            <a:r>
              <a:rPr lang="en-GB" sz="1200" b="0" i="0" kern="1200" baseline="0" dirty="0" smtClean="0">
                <a:solidFill>
                  <a:schemeClr val="tx1"/>
                </a:solidFill>
                <a:effectLst/>
                <a:latin typeface="+mn-lt"/>
                <a:ea typeface="+mn-ea"/>
                <a:cs typeface="+mn-cs"/>
              </a:rPr>
              <a:t> some </a:t>
            </a:r>
            <a:r>
              <a:rPr lang="en-GB" sz="1200" b="0" i="0" kern="1200" dirty="0" smtClean="0">
                <a:solidFill>
                  <a:schemeClr val="tx1"/>
                </a:solidFill>
                <a:effectLst/>
                <a:latin typeface="+mn-lt"/>
                <a:ea typeface="+mn-ea"/>
                <a:cs typeface="+mn-cs"/>
              </a:rPr>
              <a:t>students do not have the opportunity to participate in fieldwork. By using mobile and communications technologies ERA provides practical solutions to the challenges of fieldwork accessibility. </a:t>
            </a:r>
          </a:p>
          <a:p>
            <a:r>
              <a:rPr lang="en-GB" sz="1200" b="0" i="0" kern="1200" dirty="0" smtClean="0">
                <a:solidFill>
                  <a:schemeClr val="tx1"/>
                </a:solidFill>
                <a:effectLst/>
                <a:latin typeface="+mn-lt"/>
                <a:ea typeface="+mn-ea"/>
                <a:cs typeface="+mn-cs"/>
              </a:rPr>
              <a:t>Residential</a:t>
            </a:r>
            <a:r>
              <a:rPr lang="en-GB" sz="1200" b="0" i="0" kern="1200" baseline="0" dirty="0" smtClean="0">
                <a:solidFill>
                  <a:schemeClr val="tx1"/>
                </a:solidFill>
                <a:effectLst/>
                <a:latin typeface="+mn-lt"/>
                <a:ea typeface="+mn-ea"/>
                <a:cs typeface="+mn-cs"/>
              </a:rPr>
              <a:t> field trips are a part of our undergraduate geoscience degrees. Some field locations are inaccessible but they can collaborate with peers who will transmit video, audio and high definition still images to them via portable networking technologies even where there is often no mobile data network.</a:t>
            </a:r>
          </a:p>
          <a:p>
            <a:r>
              <a:rPr lang="en-GB" dirty="0" smtClean="0"/>
              <a:t>Although ERA</a:t>
            </a:r>
            <a:r>
              <a:rPr lang="en-GB" baseline="0" dirty="0" smtClean="0"/>
              <a:t> has developed through several externally-funded research projects, the technology has been used in modules and is available to loan for use.</a:t>
            </a:r>
            <a:endParaRPr lang="en-GB" dirty="0"/>
          </a:p>
        </p:txBody>
      </p:sp>
      <p:sp>
        <p:nvSpPr>
          <p:cNvPr id="4" name="Slide Number Placeholder 3"/>
          <p:cNvSpPr>
            <a:spLocks noGrp="1"/>
          </p:cNvSpPr>
          <p:nvPr>
            <p:ph type="sldNum" sz="quarter" idx="10"/>
          </p:nvPr>
        </p:nvSpPr>
        <p:spPr/>
        <p:txBody>
          <a:bodyPr/>
          <a:lstStyle/>
          <a:p>
            <a:fld id="{D987C9AD-099F-4E6B-B21A-AECC6657E961}" type="slidenum">
              <a:rPr lang="en-GB" smtClean="0"/>
              <a:t>5</a:t>
            </a:fld>
            <a:endParaRPr lang="en-GB"/>
          </a:p>
        </p:txBody>
      </p:sp>
    </p:spTree>
    <p:extLst>
      <p:ext uri="{BB962C8B-B14F-4D97-AF65-F5344CB8AC3E}">
        <p14:creationId xmlns:p14="http://schemas.microsoft.com/office/powerpoint/2010/main" val="1187458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mn-lt"/>
                <a:ea typeface="+mn-ea"/>
                <a:cs typeface="+mn-cs"/>
              </a:rPr>
              <a:t>This project aims to explore how </a:t>
            </a:r>
            <a:r>
              <a:rPr lang="en-GB" sz="1200" b="0" i="0" kern="1200" dirty="0" err="1" smtClean="0">
                <a:solidFill>
                  <a:schemeClr val="tx1"/>
                </a:solidFill>
                <a:effectLst/>
                <a:latin typeface="+mn-lt"/>
                <a:ea typeface="+mn-ea"/>
                <a:cs typeface="+mn-cs"/>
              </a:rPr>
              <a:t>sonifications</a:t>
            </a:r>
            <a:r>
              <a:rPr lang="en-GB" sz="1200" b="0" i="0" kern="1200" dirty="0" smtClean="0">
                <a:solidFill>
                  <a:schemeClr val="tx1"/>
                </a:solidFill>
                <a:effectLst/>
                <a:latin typeface="+mn-lt"/>
                <a:ea typeface="+mn-ea"/>
                <a:cs typeface="+mn-cs"/>
              </a:rPr>
              <a:t> (a means of producing non-visual representations of graphs) can be delivered to students on a module, and the subsequent impact on students studying the module.</a:t>
            </a:r>
          </a:p>
          <a:p>
            <a:r>
              <a:rPr lang="en-GB" sz="1200" b="0" i="0" kern="1200" dirty="0" smtClean="0">
                <a:solidFill>
                  <a:schemeClr val="tx1"/>
                </a:solidFill>
                <a:effectLst/>
                <a:latin typeface="+mn-lt"/>
                <a:ea typeface="+mn-ea"/>
                <a:cs typeface="+mn-cs"/>
              </a:rPr>
              <a:t>A unit of a module has been chosen that contains a particularly high number of graphs (more than 50) and the nature of the unit means that it has proved difficult to produce written figure descriptions that do not compromise learning objectives.</a:t>
            </a:r>
          </a:p>
          <a:p>
            <a:r>
              <a:rPr lang="en-GB" sz="1200" b="0" i="0" kern="1200" dirty="0" smtClean="0">
                <a:solidFill>
                  <a:schemeClr val="tx1"/>
                </a:solidFill>
                <a:effectLst/>
                <a:latin typeface="+mn-lt"/>
                <a:ea typeface="+mn-ea"/>
                <a:cs typeface="+mn-cs"/>
              </a:rPr>
              <a:t>OU staff are currently evaluating this by using learning analytics to track usage of the </a:t>
            </a:r>
            <a:r>
              <a:rPr lang="en-GB" sz="1200" b="0" i="0" kern="1200" dirty="0" err="1" smtClean="0">
                <a:solidFill>
                  <a:schemeClr val="tx1"/>
                </a:solidFill>
                <a:effectLst/>
                <a:latin typeface="+mn-lt"/>
                <a:ea typeface="+mn-ea"/>
                <a:cs typeface="+mn-cs"/>
              </a:rPr>
              <a:t>sonifications</a:t>
            </a:r>
            <a:r>
              <a:rPr lang="en-GB" sz="1200" b="0" i="0" kern="1200" dirty="0" smtClean="0">
                <a:solidFill>
                  <a:schemeClr val="tx1"/>
                </a:solidFill>
                <a:effectLst/>
                <a:latin typeface="+mn-lt"/>
                <a:ea typeface="+mn-ea"/>
                <a:cs typeface="+mn-cs"/>
              </a:rPr>
              <a:t>, and also by asking the students themselves. This is in a live module and visible</a:t>
            </a:r>
            <a:r>
              <a:rPr lang="en-GB" sz="1200" b="0" i="0" kern="1200" baseline="0" dirty="0" smtClean="0">
                <a:solidFill>
                  <a:schemeClr val="tx1"/>
                </a:solidFill>
                <a:effectLst/>
                <a:latin typeface="+mn-lt"/>
                <a:ea typeface="+mn-ea"/>
                <a:cs typeface="+mn-cs"/>
              </a:rPr>
              <a:t> </a:t>
            </a:r>
            <a:r>
              <a:rPr lang="en-GB" sz="1200" b="0" i="0" kern="1200" dirty="0" smtClean="0">
                <a:solidFill>
                  <a:schemeClr val="tx1"/>
                </a:solidFill>
                <a:effectLst/>
                <a:latin typeface="+mn-lt"/>
                <a:ea typeface="+mn-ea"/>
                <a:cs typeface="+mn-cs"/>
              </a:rPr>
              <a:t>to all students, not just those</a:t>
            </a:r>
            <a:r>
              <a:rPr lang="en-GB" sz="1200" b="0" i="0" kern="1200" baseline="0" dirty="0" smtClean="0">
                <a:solidFill>
                  <a:schemeClr val="tx1"/>
                </a:solidFill>
                <a:effectLst/>
                <a:latin typeface="+mn-lt"/>
                <a:ea typeface="+mn-ea"/>
                <a:cs typeface="+mn-cs"/>
              </a:rPr>
              <a:t> with a declared disability.</a:t>
            </a:r>
            <a:endParaRPr lang="en-GB" dirty="0"/>
          </a:p>
        </p:txBody>
      </p:sp>
      <p:sp>
        <p:nvSpPr>
          <p:cNvPr id="4" name="Slide Number Placeholder 3"/>
          <p:cNvSpPr>
            <a:spLocks noGrp="1"/>
          </p:cNvSpPr>
          <p:nvPr>
            <p:ph type="sldNum" sz="quarter" idx="10"/>
          </p:nvPr>
        </p:nvSpPr>
        <p:spPr/>
        <p:txBody>
          <a:bodyPr/>
          <a:lstStyle/>
          <a:p>
            <a:fld id="{D987C9AD-099F-4E6B-B21A-AECC6657E961}" type="slidenum">
              <a:rPr lang="en-GB" smtClean="0"/>
              <a:t>6</a:t>
            </a:fld>
            <a:endParaRPr lang="en-GB"/>
          </a:p>
        </p:txBody>
      </p:sp>
    </p:spTree>
    <p:extLst>
      <p:ext uri="{BB962C8B-B14F-4D97-AF65-F5344CB8AC3E}">
        <p14:creationId xmlns:p14="http://schemas.microsoft.com/office/powerpoint/2010/main" val="29640750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This</a:t>
            </a:r>
            <a:r>
              <a:rPr lang="en-GB" baseline="0" dirty="0" smtClean="0"/>
              <a:t> diagram was an output of the EU4ALL project of which the OU UK was a partner. The project looked to develop a </a:t>
            </a:r>
            <a:r>
              <a:rPr lang="en-GB" sz="1200" b="0" i="0" kern="1200" dirty="0" smtClean="0">
                <a:solidFill>
                  <a:schemeClr val="tx1"/>
                </a:solidFill>
                <a:effectLst/>
                <a:latin typeface="+mn-lt"/>
                <a:ea typeface="+mn-ea"/>
                <a:cs typeface="+mn-cs"/>
              </a:rPr>
              <a:t>European unified approach for accessible lifelong learning.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smtClean="0">
                <a:solidFill>
                  <a:schemeClr val="tx1"/>
                </a:solidFill>
                <a:effectLst/>
                <a:latin typeface="+mn-lt"/>
                <a:ea typeface="+mn-ea"/>
                <a:cs typeface="+mn-cs"/>
              </a:rPr>
              <a:t>This approach includes technology components alongside</a:t>
            </a:r>
            <a:r>
              <a:rPr lang="en-GB" sz="1200" b="0" i="0" kern="1200" baseline="0" dirty="0" smtClean="0">
                <a:solidFill>
                  <a:schemeClr val="tx1"/>
                </a:solidFill>
                <a:effectLst/>
                <a:latin typeface="+mn-lt"/>
                <a:ea typeface="+mn-ea"/>
                <a:cs typeface="+mn-cs"/>
              </a:rPr>
              <a:t> the VLE such as a user model (UM), a metadata repository (MR) and a content personalisation module (CP).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baseline="0" dirty="0" smtClean="0">
                <a:solidFill>
                  <a:schemeClr val="tx1"/>
                </a:solidFill>
                <a:effectLst/>
                <a:latin typeface="+mn-lt"/>
                <a:ea typeface="+mn-ea"/>
                <a:cs typeface="+mn-cs"/>
              </a:rPr>
              <a:t>But what is also recognised here is that there are a large number of tasks for different stakeholders to perform that needed to be designed into the approach. It was not considered possible to automate all of these tasks and so the OU approach has been to balance digital augmentation and the human element of providing accessible services.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baseline="0" dirty="0" smtClean="0">
                <a:solidFill>
                  <a:schemeClr val="tx1"/>
                </a:solidFill>
                <a:effectLst/>
                <a:latin typeface="+mn-lt"/>
                <a:ea typeface="+mn-ea"/>
                <a:cs typeface="+mn-cs"/>
              </a:rPr>
              <a:t>See McAndrew, Farrow and Cooper 2012, Adapting online learning resources for all: planning for professionalism in accessibility)</a:t>
            </a:r>
            <a:endParaRPr lang="en-GB" dirty="0"/>
          </a:p>
        </p:txBody>
      </p:sp>
      <p:sp>
        <p:nvSpPr>
          <p:cNvPr id="4" name="Slide Number Placeholder 3"/>
          <p:cNvSpPr>
            <a:spLocks noGrp="1"/>
          </p:cNvSpPr>
          <p:nvPr>
            <p:ph type="sldNum" sz="quarter" idx="10"/>
          </p:nvPr>
        </p:nvSpPr>
        <p:spPr/>
        <p:txBody>
          <a:bodyPr/>
          <a:lstStyle/>
          <a:p>
            <a:fld id="{D987C9AD-099F-4E6B-B21A-AECC6657E961}" type="slidenum">
              <a:rPr lang="en-GB" smtClean="0"/>
              <a:t>8</a:t>
            </a:fld>
            <a:endParaRPr lang="en-GB"/>
          </a:p>
        </p:txBody>
      </p:sp>
    </p:spTree>
    <p:extLst>
      <p:ext uri="{BB962C8B-B14F-4D97-AF65-F5344CB8AC3E}">
        <p14:creationId xmlns:p14="http://schemas.microsoft.com/office/powerpoint/2010/main" val="3641947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30062EC-2AEF-4747-83AA-5ADFC9AFD54A}" type="datetimeFigureOut">
              <a:rPr lang="en-GB" smtClean="0"/>
              <a:t>27/02/2018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35F46E-38E7-43FE-B417-FF0EEC8B679A}" type="slidenum">
              <a:rPr lang="en-GB" smtClean="0"/>
              <a:t>‹#›</a:t>
            </a:fld>
            <a:endParaRPr lang="en-GB"/>
          </a:p>
        </p:txBody>
      </p:sp>
    </p:spTree>
    <p:extLst>
      <p:ext uri="{BB962C8B-B14F-4D97-AF65-F5344CB8AC3E}">
        <p14:creationId xmlns:p14="http://schemas.microsoft.com/office/powerpoint/2010/main" val="1889968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0062EC-2AEF-4747-83AA-5ADFC9AFD54A}" type="datetimeFigureOut">
              <a:rPr lang="en-GB" smtClean="0"/>
              <a:t>27/02/2018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35F46E-38E7-43FE-B417-FF0EEC8B679A}" type="slidenum">
              <a:rPr lang="en-GB" smtClean="0"/>
              <a:t>‹#›</a:t>
            </a:fld>
            <a:endParaRPr lang="en-GB"/>
          </a:p>
        </p:txBody>
      </p:sp>
    </p:spTree>
    <p:extLst>
      <p:ext uri="{BB962C8B-B14F-4D97-AF65-F5344CB8AC3E}">
        <p14:creationId xmlns:p14="http://schemas.microsoft.com/office/powerpoint/2010/main" val="1219470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0062EC-2AEF-4747-83AA-5ADFC9AFD54A}" type="datetimeFigureOut">
              <a:rPr lang="en-GB" smtClean="0"/>
              <a:t>27/02/2018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35F46E-38E7-43FE-B417-FF0EEC8B679A}" type="slidenum">
              <a:rPr lang="en-GB" smtClean="0"/>
              <a:t>‹#›</a:t>
            </a:fld>
            <a:endParaRPr lang="en-GB"/>
          </a:p>
        </p:txBody>
      </p:sp>
    </p:spTree>
    <p:extLst>
      <p:ext uri="{BB962C8B-B14F-4D97-AF65-F5344CB8AC3E}">
        <p14:creationId xmlns:p14="http://schemas.microsoft.com/office/powerpoint/2010/main" val="1486141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0062EC-2AEF-4747-83AA-5ADFC9AFD54A}" type="datetimeFigureOut">
              <a:rPr lang="en-GB" smtClean="0"/>
              <a:t>27/02/2018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35F46E-38E7-43FE-B417-FF0EEC8B679A}" type="slidenum">
              <a:rPr lang="en-GB" smtClean="0"/>
              <a:t>‹#›</a:t>
            </a:fld>
            <a:endParaRPr lang="en-GB"/>
          </a:p>
        </p:txBody>
      </p:sp>
    </p:spTree>
    <p:extLst>
      <p:ext uri="{BB962C8B-B14F-4D97-AF65-F5344CB8AC3E}">
        <p14:creationId xmlns:p14="http://schemas.microsoft.com/office/powerpoint/2010/main" val="3855489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0062EC-2AEF-4747-83AA-5ADFC9AFD54A}" type="datetimeFigureOut">
              <a:rPr lang="en-GB" smtClean="0"/>
              <a:t>27/02/2018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35F46E-38E7-43FE-B417-FF0EEC8B679A}" type="slidenum">
              <a:rPr lang="en-GB" smtClean="0"/>
              <a:t>‹#›</a:t>
            </a:fld>
            <a:endParaRPr lang="en-GB"/>
          </a:p>
        </p:txBody>
      </p:sp>
    </p:spTree>
    <p:extLst>
      <p:ext uri="{BB962C8B-B14F-4D97-AF65-F5344CB8AC3E}">
        <p14:creationId xmlns:p14="http://schemas.microsoft.com/office/powerpoint/2010/main" val="3782695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30062EC-2AEF-4747-83AA-5ADFC9AFD54A}" type="datetimeFigureOut">
              <a:rPr lang="en-GB" smtClean="0"/>
              <a:t>27/02/2018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35F46E-38E7-43FE-B417-FF0EEC8B679A}" type="slidenum">
              <a:rPr lang="en-GB" smtClean="0"/>
              <a:t>‹#›</a:t>
            </a:fld>
            <a:endParaRPr lang="en-GB"/>
          </a:p>
        </p:txBody>
      </p:sp>
    </p:spTree>
    <p:extLst>
      <p:ext uri="{BB962C8B-B14F-4D97-AF65-F5344CB8AC3E}">
        <p14:creationId xmlns:p14="http://schemas.microsoft.com/office/powerpoint/2010/main" val="2489884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30062EC-2AEF-4747-83AA-5ADFC9AFD54A}" type="datetimeFigureOut">
              <a:rPr lang="en-GB" smtClean="0"/>
              <a:t>27/02/2018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335F46E-38E7-43FE-B417-FF0EEC8B679A}" type="slidenum">
              <a:rPr lang="en-GB" smtClean="0"/>
              <a:t>‹#›</a:t>
            </a:fld>
            <a:endParaRPr lang="en-GB"/>
          </a:p>
        </p:txBody>
      </p:sp>
    </p:spTree>
    <p:extLst>
      <p:ext uri="{BB962C8B-B14F-4D97-AF65-F5344CB8AC3E}">
        <p14:creationId xmlns:p14="http://schemas.microsoft.com/office/powerpoint/2010/main" val="1726827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30062EC-2AEF-4747-83AA-5ADFC9AFD54A}" type="datetimeFigureOut">
              <a:rPr lang="en-GB" smtClean="0"/>
              <a:t>27/02/2018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335F46E-38E7-43FE-B417-FF0EEC8B679A}" type="slidenum">
              <a:rPr lang="en-GB" smtClean="0"/>
              <a:t>‹#›</a:t>
            </a:fld>
            <a:endParaRPr lang="en-GB"/>
          </a:p>
        </p:txBody>
      </p:sp>
    </p:spTree>
    <p:extLst>
      <p:ext uri="{BB962C8B-B14F-4D97-AF65-F5344CB8AC3E}">
        <p14:creationId xmlns:p14="http://schemas.microsoft.com/office/powerpoint/2010/main" val="3495276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0062EC-2AEF-4747-83AA-5ADFC9AFD54A}" type="datetimeFigureOut">
              <a:rPr lang="en-GB" smtClean="0"/>
              <a:t>27/02/2018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335F46E-38E7-43FE-B417-FF0EEC8B679A}" type="slidenum">
              <a:rPr lang="en-GB" smtClean="0"/>
              <a:t>‹#›</a:t>
            </a:fld>
            <a:endParaRPr lang="en-GB"/>
          </a:p>
        </p:txBody>
      </p:sp>
    </p:spTree>
    <p:extLst>
      <p:ext uri="{BB962C8B-B14F-4D97-AF65-F5344CB8AC3E}">
        <p14:creationId xmlns:p14="http://schemas.microsoft.com/office/powerpoint/2010/main" val="1928628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0062EC-2AEF-4747-83AA-5ADFC9AFD54A}" type="datetimeFigureOut">
              <a:rPr lang="en-GB" smtClean="0"/>
              <a:t>27/02/2018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35F46E-38E7-43FE-B417-FF0EEC8B679A}" type="slidenum">
              <a:rPr lang="en-GB" smtClean="0"/>
              <a:t>‹#›</a:t>
            </a:fld>
            <a:endParaRPr lang="en-GB"/>
          </a:p>
        </p:txBody>
      </p:sp>
    </p:spTree>
    <p:extLst>
      <p:ext uri="{BB962C8B-B14F-4D97-AF65-F5344CB8AC3E}">
        <p14:creationId xmlns:p14="http://schemas.microsoft.com/office/powerpoint/2010/main" val="2126704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0062EC-2AEF-4747-83AA-5ADFC9AFD54A}" type="datetimeFigureOut">
              <a:rPr lang="en-GB" smtClean="0"/>
              <a:t>27/02/2018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35F46E-38E7-43FE-B417-FF0EEC8B679A}" type="slidenum">
              <a:rPr lang="en-GB" smtClean="0"/>
              <a:t>‹#›</a:t>
            </a:fld>
            <a:endParaRPr lang="en-GB"/>
          </a:p>
        </p:txBody>
      </p:sp>
    </p:spTree>
    <p:extLst>
      <p:ext uri="{BB962C8B-B14F-4D97-AF65-F5344CB8AC3E}">
        <p14:creationId xmlns:p14="http://schemas.microsoft.com/office/powerpoint/2010/main" val="3996083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0062EC-2AEF-4747-83AA-5ADFC9AFD54A}" type="datetimeFigureOut">
              <a:rPr lang="en-GB" smtClean="0"/>
              <a:t>27/02/2018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35F46E-38E7-43FE-B417-FF0EEC8B679A}" type="slidenum">
              <a:rPr lang="en-GB" smtClean="0"/>
              <a:t>‹#›</a:t>
            </a:fld>
            <a:endParaRPr lang="en-GB"/>
          </a:p>
        </p:txBody>
      </p:sp>
    </p:spTree>
    <p:extLst>
      <p:ext uri="{BB962C8B-B14F-4D97-AF65-F5344CB8AC3E}">
        <p14:creationId xmlns:p14="http://schemas.microsoft.com/office/powerpoint/2010/main" val="219003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4400" dirty="0" smtClean="0"/>
              <a:t>Approaches to integrating technologies into the disabled student experience at The Open University UK</a:t>
            </a:r>
            <a:endParaRPr lang="en-GB" sz="4400" dirty="0"/>
          </a:p>
        </p:txBody>
      </p:sp>
      <p:sp>
        <p:nvSpPr>
          <p:cNvPr id="3" name="Subtitle 2"/>
          <p:cNvSpPr>
            <a:spLocks noGrp="1"/>
          </p:cNvSpPr>
          <p:nvPr>
            <p:ph type="subTitle" idx="1"/>
          </p:nvPr>
        </p:nvSpPr>
        <p:spPr/>
        <p:txBody>
          <a:bodyPr/>
          <a:lstStyle/>
          <a:p>
            <a:r>
              <a:rPr lang="en-GB" dirty="0" smtClean="0"/>
              <a:t>Tim Coughlan</a:t>
            </a:r>
          </a:p>
          <a:p>
            <a:r>
              <a:rPr lang="en-GB" dirty="0" err="1" smtClean="0"/>
              <a:t>Chetz</a:t>
            </a:r>
            <a:r>
              <a:rPr lang="en-GB" dirty="0" smtClean="0"/>
              <a:t> Colwell</a:t>
            </a:r>
          </a:p>
          <a:p>
            <a:r>
              <a:rPr lang="en-GB" dirty="0" smtClean="0"/>
              <a:t>Jane Seale</a:t>
            </a:r>
            <a:endParaRPr lang="en-GB" dirty="0"/>
          </a:p>
        </p:txBody>
      </p:sp>
      <p:pic>
        <p:nvPicPr>
          <p:cNvPr id="4" name="Picture 2" descr="http://www.logoeps.net/wp-content/uploads/2014/01/OU_Open_University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9722" y="5134759"/>
            <a:ext cx="2040934" cy="13982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4650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the Open University UK does</a:t>
            </a:r>
            <a:endParaRPr lang="en-GB" dirty="0"/>
          </a:p>
        </p:txBody>
      </p:sp>
      <p:sp>
        <p:nvSpPr>
          <p:cNvPr id="3" name="Content Placeholder 2"/>
          <p:cNvSpPr>
            <a:spLocks noGrp="1"/>
          </p:cNvSpPr>
          <p:nvPr>
            <p:ph idx="1"/>
          </p:nvPr>
        </p:nvSpPr>
        <p:spPr/>
        <p:txBody>
          <a:bodyPr>
            <a:normAutofit/>
          </a:bodyPr>
          <a:lstStyle/>
          <a:p>
            <a:r>
              <a:rPr lang="en-GB" dirty="0" smtClean="0"/>
              <a:t>Our mission is: </a:t>
            </a:r>
          </a:p>
          <a:p>
            <a:pPr lvl="1"/>
            <a:r>
              <a:rPr lang="en-GB" dirty="0"/>
              <a:t>T</a:t>
            </a:r>
            <a:r>
              <a:rPr lang="en-GB" dirty="0" smtClean="0"/>
              <a:t>o be open to people, places, methods and ideas</a:t>
            </a:r>
          </a:p>
          <a:p>
            <a:pPr lvl="1"/>
            <a:r>
              <a:rPr lang="en-GB" dirty="0"/>
              <a:t>T</a:t>
            </a:r>
            <a:r>
              <a:rPr lang="en-GB" dirty="0" smtClean="0"/>
              <a:t>o provide high-quality university education </a:t>
            </a:r>
            <a:r>
              <a:rPr lang="en-GB" b="1" dirty="0" smtClean="0"/>
              <a:t>to all </a:t>
            </a:r>
            <a:r>
              <a:rPr lang="en-GB" dirty="0" smtClean="0"/>
              <a:t>who wish to realise their ambitions and fulfil their potential</a:t>
            </a:r>
          </a:p>
          <a:p>
            <a:r>
              <a:rPr lang="en-GB" dirty="0" smtClean="0"/>
              <a:t>Supported Open Learning model:</a:t>
            </a:r>
          </a:p>
          <a:p>
            <a:pPr lvl="1"/>
            <a:r>
              <a:rPr lang="en-GB" dirty="0" smtClean="0"/>
              <a:t>Team-based course production process (materials, activities, assessments)</a:t>
            </a:r>
          </a:p>
          <a:p>
            <a:pPr lvl="1"/>
            <a:r>
              <a:rPr lang="en-GB" dirty="0" smtClean="0"/>
              <a:t>Students assigned to small tutor groups (7-20) for support and interaction</a:t>
            </a:r>
          </a:p>
          <a:p>
            <a:pPr lvl="1"/>
            <a:r>
              <a:rPr lang="en-GB" dirty="0" smtClean="0"/>
              <a:t>Learning at scale: 175,000 students. 3,000+ on some course presentations.</a:t>
            </a:r>
          </a:p>
          <a:p>
            <a:r>
              <a:rPr lang="en-GB" dirty="0" smtClean="0"/>
              <a:t>22,598 active students with declared disabilities (1</a:t>
            </a:r>
            <a:r>
              <a:rPr lang="en-GB" baseline="30000" dirty="0" smtClean="0"/>
              <a:t>st</a:t>
            </a:r>
            <a:r>
              <a:rPr lang="en-GB" dirty="0" smtClean="0"/>
              <a:t> Feb 2018).</a:t>
            </a:r>
          </a:p>
          <a:p>
            <a:endParaRPr lang="en-GB" dirty="0" smtClean="0"/>
          </a:p>
          <a:p>
            <a:endParaRPr lang="en-GB" dirty="0" smtClean="0"/>
          </a:p>
          <a:p>
            <a:endParaRPr lang="en-GB" dirty="0"/>
          </a:p>
        </p:txBody>
      </p:sp>
      <p:pic>
        <p:nvPicPr>
          <p:cNvPr id="4" name="Picture 2" descr="http://www.logoeps.net/wp-content/uploads/2014/01/OU_Open_University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99932" y="365125"/>
            <a:ext cx="2040934" cy="13982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182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
            </a:r>
            <a:r>
              <a:rPr lang="en-GB" dirty="0" smtClean="0"/>
              <a:t>eploying generic technologies</a:t>
            </a:r>
          </a:p>
        </p:txBody>
      </p:sp>
      <p:sp>
        <p:nvSpPr>
          <p:cNvPr id="3" name="Content Placeholder 2"/>
          <p:cNvSpPr>
            <a:spLocks noGrp="1"/>
          </p:cNvSpPr>
          <p:nvPr>
            <p:ph idx="1"/>
          </p:nvPr>
        </p:nvSpPr>
        <p:spPr/>
        <p:txBody>
          <a:bodyPr>
            <a:normAutofit/>
          </a:bodyPr>
          <a:lstStyle/>
          <a:p>
            <a:r>
              <a:rPr lang="en-GB" dirty="0" smtClean="0"/>
              <a:t>Accessibility considerations in procurement processes are key</a:t>
            </a:r>
          </a:p>
          <a:p>
            <a:r>
              <a:rPr lang="en-GB" dirty="0" smtClean="0"/>
              <a:t>Accessibility testing</a:t>
            </a:r>
          </a:p>
          <a:p>
            <a:r>
              <a:rPr lang="en-GB" dirty="0" smtClean="0"/>
              <a:t>Moodle VLE:</a:t>
            </a:r>
          </a:p>
          <a:p>
            <a:pPr lvl="1"/>
            <a:r>
              <a:rPr lang="en-GB" dirty="0" smtClean="0"/>
              <a:t>OU UK has had a key role in the development of this </a:t>
            </a:r>
            <a:r>
              <a:rPr lang="en-GB" dirty="0" smtClean="0"/>
              <a:t>platform which is core in our teaching. We have evaluated </a:t>
            </a:r>
            <a:r>
              <a:rPr lang="en-GB" dirty="0" smtClean="0"/>
              <a:t>and contributed </a:t>
            </a:r>
            <a:r>
              <a:rPr lang="en-GB" dirty="0" smtClean="0"/>
              <a:t>plugins and </a:t>
            </a:r>
            <a:r>
              <a:rPr lang="en-GB" dirty="0" smtClean="0"/>
              <a:t>fixes </a:t>
            </a:r>
            <a:r>
              <a:rPr lang="en-GB" dirty="0" smtClean="0"/>
              <a:t>for accessibility.</a:t>
            </a:r>
            <a:endParaRPr lang="en-GB" dirty="0" smtClean="0"/>
          </a:p>
          <a:p>
            <a:r>
              <a:rPr lang="en-GB" dirty="0" smtClean="0"/>
              <a:t>Adobe Connect</a:t>
            </a:r>
          </a:p>
          <a:p>
            <a:pPr lvl="1"/>
            <a:r>
              <a:rPr lang="en-GB" dirty="0" smtClean="0"/>
              <a:t>Accessibility testing led to problems identified: Blind users are unlikely to be able to set up the software themselves. Guidance issued to staff and students.</a:t>
            </a:r>
          </a:p>
        </p:txBody>
      </p:sp>
    </p:spTree>
    <p:extLst>
      <p:ext uri="{BB962C8B-B14F-4D97-AF65-F5344CB8AC3E}">
        <p14:creationId xmlns:p14="http://schemas.microsoft.com/office/powerpoint/2010/main" val="3774901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
            </a:r>
            <a:r>
              <a:rPr lang="en-GB" dirty="0" smtClean="0"/>
              <a:t>eploying technologies to support the disabled student population</a:t>
            </a:r>
            <a:endParaRPr lang="en-GB" dirty="0"/>
          </a:p>
        </p:txBody>
      </p:sp>
      <p:sp>
        <p:nvSpPr>
          <p:cNvPr id="3" name="Content Placeholder 2"/>
          <p:cNvSpPr>
            <a:spLocks noGrp="1"/>
          </p:cNvSpPr>
          <p:nvPr>
            <p:ph idx="1"/>
          </p:nvPr>
        </p:nvSpPr>
        <p:spPr>
          <a:xfrm>
            <a:off x="838200" y="1825625"/>
            <a:ext cx="6789821" cy="4351338"/>
          </a:xfrm>
        </p:spPr>
        <p:txBody>
          <a:bodyPr>
            <a:normAutofit/>
          </a:bodyPr>
          <a:lstStyle/>
          <a:p>
            <a:r>
              <a:rPr lang="en-GB" dirty="0" err="1" smtClean="0"/>
              <a:t>SensusAccess</a:t>
            </a:r>
            <a:endParaRPr lang="en-GB" dirty="0" smtClean="0"/>
          </a:p>
          <a:p>
            <a:r>
              <a:rPr lang="en-GB" dirty="0" smtClean="0"/>
              <a:t>Automatically converts documents into alternative media including audio, </a:t>
            </a:r>
            <a:r>
              <a:rPr lang="en-GB" dirty="0" err="1" smtClean="0"/>
              <a:t>ebook</a:t>
            </a:r>
            <a:r>
              <a:rPr lang="en-GB" dirty="0" smtClean="0"/>
              <a:t> and digital braille.</a:t>
            </a:r>
          </a:p>
          <a:p>
            <a:r>
              <a:rPr lang="en-GB" dirty="0" smtClean="0"/>
              <a:t>Aimed </a:t>
            </a:r>
            <a:r>
              <a:rPr lang="en-GB" dirty="0" smtClean="0"/>
              <a:t>at students doing independent research who need to read materials beyond standard course texts</a:t>
            </a:r>
            <a:r>
              <a:rPr lang="en-GB" dirty="0" smtClean="0"/>
              <a:t>.</a:t>
            </a:r>
          </a:p>
          <a:p>
            <a:r>
              <a:rPr lang="en-GB" dirty="0"/>
              <a:t>Pilot provision for print disabled students by the OU </a:t>
            </a:r>
            <a:r>
              <a:rPr lang="en-GB" dirty="0" smtClean="0"/>
              <a:t>Library</a:t>
            </a:r>
            <a:endParaRPr lang="en-GB" dirty="0" smtClean="0"/>
          </a:p>
          <a:p>
            <a:pPr marL="0" indent="0">
              <a:buNone/>
            </a:pPr>
            <a:endParaRPr lang="en-GB" dirty="0"/>
          </a:p>
        </p:txBody>
      </p:sp>
      <p:pic>
        <p:nvPicPr>
          <p:cNvPr id="3074" name="Picture 2" descr="SensusAccess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79849" y="3138319"/>
            <a:ext cx="3324285" cy="984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3276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 in Practice: </a:t>
            </a:r>
            <a:br>
              <a:rPr lang="en-GB" dirty="0" smtClean="0"/>
            </a:br>
            <a:r>
              <a:rPr lang="en-GB" dirty="0" smtClean="0"/>
              <a:t>Enabling Remote Activity</a:t>
            </a:r>
            <a:endParaRPr lang="en-GB" dirty="0"/>
          </a:p>
        </p:txBody>
      </p:sp>
      <p:pic>
        <p:nvPicPr>
          <p:cNvPr id="1026" name="Picture 2" descr="ERA technologies deployed at a coastal location. A student is viewing material next to wireless network equipm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026" y="1973178"/>
            <a:ext cx="5715000" cy="42862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 student holding a camera to take photos of geological features in a rock fac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4610" y="1973178"/>
            <a:ext cx="4692316" cy="351923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A geology student holding a small computer towards a rock face to capture video of i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35995" y="3350167"/>
            <a:ext cx="3879015" cy="29092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3882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 in Practice: </a:t>
            </a:r>
            <a:br>
              <a:rPr lang="en-GB" dirty="0" smtClean="0"/>
            </a:br>
            <a:r>
              <a:rPr lang="en-GB" dirty="0" smtClean="0"/>
              <a:t>Graph </a:t>
            </a:r>
            <a:r>
              <a:rPr lang="en-GB" dirty="0" err="1" smtClean="0"/>
              <a:t>sonification</a:t>
            </a:r>
            <a:r>
              <a:rPr lang="en-GB" dirty="0" smtClean="0"/>
              <a:t> pilot</a:t>
            </a:r>
            <a:endParaRPr lang="en-GB" dirty="0"/>
          </a:p>
        </p:txBody>
      </p:sp>
      <p:pic>
        <p:nvPicPr>
          <p:cNvPr id="4" name="Picture 3" descr="A page of content on the VLE for a maths module, showing a graph that includes an audio representation that can be played to understand the graph."/>
          <p:cNvPicPr>
            <a:picLocks noChangeAspect="1"/>
          </p:cNvPicPr>
          <p:nvPr/>
        </p:nvPicPr>
        <p:blipFill>
          <a:blip r:embed="rId3"/>
          <a:stretch>
            <a:fillRect/>
          </a:stretch>
        </p:blipFill>
        <p:spPr>
          <a:xfrm>
            <a:off x="1760120" y="1690688"/>
            <a:ext cx="8419686" cy="5038724"/>
          </a:xfrm>
          <a:prstGeom prst="rect">
            <a:avLst/>
          </a:prstGeom>
        </p:spPr>
      </p:pic>
    </p:spTree>
    <p:extLst>
      <p:ext uri="{BB962C8B-B14F-4D97-AF65-F5344CB8AC3E}">
        <p14:creationId xmlns:p14="http://schemas.microsoft.com/office/powerpoint/2010/main" val="51247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Challenges</a:t>
            </a:r>
            <a:endParaRPr lang="en-GB" dirty="0"/>
          </a:p>
        </p:txBody>
      </p:sp>
      <p:sp>
        <p:nvSpPr>
          <p:cNvPr id="3" name="Content Placeholder 2"/>
          <p:cNvSpPr>
            <a:spLocks noGrp="1"/>
          </p:cNvSpPr>
          <p:nvPr>
            <p:ph idx="1"/>
          </p:nvPr>
        </p:nvSpPr>
        <p:spPr/>
        <p:txBody>
          <a:bodyPr/>
          <a:lstStyle/>
          <a:p>
            <a:r>
              <a:rPr lang="en-GB" dirty="0" smtClean="0"/>
              <a:t>In distance learning the learner and their study set up is less visible.</a:t>
            </a:r>
          </a:p>
          <a:p>
            <a:r>
              <a:rPr lang="en-GB" dirty="0" smtClean="0"/>
              <a:t>Assessment of individual requirements for UK Disabled Student Allowances (DSA) is conducted externally. Assessors may not understand the particular needs of online and distance learning.</a:t>
            </a:r>
          </a:p>
          <a:p>
            <a:r>
              <a:rPr lang="en-GB" dirty="0" smtClean="0"/>
              <a:t>Agenda for increased online learning can cause problems as well as opportunities. Printed materials and face to face tutorials are essential to many of our disabled students.</a:t>
            </a:r>
          </a:p>
          <a:p>
            <a:r>
              <a:rPr lang="en-GB" dirty="0" smtClean="0"/>
              <a:t>Large scale means that diverse individual needs meet with an institutional desire for standardised provision.</a:t>
            </a:r>
          </a:p>
          <a:p>
            <a:endParaRPr lang="en-GB" dirty="0"/>
          </a:p>
        </p:txBody>
      </p:sp>
    </p:spTree>
    <p:extLst>
      <p:ext uri="{BB962C8B-B14F-4D97-AF65-F5344CB8AC3E}">
        <p14:creationId xmlns:p14="http://schemas.microsoft.com/office/powerpoint/2010/main" val="1237999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t>
            </a:r>
            <a:r>
              <a:rPr lang="en-GB" dirty="0" smtClean="0"/>
              <a:t>echnology is not (all of) the answer</a:t>
            </a:r>
            <a:endParaRPr lang="en-GB" dirty="0"/>
          </a:p>
        </p:txBody>
      </p:sp>
      <p:pic>
        <p:nvPicPr>
          <p:cNvPr id="1026" name="Picture 4" descr="Title: EU4All framework - Description: Services include resource adaptation, authoring support, course accessibility and needs assessment. Stakeholders include disability officer, senior manager, librarian and lecturer.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24201" y="1690688"/>
            <a:ext cx="6143598" cy="4703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77762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TotalTime>
  <Words>1025</Words>
  <Application>Microsoft Office PowerPoint</Application>
  <PresentationFormat>Widescreen</PresentationFormat>
  <Paragraphs>59</Paragraphs>
  <Slides>8</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Approaches to integrating technologies into the disabled student experience at The Open University UK</vt:lpstr>
      <vt:lpstr>What the Open University UK does</vt:lpstr>
      <vt:lpstr>Deploying generic technologies</vt:lpstr>
      <vt:lpstr>Deploying technologies to support the disabled student population</vt:lpstr>
      <vt:lpstr>Research in Practice:  Enabling Remote Activity</vt:lpstr>
      <vt:lpstr>Research in Practice:  Graph sonification pilot</vt:lpstr>
      <vt:lpstr>Some Challenges</vt:lpstr>
      <vt:lpstr>Technology is not (all of) the answer</vt:lpstr>
    </vt:vector>
  </TitlesOfParts>
  <Company>The Open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Approaches to integrating technologies into the disabled student experience at The Open University UK</dc:title>
  <dc:creator>Tim.Coughlan</dc:creator>
  <cp:lastModifiedBy>Tim.Coughlan</cp:lastModifiedBy>
  <cp:revision>28</cp:revision>
  <dcterms:created xsi:type="dcterms:W3CDTF">2018-02-07T12:55:28Z</dcterms:created>
  <dcterms:modified xsi:type="dcterms:W3CDTF">2018-02-27T16:03:13Z</dcterms:modified>
</cp:coreProperties>
</file>