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60" r:id="rId1"/>
  </p:sldMasterIdLst>
  <p:notesMasterIdLst>
    <p:notesMasterId r:id="rId17"/>
  </p:notesMasterIdLst>
  <p:handoutMasterIdLst>
    <p:handoutMasterId r:id="rId18"/>
  </p:handoutMasterIdLst>
  <p:sldIdLst>
    <p:sldId id="309" r:id="rId2"/>
    <p:sldId id="322" r:id="rId3"/>
    <p:sldId id="323" r:id="rId4"/>
    <p:sldId id="328" r:id="rId5"/>
    <p:sldId id="333" r:id="rId6"/>
    <p:sldId id="334" r:id="rId7"/>
    <p:sldId id="310" r:id="rId8"/>
    <p:sldId id="304" r:id="rId9"/>
    <p:sldId id="335" r:id="rId10"/>
    <p:sldId id="284" r:id="rId11"/>
    <p:sldId id="327" r:id="rId12"/>
    <p:sldId id="285" r:id="rId13"/>
    <p:sldId id="336" r:id="rId14"/>
    <p:sldId id="303" r:id="rId15"/>
    <p:sldId id="272" r:id="rId16"/>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00" autoAdjust="0"/>
    <p:restoredTop sz="80289" autoAdjust="0"/>
  </p:normalViewPr>
  <p:slideViewPr>
    <p:cSldViewPr>
      <p:cViewPr>
        <p:scale>
          <a:sx n="50" d="100"/>
          <a:sy n="50" d="100"/>
        </p:scale>
        <p:origin x="-1614" y="-78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43" d="100"/>
          <a:sy n="43" d="100"/>
        </p:scale>
        <p:origin x="-1675" y="-6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כותרת תחתונה 3"/>
          <p:cNvSpPr>
            <a:spLocks noGrp="1"/>
          </p:cNvSpPr>
          <p:nvPr>
            <p:ph type="ftr" sz="quarter" idx="2"/>
          </p:nvPr>
        </p:nvSpPr>
        <p:spPr>
          <a:xfrm>
            <a:off x="3775552" y="9428584"/>
            <a:ext cx="2887186" cy="49633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3" y="9428584"/>
            <a:ext cx="2887186" cy="496331"/>
          </a:xfrm>
          <a:prstGeom prst="rect">
            <a:avLst/>
          </a:prstGeom>
        </p:spPr>
        <p:txBody>
          <a:bodyPr vert="horz" lIns="91440" tIns="45720" rIns="91440" bIns="45720" rtlCol="1" anchor="b"/>
          <a:lstStyle>
            <a:lvl1pPr algn="l">
              <a:defRPr sz="1200"/>
            </a:lvl1pPr>
          </a:lstStyle>
          <a:p>
            <a:fld id="{EA81AF43-E4A1-4868-ACE5-4CF9002EE77D}" type="slidenum">
              <a:rPr lang="he-IL" smtClean="0"/>
              <a:pPr/>
              <a:t>‹#›</a:t>
            </a:fld>
            <a:endParaRPr lang="he-IL"/>
          </a:p>
        </p:txBody>
      </p:sp>
      <p:sp>
        <p:nvSpPr>
          <p:cNvPr id="6" name="מציין מיקום של כותרת עליונה 5"/>
          <p:cNvSpPr>
            <a:spLocks noGrp="1"/>
          </p:cNvSpPr>
          <p:nvPr>
            <p:ph type="hdr" sz="quarter"/>
          </p:nvPr>
        </p:nvSpPr>
        <p:spPr>
          <a:xfrm>
            <a:off x="3775552" y="1"/>
            <a:ext cx="2887186" cy="496331"/>
          </a:xfrm>
          <a:prstGeom prst="rect">
            <a:avLst/>
          </a:prstGeom>
        </p:spPr>
        <p:txBody>
          <a:bodyPr vert="horz" lIns="91440" tIns="45720" rIns="91440" bIns="45720" rtlCol="1"/>
          <a:lstStyle>
            <a:lvl1pPr algn="r">
              <a:defRPr sz="1200"/>
            </a:lvl1pPr>
          </a:lstStyle>
          <a:p>
            <a:endParaRPr lang="he-IL"/>
          </a:p>
        </p:txBody>
      </p:sp>
    </p:spTree>
    <p:extLst>
      <p:ext uri="{BB962C8B-B14F-4D97-AF65-F5344CB8AC3E}">
        <p14:creationId xmlns:p14="http://schemas.microsoft.com/office/powerpoint/2010/main" val="31833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5552" y="1"/>
            <a:ext cx="2887186" cy="49633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43" y="1"/>
            <a:ext cx="2887186" cy="496331"/>
          </a:xfrm>
          <a:prstGeom prst="rect">
            <a:avLst/>
          </a:prstGeom>
        </p:spPr>
        <p:txBody>
          <a:bodyPr vert="horz" lIns="91440" tIns="45720" rIns="91440" bIns="45720" rtlCol="1"/>
          <a:lstStyle>
            <a:lvl1pPr algn="l">
              <a:defRPr sz="1200"/>
            </a:lvl1pPr>
          </a:lstStyle>
          <a:p>
            <a:fld id="{377894C8-CF2D-422E-B804-692F098DEA65}" type="datetimeFigureOut">
              <a:rPr lang="he-IL" smtClean="0"/>
              <a:pPr/>
              <a:t>ה'/ניסן/תשע"ח</a:t>
            </a:fld>
            <a:endParaRPr lang="he-IL"/>
          </a:p>
        </p:txBody>
      </p:sp>
      <p:sp>
        <p:nvSpPr>
          <p:cNvPr id="4" name="מציין מיקום של תמונת שקופית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66274" y="4715153"/>
            <a:ext cx="5330190" cy="446698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75552" y="9428584"/>
            <a:ext cx="2887186" cy="49633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3" y="9428584"/>
            <a:ext cx="2887186" cy="496331"/>
          </a:xfrm>
          <a:prstGeom prst="rect">
            <a:avLst/>
          </a:prstGeom>
        </p:spPr>
        <p:txBody>
          <a:bodyPr vert="horz" lIns="91440" tIns="45720" rIns="91440" bIns="45720" rtlCol="1" anchor="b"/>
          <a:lstStyle>
            <a:lvl1pPr algn="l">
              <a:defRPr sz="1200"/>
            </a:lvl1pPr>
          </a:lstStyle>
          <a:p>
            <a:fld id="{1494BC7E-6BD9-4FC6-89C5-D854D186ABE8}" type="slidenum">
              <a:rPr lang="he-IL" smtClean="0"/>
              <a:pPr/>
              <a:t>‹#›</a:t>
            </a:fld>
            <a:endParaRPr lang="he-IL"/>
          </a:p>
        </p:txBody>
      </p:sp>
    </p:spTree>
    <p:extLst>
      <p:ext uri="{BB962C8B-B14F-4D97-AF65-F5344CB8AC3E}">
        <p14:creationId xmlns:p14="http://schemas.microsoft.com/office/powerpoint/2010/main" val="36341297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nformation_and_communications_technolog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3.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1973_Rehabilitation_A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ICT - </a:t>
            </a:r>
            <a:r>
              <a:rPr lang="en-US" sz="1200" b="0" i="0" u="sng" kern="1200" dirty="0" smtClean="0">
                <a:solidFill>
                  <a:schemeClr val="tx1"/>
                </a:solidFill>
                <a:effectLst/>
                <a:latin typeface="+mn-lt"/>
                <a:ea typeface="+mn-ea"/>
                <a:cs typeface="+mn-cs"/>
                <a:hlinkClick r:id="rId3"/>
              </a:rPr>
              <a:t>Information and communications technology</a:t>
            </a:r>
            <a:endParaRPr lang="en-US" sz="1200" b="0" i="0" kern="1200" dirty="0" smtClean="0">
              <a:solidFill>
                <a:schemeClr val="tx1"/>
              </a:solidFill>
              <a:effectLst/>
              <a:latin typeface="+mn-lt"/>
              <a:ea typeface="+mn-ea"/>
              <a:cs typeface="+mn-cs"/>
            </a:endParaRPr>
          </a:p>
          <a:p>
            <a:pPr algn="l" rtl="0"/>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a:t>
            </a:fld>
            <a:endParaRPr lang="he-IL"/>
          </a:p>
        </p:txBody>
      </p:sp>
    </p:spTree>
    <p:extLst>
      <p:ext uri="{BB962C8B-B14F-4D97-AF65-F5344CB8AC3E}">
        <p14:creationId xmlns:p14="http://schemas.microsoft.com/office/powerpoint/2010/main" val="254861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 </a:t>
            </a:r>
            <a:endParaRPr lang="he-IL" baseline="0" dirty="0" smtClean="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12</a:t>
            </a:fld>
            <a:endParaRPr lang="he-IL"/>
          </a:p>
        </p:txBody>
      </p:sp>
    </p:spTree>
    <p:extLst>
      <p:ext uri="{BB962C8B-B14F-4D97-AF65-F5344CB8AC3E}">
        <p14:creationId xmlns:p14="http://schemas.microsoft.com/office/powerpoint/2010/main" val="229306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13</a:t>
            </a:fld>
            <a:endParaRPr lang="he-IL"/>
          </a:p>
        </p:txBody>
      </p:sp>
    </p:spTree>
    <p:extLst>
      <p:ext uri="{BB962C8B-B14F-4D97-AF65-F5344CB8AC3E}">
        <p14:creationId xmlns:p14="http://schemas.microsoft.com/office/powerpoint/2010/main" val="364627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 </a:t>
            </a:r>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14</a:t>
            </a:fld>
            <a:endParaRPr lang="he-IL"/>
          </a:p>
        </p:txBody>
      </p:sp>
    </p:spTree>
    <p:extLst>
      <p:ext uri="{BB962C8B-B14F-4D97-AF65-F5344CB8AC3E}">
        <p14:creationId xmlns:p14="http://schemas.microsoft.com/office/powerpoint/2010/main" val="278927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15</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Israel</a:t>
            </a:r>
            <a:r>
              <a:rPr lang="en-US" baseline="0" dirty="0" smtClean="0"/>
              <a:t> - powerful country of accessibility</a:t>
            </a:r>
          </a:p>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3</a:t>
            </a:fld>
            <a:endParaRPr lang="he-IL"/>
          </a:p>
        </p:txBody>
      </p:sp>
    </p:spTree>
    <p:extLst>
      <p:ext uri="{BB962C8B-B14F-4D97-AF65-F5344CB8AC3E}">
        <p14:creationId xmlns:p14="http://schemas.microsoft.com/office/powerpoint/2010/main" val="121545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Israel</a:t>
            </a:r>
            <a:r>
              <a:rPr lang="en-US" baseline="0" dirty="0" smtClean="0"/>
              <a:t> - powerful country of accessibility</a:t>
            </a:r>
          </a:p>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4</a:t>
            </a:fld>
            <a:endParaRPr lang="he-IL"/>
          </a:p>
        </p:txBody>
      </p:sp>
    </p:spTree>
    <p:extLst>
      <p:ext uri="{BB962C8B-B14F-4D97-AF65-F5344CB8AC3E}">
        <p14:creationId xmlns:p14="http://schemas.microsoft.com/office/powerpoint/2010/main" val="121545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5</a:t>
            </a:fld>
            <a:endParaRPr lang="he-IL"/>
          </a:p>
        </p:txBody>
      </p:sp>
    </p:spTree>
    <p:extLst>
      <p:ext uri="{BB962C8B-B14F-4D97-AF65-F5344CB8AC3E}">
        <p14:creationId xmlns:p14="http://schemas.microsoft.com/office/powerpoint/2010/main" val="372542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Ministry of Justice / Commission for equal rights of persons with disabilities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kern="1200" dirty="0" smtClean="0">
                <a:solidFill>
                  <a:schemeClr val="tx1"/>
                </a:solidFill>
                <a:effectLst/>
                <a:latin typeface="+mn-lt"/>
                <a:ea typeface="+mn-ea"/>
                <a:cs typeface="+mn-cs"/>
              </a:rPr>
              <a:t>Web Content Accessibility Guidelines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WCAG</a:t>
            </a:r>
            <a:r>
              <a:rPr lang="en-US" sz="1200" b="0" i="0" kern="1200" dirty="0" smtClean="0">
                <a:solidFill>
                  <a:schemeClr val="tx1"/>
                </a:solidFill>
                <a:effectLst/>
                <a:latin typeface="+mn-lt"/>
                <a:ea typeface="+mn-ea"/>
                <a:cs typeface="+mn-cs"/>
              </a:rPr>
              <a:t>) 2.0  -  The World Wide Web Consortium (</a:t>
            </a:r>
            <a:r>
              <a:rPr lang="en-US" sz="1200" b="1" i="0" kern="1200" dirty="0" smtClean="0">
                <a:solidFill>
                  <a:schemeClr val="tx1"/>
                </a:solidFill>
                <a:effectLst/>
                <a:latin typeface="+mn-lt"/>
                <a:ea typeface="+mn-ea"/>
                <a:cs typeface="+mn-cs"/>
              </a:rPr>
              <a:t>W3C</a:t>
            </a:r>
            <a:r>
              <a:rPr lang="en-US" sz="1200" b="0" i="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smtClean="0">
                <a:solidFill>
                  <a:schemeClr val="tx1"/>
                </a:solidFill>
                <a:effectLst/>
                <a:latin typeface="+mn-lt"/>
                <a:ea typeface="+mn-ea"/>
                <a:cs typeface="+mn-cs"/>
              </a:rPr>
              <a:t>ISOC – Internet society, Keeping the Internet Transparent &amp; Open for Everyone  ISRAEL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Standards institution of ISRAEL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Council for Higher Education</a:t>
            </a:r>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6</a:t>
            </a:fld>
            <a:endParaRPr lang="he-IL"/>
          </a:p>
        </p:txBody>
      </p:sp>
    </p:spTree>
    <p:extLst>
      <p:ext uri="{BB962C8B-B14F-4D97-AF65-F5344CB8AC3E}">
        <p14:creationId xmlns:p14="http://schemas.microsoft.com/office/powerpoint/2010/main" val="331106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the forefront of countries that promote accessibility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i="1" dirty="0" smtClean="0"/>
              <a:t>Mile</a:t>
            </a:r>
            <a:r>
              <a:rPr lang="en-US" i="1" baseline="0" dirty="0" smtClean="0"/>
              <a:t> </a:t>
            </a:r>
            <a:r>
              <a:rPr lang="en-US" i="1" baseline="0" dirty="0" err="1" smtClean="0"/>
              <a:t>stons</a:t>
            </a:r>
            <a:r>
              <a:rPr lang="en-US" i="1" baseline="0" dirty="0" smtClean="0"/>
              <a:t>  (for </a:t>
            </a:r>
            <a:r>
              <a:rPr lang="en-US" b="1" i="1" baseline="0" dirty="0" smtClean="0"/>
              <a:t>digital accessibility</a:t>
            </a:r>
            <a:r>
              <a:rPr lang="en-US" i="1" baseline="0" dirty="0" smtClean="0"/>
              <a:t>)</a:t>
            </a:r>
            <a:r>
              <a:rPr lang="en-US" dirty="0" smtClean="0"/>
              <a:t>.</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dirty="0" smtClean="0"/>
              <a:t>Awareness in   </a:t>
            </a:r>
            <a:r>
              <a:rPr lang="en-US" baseline="0" dirty="0" smtClean="0"/>
              <a:t>Physical aspect. </a:t>
            </a:r>
            <a:r>
              <a:rPr lang="en-US" dirty="0" smtClean="0"/>
              <a:t>Israel –war</a:t>
            </a:r>
            <a:r>
              <a:rPr lang="en-US" baseline="0" dirty="0" smtClean="0"/>
              <a:t> injured/hurt  soldiers/people since 1948</a:t>
            </a:r>
            <a:endParaRPr lang="en-US" dirty="0" smtClean="0"/>
          </a:p>
          <a:p>
            <a:pPr algn="l" rtl="0"/>
            <a:r>
              <a:rPr lang="en-US" b="1" i="0" dirty="0" smtClean="0"/>
              <a:t>WCAG</a:t>
            </a:r>
            <a:r>
              <a:rPr lang="en-US" i="1" dirty="0" smtClean="0"/>
              <a:t> - </a:t>
            </a:r>
            <a:r>
              <a:rPr lang="en-US" sz="1200" dirty="0" smtClean="0"/>
              <a:t>WEB Content Accessibility Guidelines,</a:t>
            </a:r>
            <a:r>
              <a:rPr lang="en-US" i="1" dirty="0" smtClean="0"/>
              <a:t> </a:t>
            </a:r>
            <a:r>
              <a:rPr lang="en-US" sz="1200" b="0" i="0" kern="1200" dirty="0" smtClean="0">
                <a:solidFill>
                  <a:schemeClr val="tx1"/>
                </a:solidFill>
                <a:effectLst/>
                <a:latin typeface="+mn-lt"/>
                <a:ea typeface="+mn-ea"/>
                <a:cs typeface="+mn-cs"/>
              </a:rPr>
              <a:t>recommendations for making the Internet  Sites </a:t>
            </a:r>
            <a:r>
              <a:rPr lang="en-US" sz="1200" b="1" i="0" kern="1200" dirty="0" smtClean="0">
                <a:solidFill>
                  <a:schemeClr val="tx1"/>
                </a:solidFill>
                <a:effectLst/>
                <a:latin typeface="+mn-lt"/>
                <a:ea typeface="+mn-ea"/>
                <a:cs typeface="+mn-cs"/>
              </a:rPr>
              <a:t>more</a:t>
            </a:r>
            <a:r>
              <a:rPr lang="en-US" sz="1200" b="0" i="0" kern="1200" dirty="0" smtClean="0">
                <a:solidFill>
                  <a:schemeClr val="tx1"/>
                </a:solidFill>
                <a:effectLst/>
                <a:latin typeface="+mn-lt"/>
                <a:ea typeface="+mn-ea"/>
                <a:cs typeface="+mn-cs"/>
              </a:rPr>
              <a:t> accessible</a:t>
            </a:r>
            <a:endParaRPr lang="he-IL"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ISOC-IL Internet Association -  </a:t>
            </a:r>
            <a:r>
              <a:rPr lang="en-US" b="0" dirty="0" smtClean="0"/>
              <a:t>began in 2008 integrating the subject </a:t>
            </a:r>
            <a:r>
              <a:rPr lang="en-US" b="1" dirty="0" smtClean="0"/>
              <a:t> </a:t>
            </a:r>
            <a:r>
              <a:rPr lang="en-US" b="0" dirty="0" smtClean="0"/>
              <a:t>by translating the international standard  WCAG2.0 of W3C  </a:t>
            </a:r>
            <a:r>
              <a:rPr lang="en-US" sz="1100" b="0" i="0" u="sng" kern="1200" dirty="0" smtClean="0">
                <a:solidFill>
                  <a:schemeClr val="tx1"/>
                </a:solidFill>
                <a:effectLst/>
                <a:latin typeface="+mn-lt"/>
                <a:ea typeface="+mn-ea"/>
                <a:cs typeface="+mn-cs"/>
                <a:hlinkClick r:id="rId3"/>
              </a:rPr>
              <a:t>World Wide Web Consortium </a:t>
            </a:r>
            <a:endParaRPr lang="en-US" sz="1100" b="0" i="0" kern="1200" dirty="0" smtClean="0">
              <a:solidFill>
                <a:schemeClr val="tx1"/>
              </a:solidFill>
              <a:effectLst/>
              <a:latin typeface="+mn-lt"/>
              <a:ea typeface="+mn-ea"/>
              <a:cs typeface="+mn-cs"/>
            </a:endParaRPr>
          </a:p>
          <a:p>
            <a:pPr algn="l" rtl="0"/>
            <a:r>
              <a:rPr lang="en-US" b="0" dirty="0" smtClean="0"/>
              <a:t> Declaration – Law dealing</a:t>
            </a:r>
            <a:r>
              <a:rPr lang="en-US" b="0" baseline="0" dirty="0" smtClean="0"/>
              <a:t> with equal opportunity (lobby in parliament) No Idea of how to do it.</a:t>
            </a:r>
          </a:p>
          <a:p>
            <a:pPr algn="l" rtl="0"/>
            <a:r>
              <a:rPr lang="en-US" b="0" baseline="0" dirty="0" smtClean="0"/>
              <a:t>The Ministry of Justice approached the Israeli Standards Institute for the purpose of determining an Israeli standard for accessibility of Internet sites. Hebrew a </a:t>
            </a:r>
            <a:r>
              <a:rPr lang="en-US" b="0" baseline="0" dirty="0" err="1" smtClean="0"/>
              <a:t>problamatic</a:t>
            </a:r>
            <a:r>
              <a:rPr lang="en-US" b="0" baseline="0" dirty="0" smtClean="0"/>
              <a:t> Language.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Regulation 35 –  in Israeli law</a:t>
            </a:r>
            <a:r>
              <a:rPr lang="en-US" b="0" baseline="0" dirty="0" smtClean="0"/>
              <a:t> for </a:t>
            </a:r>
            <a:r>
              <a:rPr lang="en-US" b="0" dirty="0" smtClean="0"/>
              <a:t>Equal Rights to people with disabilities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chemeClr val="tx1"/>
                </a:solidFill>
                <a:effectLst/>
                <a:latin typeface="+mn-lt"/>
                <a:ea typeface="+mn-ea"/>
                <a:cs typeface="+mn-cs"/>
              </a:rPr>
              <a:t>US: In 1998 the US Congress amended the </a:t>
            </a:r>
            <a:r>
              <a:rPr lang="en-US" sz="800" b="0" i="0" u="none" strike="noStrike" kern="1200" dirty="0" smtClean="0">
                <a:solidFill>
                  <a:schemeClr val="tx1"/>
                </a:solidFill>
                <a:effectLst/>
                <a:latin typeface="+mn-lt"/>
                <a:ea typeface="+mn-ea"/>
                <a:cs typeface="+mn-cs"/>
                <a:hlinkClick r:id="rId4" tooltip="1973 Rehabilitation Act"/>
              </a:rPr>
              <a:t>Rehabilitation Act</a:t>
            </a:r>
            <a:r>
              <a:rPr lang="en-US" sz="800" b="0" i="0" kern="1200" dirty="0" smtClean="0">
                <a:solidFill>
                  <a:schemeClr val="tx1"/>
                </a:solidFill>
                <a:effectLst/>
                <a:latin typeface="+mn-lt"/>
                <a:ea typeface="+mn-ea"/>
                <a:cs typeface="+mn-cs"/>
              </a:rPr>
              <a:t> to require Federal agencies to make their electronic and information technology accessible to people with disabilities. </a:t>
            </a:r>
            <a:r>
              <a:rPr lang="en-US" sz="800" b="1" i="0" kern="1200" dirty="0" smtClean="0">
                <a:solidFill>
                  <a:schemeClr val="tx1"/>
                </a:solidFill>
                <a:effectLst/>
                <a:latin typeface="+mn-lt"/>
                <a:ea typeface="+mn-ea"/>
                <a:cs typeface="+mn-cs"/>
              </a:rPr>
              <a:t>Section 508</a:t>
            </a:r>
            <a:r>
              <a:rPr lang="en-US" sz="800" b="0" i="0" kern="1200" dirty="0" smtClean="0">
                <a:solidFill>
                  <a:schemeClr val="tx1"/>
                </a:solidFill>
                <a:effectLst/>
                <a:latin typeface="+mn-lt"/>
                <a:ea typeface="+mn-ea"/>
                <a:cs typeface="+mn-cs"/>
              </a:rPr>
              <a:t> was enacted to eliminate barriers in information technology, to make available new opportunities for people with disabilities, and to encourage development of technologies that will help achieve these goals. The law applies to all Federal agencies when they develop, procure, maintain, or use electronic and information technology. Under Section 508, agencies must give employees with disabilities and members of the public access to information that is comparable to the access available to others.</a:t>
            </a:r>
            <a:endParaRPr lang="en-US" sz="800" b="0"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r>
              <a:rPr lang="en-US" b="0" dirty="0" smtClean="0"/>
              <a:t>Legislation - Adding digital documents (what)</a:t>
            </a:r>
          </a:p>
          <a:p>
            <a:pPr algn="l" rtl="0"/>
            <a:r>
              <a:rPr lang="en-US" b="0" dirty="0" smtClean="0"/>
              <a:t> 2018  - How</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2018 – Zero Conference Wien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Migdal</a:t>
            </a:r>
            <a:r>
              <a:rPr lang="en-US" sz="1200" b="0" i="0" kern="1200" dirty="0" smtClean="0">
                <a:solidFill>
                  <a:schemeClr val="tx1"/>
                </a:solidFill>
                <a:effectLst/>
                <a:latin typeface="+mn-lt"/>
                <a:ea typeface="+mn-ea"/>
                <a:cs typeface="+mn-cs"/>
              </a:rPr>
              <a:t> Or is a multi-service center dedicated to advancing people with blindness or visual impairment towards independent functioning and inclusion in the workplace (60 years). Disabled towards Rehabilitation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Soon to be publishes</a:t>
            </a:r>
            <a:endParaRPr lang="he-IL" b="0" dirty="0" smtClean="0"/>
          </a:p>
          <a:p>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7</a:t>
            </a:fld>
            <a:endParaRPr lang="he-IL"/>
          </a:p>
        </p:txBody>
      </p:sp>
    </p:spTree>
    <p:extLst>
      <p:ext uri="{BB962C8B-B14F-4D97-AF65-F5344CB8AC3E}">
        <p14:creationId xmlns:p14="http://schemas.microsoft.com/office/powerpoint/2010/main" val="331106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At technological levels   </a:t>
            </a:r>
          </a:p>
          <a:p>
            <a:pPr algn="l" rtl="0"/>
            <a:r>
              <a:rPr lang="en-US" dirty="0" smtClean="0"/>
              <a:t>Hebrew - problematic for accessibility</a:t>
            </a:r>
          </a:p>
          <a:p>
            <a:pPr algn="l" rtl="0"/>
            <a:r>
              <a:rPr lang="en-US" dirty="0" smtClean="0"/>
              <a:t>1. Direction </a:t>
            </a:r>
            <a:r>
              <a:rPr lang="en-US" dirty="0" err="1" smtClean="0"/>
              <a:t>rtl</a:t>
            </a:r>
            <a:r>
              <a:rPr lang="en-US" dirty="0" smtClean="0"/>
              <a:t>,    Text to Speech</a:t>
            </a:r>
          </a:p>
          <a:p>
            <a:pPr algn="l" rtl="0"/>
            <a:r>
              <a:rPr lang="en-GB" sz="1200" kern="1200" dirty="0" smtClean="0">
                <a:solidFill>
                  <a:schemeClr val="tx1"/>
                </a:solidFill>
                <a:effectLst/>
                <a:latin typeface="+mn-lt"/>
                <a:ea typeface="+mn-ea"/>
                <a:cs typeface="+mn-cs"/>
              </a:rPr>
              <a:t>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Punctuation</a:t>
            </a:r>
            <a:r>
              <a:rPr lang="en-US" dirty="0" smtClean="0"/>
              <a:t> (</a:t>
            </a:r>
            <a:r>
              <a:rPr lang="en-US" dirty="0" err="1" smtClean="0">
                <a:effectLst/>
              </a:rPr>
              <a:t>Vowelization</a:t>
            </a:r>
            <a:r>
              <a:rPr lang="en-US" dirty="0" smtClean="0">
                <a:effectLst/>
              </a:rPr>
              <a:t> )  </a:t>
            </a:r>
            <a:r>
              <a:rPr lang="he-IL" sz="1200" kern="1200" dirty="0" smtClean="0">
                <a:solidFill>
                  <a:schemeClr val="tx1"/>
                </a:solidFill>
                <a:effectLst/>
                <a:latin typeface="+mn-lt"/>
                <a:ea typeface="+mn-ea"/>
                <a:cs typeface="+mn-cs"/>
              </a:rPr>
              <a:t>נִיקוּד</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ספר  </a:t>
            </a:r>
            <a:r>
              <a:rPr lang="he-IL" sz="1200" kern="1200" dirty="0" err="1" smtClean="0">
                <a:solidFill>
                  <a:schemeClr val="tx1"/>
                </a:solidFill>
                <a:effectLst/>
                <a:latin typeface="+mn-lt"/>
                <a:ea typeface="+mn-ea"/>
                <a:cs typeface="+mn-cs"/>
              </a:rPr>
              <a:t>סֶפֶר</a:t>
            </a:r>
            <a:r>
              <a:rPr lang="he-IL" sz="1200" kern="1200" dirty="0" smtClean="0">
                <a:solidFill>
                  <a:schemeClr val="tx1"/>
                </a:solidFill>
                <a:effectLst/>
                <a:latin typeface="+mn-lt"/>
                <a:ea typeface="+mn-ea"/>
                <a:cs typeface="+mn-cs"/>
              </a:rPr>
              <a:t>    </a:t>
            </a:r>
            <a:r>
              <a:rPr lang="he-IL" sz="1200" kern="1200" dirty="0" err="1" smtClean="0">
                <a:solidFill>
                  <a:schemeClr val="tx1"/>
                </a:solidFill>
                <a:effectLst/>
                <a:latin typeface="+mn-lt"/>
                <a:ea typeface="+mn-ea"/>
                <a:cs typeface="+mn-cs"/>
              </a:rPr>
              <a:t>סָפַּר</a:t>
            </a:r>
            <a:r>
              <a:rPr lang="he-IL"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Morphology (tell a story) </a:t>
            </a:r>
            <a:r>
              <a:rPr lang="he-IL" sz="1200" kern="1200" dirty="0" smtClean="0">
                <a:solidFill>
                  <a:schemeClr val="tx1"/>
                </a:solidFill>
                <a:effectLst/>
                <a:latin typeface="+mn-lt"/>
                <a:ea typeface="+mn-ea"/>
                <a:cs typeface="+mn-cs"/>
              </a:rPr>
              <a:t>סיפרתי</a:t>
            </a:r>
            <a:r>
              <a:rPr lang="he-IL" sz="1200" kern="1200" baseline="0" dirty="0" smtClean="0">
                <a:solidFill>
                  <a:schemeClr val="tx1"/>
                </a:solidFill>
                <a:effectLst/>
                <a:latin typeface="+mn-lt"/>
                <a:ea typeface="+mn-ea"/>
                <a:cs typeface="+mn-cs"/>
              </a:rPr>
              <a:t> סיפרת סיפר סיפרה סיפרנו סיפרתם סיפרו</a:t>
            </a:r>
            <a:r>
              <a:rPr lang="en-US" sz="1200" kern="1200" baseline="0" dirty="0" smtClean="0">
                <a:solidFill>
                  <a:schemeClr val="tx1"/>
                </a:solidFill>
                <a:effectLst/>
                <a:latin typeface="+mn-lt"/>
                <a:ea typeface="+mn-ea"/>
                <a:cs typeface="+mn-cs"/>
              </a:rPr>
              <a:t> - </a:t>
            </a:r>
            <a:endParaRPr lang="en-US" sz="1200" kern="1200" dirty="0" smtClean="0">
              <a:solidFill>
                <a:schemeClr val="tx1"/>
              </a:solidFill>
              <a:effectLst/>
              <a:latin typeface="+mn-lt"/>
              <a:ea typeface="+mn-ea"/>
              <a:cs typeface="+mn-cs"/>
            </a:endParaRPr>
          </a:p>
          <a:p>
            <a:pPr algn="l" rtl="0"/>
            <a:r>
              <a:rPr lang="en-US" dirty="0" smtClean="0"/>
              <a:t>STT Speech to Text – exemption of time-based Media   the need of creative solutions  (like to the need of </a:t>
            </a:r>
            <a:r>
              <a:rPr lang="en-US" dirty="0" err="1" smtClean="0"/>
              <a:t>defence</a:t>
            </a:r>
            <a:r>
              <a:rPr lang="en-US" dirty="0" smtClean="0"/>
              <a:t>)</a:t>
            </a:r>
          </a:p>
          <a:p>
            <a:pPr algn="l" rtl="0"/>
            <a:r>
              <a:rPr lang="en-US" baseline="0" dirty="0" smtClean="0"/>
              <a:t> start-up nation mobilizer, </a:t>
            </a:r>
            <a:r>
              <a:rPr lang="en-US" baseline="0" dirty="0" err="1" smtClean="0"/>
              <a:t>waze</a:t>
            </a:r>
            <a:r>
              <a:rPr lang="en-US" baseline="0" dirty="0" smtClean="0"/>
              <a:t>, </a:t>
            </a:r>
            <a:r>
              <a:rPr lang="en-US" baseline="0" dirty="0" err="1" smtClean="0"/>
              <a:t>Orcam’s</a:t>
            </a:r>
            <a:r>
              <a:rPr lang="en-US" baseline="0" dirty="0" smtClean="0"/>
              <a:t> glasses.  </a:t>
            </a:r>
          </a:p>
          <a:p>
            <a:pPr algn="l" rtl="0"/>
            <a:r>
              <a:rPr lang="en-US" baseline="0" dirty="0" smtClean="0"/>
              <a:t>Adding vocabulary to each area</a:t>
            </a:r>
            <a:endParaRPr lang="he-IL" sz="1200" kern="1200" dirty="0" smtClean="0">
              <a:solidFill>
                <a:schemeClr val="tx1"/>
              </a:solidFill>
              <a:effectLst/>
              <a:latin typeface="+mn-lt"/>
              <a:ea typeface="+mn-ea"/>
              <a:cs typeface="+mn-cs"/>
            </a:endParaRPr>
          </a:p>
          <a:p>
            <a:pPr algn="l" rtl="0"/>
            <a:r>
              <a:rPr lang="he-IL" sz="1200" kern="1200" dirty="0" smtClean="0">
                <a:solidFill>
                  <a:schemeClr val="tx1"/>
                </a:solidFill>
                <a:effectLst/>
                <a:latin typeface="+mn-lt"/>
                <a:ea typeface="+mn-ea"/>
                <a:cs typeface="+mn-cs"/>
              </a:rPr>
              <a:t>____________________________________________</a:t>
            </a:r>
            <a:endParaRPr lang="en-US" sz="1200" kern="1200" dirty="0" smtClean="0">
              <a:solidFill>
                <a:schemeClr val="tx1"/>
              </a:solidFill>
              <a:effectLst/>
              <a:latin typeface="+mn-lt"/>
              <a:ea typeface="+mn-ea"/>
              <a:cs typeface="+mn-cs"/>
            </a:endParaRPr>
          </a:p>
          <a:p>
            <a:pPr algn="l" rtl="0"/>
            <a:r>
              <a:rPr lang="en-US" dirty="0" smtClean="0">
                <a:effectLst/>
              </a:rPr>
              <a:t>HCI2009, July 2009, San Diego: </a:t>
            </a:r>
            <a:br>
              <a:rPr lang="en-US" dirty="0" smtClean="0">
                <a:effectLst/>
              </a:rPr>
            </a:br>
            <a:r>
              <a:rPr lang="en-US" dirty="0" smtClean="0">
                <a:effectLst/>
              </a:rPr>
              <a:t>"How Should I Read this Word?: The Influence of </a:t>
            </a:r>
            <a:r>
              <a:rPr lang="en-US" dirty="0" err="1" smtClean="0">
                <a:effectLst/>
              </a:rPr>
              <a:t>Vowelization</a:t>
            </a:r>
            <a:r>
              <a:rPr lang="en-US" dirty="0" smtClean="0">
                <a:effectLst/>
              </a:rPr>
              <a:t> in a Deep Language Orthography on Online Text Comprehension" </a:t>
            </a:r>
          </a:p>
          <a:p>
            <a:pPr algn="l" rtl="0"/>
            <a:r>
              <a:rPr lang="en-US" dirty="0" smtClean="0">
                <a:effectLst/>
              </a:rPr>
              <a:t>________________________________________</a:t>
            </a:r>
            <a:endParaRPr lang="en-US" dirty="0" smtClean="0"/>
          </a:p>
          <a:p>
            <a:pPr algn="l" rtl="0"/>
            <a:r>
              <a:rPr lang="en-US" dirty="0" smtClean="0"/>
              <a:t>Simplification ("It's just smart") helps understanding and remembering</a:t>
            </a:r>
          </a:p>
          <a:p>
            <a:pPr algn="l" rtl="0"/>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8</a:t>
            </a:fld>
            <a:endParaRPr lang="he-IL"/>
          </a:p>
        </p:txBody>
      </p:sp>
    </p:spTree>
    <p:extLst>
      <p:ext uri="{BB962C8B-B14F-4D97-AF65-F5344CB8AC3E}">
        <p14:creationId xmlns:p14="http://schemas.microsoft.com/office/powerpoint/2010/main" val="21197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1" dirty="0" smtClean="0"/>
              <a:t>All mobile has the platform for</a:t>
            </a:r>
            <a:r>
              <a:rPr lang="en-US" b="1" baseline="0" dirty="0" smtClean="0"/>
              <a:t> developing accessible applications (TTS  &amp; STT) the request for those around the world made it a standard.</a:t>
            </a:r>
            <a:endParaRPr lang="en-US" b="1" dirty="0" smtClean="0"/>
          </a:p>
          <a:p>
            <a:pPr algn="l" rtl="0"/>
            <a:r>
              <a:rPr lang="en-US" sz="1000" b="1" dirty="0" smtClean="0">
                <a:cs typeface="+mn-cs"/>
              </a:rPr>
              <a:t>No other way since the</a:t>
            </a:r>
            <a:r>
              <a:rPr lang="en-US" sz="1000" b="1" baseline="0" dirty="0" smtClean="0">
                <a:cs typeface="+mn-cs"/>
              </a:rPr>
              <a:t> ROI on </a:t>
            </a:r>
            <a:r>
              <a:rPr lang="en-US" sz="1000" b="1" baseline="0" dirty="0" err="1" smtClean="0">
                <a:cs typeface="+mn-cs"/>
              </a:rPr>
              <a:t>investmaent</a:t>
            </a:r>
            <a:r>
              <a:rPr lang="en-US" sz="1000" b="1" baseline="0" dirty="0" smtClean="0">
                <a:cs typeface="+mn-cs"/>
              </a:rPr>
              <a:t>  did not encourage for developing tools </a:t>
            </a:r>
          </a:p>
          <a:p>
            <a:pPr algn="l" rtl="0"/>
            <a:r>
              <a:rPr lang="en-US" sz="1000" b="1" baseline="0" dirty="0" err="1" smtClean="0">
                <a:cs typeface="+mn-cs"/>
              </a:rPr>
              <a:t>Seo</a:t>
            </a:r>
            <a:r>
              <a:rPr lang="en-US" sz="1000" b="1" baseline="0" dirty="0" smtClean="0">
                <a:cs typeface="+mn-cs"/>
              </a:rPr>
              <a:t>+ responsibility + accessibility led to the new generation of websites  &amp; applications</a:t>
            </a:r>
            <a:endParaRPr lang="en-US" sz="1000" b="1" dirty="0" smtClean="0">
              <a:cs typeface="+mn-cs"/>
            </a:endParaRPr>
          </a:p>
          <a:p>
            <a:pPr algn="l" rtl="0"/>
            <a:endParaRPr lang="en-US" b="1" dirty="0" smtClean="0"/>
          </a:p>
          <a:p>
            <a:pPr algn="l" rtl="0"/>
            <a:r>
              <a:rPr lang="en-US" b="1" dirty="0" smtClean="0"/>
              <a:t>“ The components: legislation, return on investment, return on equity, will make an investment in R &amp; D for additional and improved products to help disadvantaged students”</a:t>
            </a:r>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10</a:t>
            </a:fld>
            <a:endParaRPr lang="he-IL"/>
          </a:p>
        </p:txBody>
      </p:sp>
    </p:spTree>
    <p:extLst>
      <p:ext uri="{BB962C8B-B14F-4D97-AF65-F5344CB8AC3E}">
        <p14:creationId xmlns:p14="http://schemas.microsoft.com/office/powerpoint/2010/main" val="280789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1" dirty="0" smtClean="0"/>
              <a:t>The Open University </a:t>
            </a:r>
            <a:r>
              <a:rPr lang="en-US" dirty="0" smtClean="0"/>
              <a:t>- </a:t>
            </a:r>
            <a:r>
              <a:rPr lang="en-US" b="1" dirty="0" smtClean="0"/>
              <a:t>At the forefront to </a:t>
            </a:r>
            <a:r>
              <a:rPr lang="en-US" dirty="0" smtClean="0"/>
              <a:t>Access to Higher Education</a:t>
            </a:r>
          </a:p>
          <a:p>
            <a:pPr algn="l" rtl="0"/>
            <a:r>
              <a:rPr lang="en-US" dirty="0" smtClean="0"/>
              <a:t> in home: </a:t>
            </a:r>
            <a:r>
              <a:rPr lang="en-US" dirty="0" err="1" smtClean="0"/>
              <a:t>Awarness</a:t>
            </a:r>
            <a:endParaRPr lang="en-US" dirty="0" smtClean="0"/>
          </a:p>
          <a:p>
            <a:pPr algn="l" rtl="0"/>
            <a:r>
              <a:rPr lang="en-US" dirty="0" smtClean="0"/>
              <a:t>A special standard for institutions of higher education that requires access to information in </a:t>
            </a:r>
            <a:r>
              <a:rPr lang="en-US" i="1" dirty="0" smtClean="0">
                <a:solidFill>
                  <a:srgbClr val="FFFF00"/>
                </a:solidFill>
              </a:rPr>
              <a:t>closed</a:t>
            </a:r>
            <a:r>
              <a:rPr lang="en-US" dirty="0" smtClean="0"/>
              <a:t> sites (requiring authorization and identification) on demand (</a:t>
            </a:r>
            <a:r>
              <a:rPr lang="en-US" dirty="0" err="1" smtClean="0"/>
              <a:t>Gooly</a:t>
            </a:r>
            <a:r>
              <a:rPr lang="en-US" dirty="0" smtClean="0"/>
              <a:t> will elaborate on this).</a:t>
            </a:r>
          </a:p>
          <a:p>
            <a:pPr algn="l" rtl="0"/>
            <a:r>
              <a:rPr lang="en-US" dirty="0" smtClean="0"/>
              <a:t>                The beginning of accessibility in 2010</a:t>
            </a:r>
          </a:p>
          <a:p>
            <a:pPr algn="l" rtl="0"/>
            <a:r>
              <a:rPr lang="en-US" dirty="0" smtClean="0"/>
              <a:t>The relationship between accessibility responsiveness and SEO 2015. Page structure: Emphasis and order</a:t>
            </a:r>
          </a:p>
          <a:p>
            <a:pPr algn="l" rtl="0"/>
            <a:r>
              <a:rPr lang="en-US" dirty="0" smtClean="0"/>
              <a:t>Infrastructure - accessibility. Information provided by many editors - the problem of assimilating the subject of building accessible documents: awareness and training</a:t>
            </a:r>
          </a:p>
          <a:p>
            <a:pPr algn="l" rtl="0"/>
            <a:endParaRPr lang="he-IL" dirty="0" smtClean="0"/>
          </a:p>
          <a:p>
            <a:pPr algn="l" rtl="0"/>
            <a:r>
              <a:rPr lang="en-US" sz="1200" b="1" kern="1200" dirty="0" smtClean="0">
                <a:solidFill>
                  <a:schemeClr val="tx1"/>
                </a:solidFill>
                <a:effectLst/>
                <a:latin typeface="+mn-lt"/>
                <a:ea typeface="+mn-ea"/>
                <a:cs typeface="+mn-cs"/>
              </a:rPr>
              <a:t>The Open University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the forefront to </a:t>
            </a:r>
            <a:r>
              <a:rPr lang="en-US" sz="1200" kern="1200" dirty="0" smtClean="0">
                <a:solidFill>
                  <a:schemeClr val="tx1"/>
                </a:solidFill>
                <a:effectLst/>
                <a:latin typeface="+mn-lt"/>
                <a:ea typeface="+mn-ea"/>
                <a:cs typeface="+mn-cs"/>
              </a:rPr>
              <a:t>Access to Higher Education</a:t>
            </a:r>
          </a:p>
          <a:p>
            <a:pPr algn="l" rtl="0"/>
            <a:r>
              <a:rPr lang="en-US" sz="1200" kern="1200" dirty="0" smtClean="0">
                <a:solidFill>
                  <a:schemeClr val="tx1"/>
                </a:solidFill>
                <a:effectLst/>
                <a:latin typeface="+mn-lt"/>
                <a:ea typeface="+mn-ea"/>
                <a:cs typeface="+mn-cs"/>
              </a:rPr>
              <a:t> in home: </a:t>
            </a:r>
            <a:r>
              <a:rPr lang="en-US" sz="1200" kern="1200" dirty="0" err="1" smtClean="0">
                <a:solidFill>
                  <a:schemeClr val="tx1"/>
                </a:solidFill>
                <a:effectLst/>
                <a:latin typeface="+mn-lt"/>
                <a:ea typeface="+mn-ea"/>
                <a:cs typeface="+mn-cs"/>
              </a:rPr>
              <a:t>Awarness</a:t>
            </a:r>
            <a:endParaRPr lang="en-US" sz="1200" kern="1200" dirty="0" smtClean="0">
              <a:solidFill>
                <a:schemeClr val="tx1"/>
              </a:solidFill>
              <a:effectLst/>
              <a:latin typeface="+mn-lt"/>
              <a:ea typeface="+mn-ea"/>
              <a:cs typeface="+mn-cs"/>
            </a:endParaRPr>
          </a:p>
          <a:p>
            <a:pPr algn="l" rtl="0"/>
            <a:r>
              <a:rPr lang="en-US" sz="1200" kern="1200" dirty="0" smtClean="0">
                <a:solidFill>
                  <a:schemeClr val="tx1"/>
                </a:solidFill>
                <a:effectLst/>
                <a:latin typeface="+mn-lt"/>
                <a:ea typeface="+mn-ea"/>
                <a:cs typeface="+mn-cs"/>
              </a:rPr>
              <a:t>A special standard for institutions of higher education that requires access to information in </a:t>
            </a:r>
            <a:r>
              <a:rPr lang="en-US" sz="1200" i="1" kern="1200" dirty="0" smtClean="0">
                <a:solidFill>
                  <a:schemeClr val="tx1"/>
                </a:solidFill>
                <a:effectLst/>
                <a:latin typeface="+mn-lt"/>
                <a:ea typeface="+mn-ea"/>
                <a:cs typeface="+mn-cs"/>
              </a:rPr>
              <a:t>closed</a:t>
            </a:r>
            <a:r>
              <a:rPr lang="en-US" sz="1200" kern="1200" dirty="0" smtClean="0">
                <a:solidFill>
                  <a:schemeClr val="tx1"/>
                </a:solidFill>
                <a:effectLst/>
                <a:latin typeface="+mn-lt"/>
                <a:ea typeface="+mn-ea"/>
                <a:cs typeface="+mn-cs"/>
              </a:rPr>
              <a:t> sites (requiring authorization and identification) on demand (</a:t>
            </a:r>
            <a:r>
              <a:rPr lang="en-US" sz="1200" kern="1200" dirty="0" err="1" smtClean="0">
                <a:solidFill>
                  <a:schemeClr val="tx1"/>
                </a:solidFill>
                <a:effectLst/>
                <a:latin typeface="+mn-lt"/>
                <a:ea typeface="+mn-ea"/>
                <a:cs typeface="+mn-cs"/>
              </a:rPr>
              <a:t>Gooly</a:t>
            </a:r>
            <a:r>
              <a:rPr lang="en-US" sz="1200" kern="1200" dirty="0" smtClean="0">
                <a:solidFill>
                  <a:schemeClr val="tx1"/>
                </a:solidFill>
                <a:effectLst/>
                <a:latin typeface="+mn-lt"/>
                <a:ea typeface="+mn-ea"/>
                <a:cs typeface="+mn-cs"/>
              </a:rPr>
              <a:t> will elaborate on this).</a:t>
            </a:r>
          </a:p>
          <a:p>
            <a:pPr algn="l" rtl="0"/>
            <a:r>
              <a:rPr lang="en-US" sz="1200" kern="1200" dirty="0" smtClean="0">
                <a:solidFill>
                  <a:schemeClr val="tx1"/>
                </a:solidFill>
                <a:effectLst/>
                <a:latin typeface="+mn-lt"/>
                <a:ea typeface="+mn-ea"/>
                <a:cs typeface="+mn-cs"/>
              </a:rPr>
              <a:t>                The beginning of accessibility in 2010</a:t>
            </a:r>
          </a:p>
          <a:p>
            <a:pPr algn="l" rtl="0"/>
            <a:r>
              <a:rPr lang="en-US" sz="1200" kern="1200" dirty="0" smtClean="0">
                <a:solidFill>
                  <a:schemeClr val="tx1"/>
                </a:solidFill>
                <a:effectLst/>
                <a:latin typeface="+mn-lt"/>
                <a:ea typeface="+mn-ea"/>
                <a:cs typeface="+mn-cs"/>
              </a:rPr>
              <a:t>The relationship between accessibility responsiveness and SEO 2015. Page structure: Emphasis and order</a:t>
            </a:r>
          </a:p>
          <a:p>
            <a:pPr algn="l" rtl="0"/>
            <a:r>
              <a:rPr lang="en-US" sz="1200" kern="1200" dirty="0" smtClean="0">
                <a:solidFill>
                  <a:schemeClr val="tx1"/>
                </a:solidFill>
                <a:effectLst/>
                <a:latin typeface="+mn-lt"/>
                <a:ea typeface="+mn-ea"/>
                <a:cs typeface="+mn-cs"/>
              </a:rPr>
              <a:t>Infrastructure - accessibility. Information provided by many editors - the problem of assimilating the subject of building accessible documents: awareness and training</a:t>
            </a:r>
          </a:p>
          <a:p>
            <a:pPr algn="l" rtl="0"/>
            <a:endParaRPr lang="he-IL" dirty="0" smtClean="0"/>
          </a:p>
          <a:p>
            <a:pPr algn="l" rtl="0"/>
            <a:endParaRPr lang="he-IL" dirty="0" smtClean="0"/>
          </a:p>
          <a:p>
            <a:pPr algn="l" rtl="0"/>
            <a:r>
              <a:rPr lang="he-IL" dirty="0" smtClean="0"/>
              <a:t> </a:t>
            </a:r>
            <a:endParaRPr lang="he-IL" dirty="0"/>
          </a:p>
        </p:txBody>
      </p:sp>
      <p:sp>
        <p:nvSpPr>
          <p:cNvPr id="4" name="מציין מיקום של מספר שקופית 3"/>
          <p:cNvSpPr>
            <a:spLocks noGrp="1"/>
          </p:cNvSpPr>
          <p:nvPr>
            <p:ph type="sldNum" sz="quarter" idx="10"/>
          </p:nvPr>
        </p:nvSpPr>
        <p:spPr/>
        <p:txBody>
          <a:bodyPr/>
          <a:lstStyle/>
          <a:p>
            <a:fld id="{1494BC7E-6BD9-4FC6-89C5-D854D186ABE8}" type="slidenum">
              <a:rPr lang="he-IL" smtClean="0"/>
              <a:pPr/>
              <a:t>11</a:t>
            </a:fld>
            <a:endParaRPr lang="he-IL"/>
          </a:p>
        </p:txBody>
      </p:sp>
    </p:spTree>
    <p:extLst>
      <p:ext uri="{BB962C8B-B14F-4D97-AF65-F5344CB8AC3E}">
        <p14:creationId xmlns:p14="http://schemas.microsoft.com/office/powerpoint/2010/main" val="2807895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66D36326-8426-4B0A-B761-558351683E4D}" type="datetime1">
              <a:rPr lang="en-US" smtClean="0"/>
              <a:t>3/21/2018</a:t>
            </a:fld>
            <a:endParaRPr lang="en-US" dirty="0">
              <a:solidFill>
                <a:srgbClr val="FFFFFF"/>
              </a:solidFill>
            </a:endParaRPr>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r>
              <a:rPr kumimoji="0" lang="en-US" smtClean="0">
                <a:solidFill>
                  <a:schemeClr val="accent1">
                    <a:tint val="20000"/>
                  </a:schemeClr>
                </a:solidFill>
              </a:rPr>
              <a:t>Ed-ICT International Network, Tel-Aviv, 13-14 March 2018</a:t>
            </a:r>
            <a:endParaRPr kumimoji="0" lang="en-US">
              <a:solidFill>
                <a:schemeClr val="accent1">
                  <a:tint val="20000"/>
                </a:schemeClr>
              </a:solidFill>
            </a:endParaRPr>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1EF224E0-0865-4385-90D6-5DD692AFD9BA}" type="datetime1">
              <a:rPr lang="en-US" smtClean="0"/>
              <a:t>3/21/2018</a:t>
            </a:fld>
            <a:endParaRPr lang="en-US"/>
          </a:p>
        </p:txBody>
      </p:sp>
      <p:sp>
        <p:nvSpPr>
          <p:cNvPr id="5" name="מציין מיקום של כותרת תחתונה 4"/>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6" name="מציין מיקום של מספר שקופית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270ED686-4F80-4D54-9B63-2E8EDEA5F4EA}" type="datetime1">
              <a:rPr lang="en-US" smtClean="0"/>
              <a:t>3/21/2018</a:t>
            </a:fld>
            <a:endParaRPr lang="en-US"/>
          </a:p>
        </p:txBody>
      </p:sp>
      <p:sp>
        <p:nvSpPr>
          <p:cNvPr id="5" name="מציין מיקום של כותרת תחתונה 4"/>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6" name="מציין מיקום של מספר שקופית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6322D787-F61B-4FD3-9EDF-D7C026EAB73C}" type="datetime1">
              <a:rPr lang="en-US" smtClean="0"/>
              <a:t>3/21/2018</a:t>
            </a:fld>
            <a:endParaRPr lang="en-US"/>
          </a:p>
        </p:txBody>
      </p:sp>
      <p:sp>
        <p:nvSpPr>
          <p:cNvPr id="5" name="מציין מיקום של כותרת תחתונה 4"/>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6" name="מציין מיקום של מספר שקופית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1F89539B-9C07-4EA9-A580-07AB9D9AD4C5}" type="datetime1">
              <a:rPr lang="en-US" smtClean="0"/>
              <a:t>3/21/2018</a:t>
            </a:fld>
            <a:endParaRPr lang="en-US"/>
          </a:p>
        </p:txBody>
      </p:sp>
      <p:sp>
        <p:nvSpPr>
          <p:cNvPr id="5" name="מציין מיקום של כותרת תחתונה 4"/>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6" name="מציין מיקום של מספר שקופית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B7558DF0-97C0-4DCC-8A4A-E77AF6125ECB}" type="datetime1">
              <a:rPr lang="en-US" smtClean="0"/>
              <a:t>3/21/2018</a:t>
            </a:fld>
            <a:endParaRPr lang="en-US"/>
          </a:p>
        </p:txBody>
      </p:sp>
      <p:sp>
        <p:nvSpPr>
          <p:cNvPr id="6" name="מציין מיקום של כותרת תחתונה 5"/>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7" name="מציין מיקום של מספר שקופית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0CC69E59-BB06-4519-A770-E7726B079D0B}" type="datetime1">
              <a:rPr lang="en-US" smtClean="0"/>
              <a:t>3/21/2018</a:t>
            </a:fld>
            <a:endParaRPr lang="en-US"/>
          </a:p>
        </p:txBody>
      </p:sp>
      <p:sp>
        <p:nvSpPr>
          <p:cNvPr id="8" name="מציין מיקום של כותרת תחתונה 7"/>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9" name="מציין מיקום של מספר שקופית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6BC6596B-6015-464B-91CD-FEBADDB70578}" type="datetime1">
              <a:rPr lang="en-US" smtClean="0"/>
              <a:t>3/21/2018</a:t>
            </a:fld>
            <a:endParaRPr lang="en-US"/>
          </a:p>
        </p:txBody>
      </p:sp>
      <p:sp>
        <p:nvSpPr>
          <p:cNvPr id="4" name="מציין מיקום של כותרת תחתונה 3"/>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5" name="מציין מיקום של מספר שקופית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937A536A-C9C3-470E-A3F4-63F0DE8F26AE}" type="datetime1">
              <a:rPr lang="en-US" smtClean="0"/>
              <a:t>3/21/2018</a:t>
            </a:fld>
            <a:endParaRPr lang="en-US"/>
          </a:p>
        </p:txBody>
      </p:sp>
      <p:sp>
        <p:nvSpPr>
          <p:cNvPr id="3" name="מציין מיקום של כותרת תחתונה 2"/>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4" name="מציין מיקום של מספר שקופית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086EFA6D-E75D-4770-9106-75B6EE54B28A}" type="datetime1">
              <a:rPr lang="en-US" smtClean="0"/>
              <a:t>3/21/2018</a:t>
            </a:fld>
            <a:endParaRPr lang="en-US"/>
          </a:p>
        </p:txBody>
      </p:sp>
      <p:sp>
        <p:nvSpPr>
          <p:cNvPr id="6" name="מציין מיקום של כותרת תחתונה 5"/>
          <p:cNvSpPr>
            <a:spLocks noGrp="1"/>
          </p:cNvSpPr>
          <p:nvPr>
            <p:ph type="ftr" sz="quarter" idx="11"/>
          </p:nvPr>
        </p:nvSpPr>
        <p:spPr/>
        <p:txBody>
          <a:bodyPr/>
          <a:lstStyle>
            <a:extLst/>
          </a:lstStyle>
          <a:p>
            <a:r>
              <a:rPr kumimoji="0" lang="en-US" smtClean="0"/>
              <a:t>Ed-ICT International Network, Tel-Aviv, 13-14 March 2018</a:t>
            </a:r>
            <a:endParaRPr kumimoji="0" lang="en-US"/>
          </a:p>
        </p:txBody>
      </p:sp>
      <p:sp>
        <p:nvSpPr>
          <p:cNvPr id="7" name="מציין מיקום של מספר שקופית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95D50C9F-1F28-4707-9114-17454F6302F5}" type="datetime1">
              <a:rPr lang="en-US" smtClean="0"/>
              <a:t>3/21/2018</a:t>
            </a:fld>
            <a:endParaRPr lang="en-US">
              <a:solidFill>
                <a:schemeClr val="tx1"/>
              </a:solidFill>
            </a:endParaRPr>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kumimoji="0" lang="en-US" smtClean="0">
                <a:solidFill>
                  <a:schemeClr val="tx1"/>
                </a:solidFill>
              </a:rPr>
              <a:t>Ed-ICT International Network, Tel-Aviv, 13-14 March 2018</a:t>
            </a:r>
            <a:endParaRPr kumimoji="0" lang="en-US">
              <a:solidFill>
                <a:schemeClr val="tx1"/>
              </a:solidFill>
            </a:endParaRPr>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D76C443-77AB-490C-B518-90BC4ECF9CD1}" type="datetime1">
              <a:rPr lang="en-US" smtClean="0"/>
              <a:t>3/21/2018</a:t>
            </a:fld>
            <a:endParaRPr lang="en-US" sz="1000" dirty="0">
              <a:solidFill>
                <a:schemeClr val="tx1"/>
              </a:solidFill>
            </a:endParaRPr>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r>
              <a:rPr kumimoji="0" lang="en-US" sz="1000" smtClean="0">
                <a:solidFill>
                  <a:schemeClr val="tx1"/>
                </a:solidFill>
              </a:rPr>
              <a:t>Ed-ICT International Network, Tel-Aviv, 13-14 March 2018</a:t>
            </a:r>
            <a:endParaRPr kumimoji="0" lang="en-US" sz="1000" dirty="0">
              <a:solidFill>
                <a:schemeClr val="tx1"/>
              </a:solidFill>
            </a:endParaRPr>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652120" y="4149080"/>
            <a:ext cx="3394720" cy="1858211"/>
          </a:xfrm>
        </p:spPr>
        <p:txBody>
          <a:bodyPr>
            <a:normAutofit/>
          </a:bodyPr>
          <a:lstStyle/>
          <a:p>
            <a:pPr marL="109728" indent="0" algn="l" rtl="0">
              <a:buNone/>
            </a:pPr>
            <a:r>
              <a:rPr lang="en-US" sz="1400" dirty="0"/>
              <a:t>Batsheva </a:t>
            </a:r>
            <a:r>
              <a:rPr lang="en-US" sz="1400" dirty="0" smtClean="0"/>
              <a:t>Engelberg-Behr</a:t>
            </a:r>
          </a:p>
          <a:p>
            <a:pPr marL="109728" indent="0" algn="l" rtl="0">
              <a:buNone/>
            </a:pPr>
            <a:r>
              <a:rPr lang="en-US" sz="1400" dirty="0" smtClean="0"/>
              <a:t>The Open University of ISRAEL</a:t>
            </a:r>
          </a:p>
          <a:p>
            <a:pPr marL="109728" indent="0" algn="l" rtl="0">
              <a:buNone/>
            </a:pPr>
            <a:r>
              <a:rPr lang="en-US" sz="1400" dirty="0" smtClean="0"/>
              <a:t>Computer Unit</a:t>
            </a:r>
          </a:p>
          <a:p>
            <a:pPr marL="109728" indent="0" algn="l" rtl="0">
              <a:buNone/>
            </a:pPr>
            <a:endParaRPr lang="en-US" sz="1400" dirty="0"/>
          </a:p>
          <a:p>
            <a:pPr marL="109728" indent="0" algn="l" rtl="0">
              <a:buNone/>
            </a:pPr>
            <a:r>
              <a:rPr lang="en-US" sz="1400" dirty="0"/>
              <a:t>Tel-Aviv, March 13, 2018</a:t>
            </a:r>
          </a:p>
          <a:p>
            <a:pPr algn="ctr" rtl="0"/>
            <a:endParaRPr lang="he-IL" dirty="0"/>
          </a:p>
        </p:txBody>
      </p:sp>
      <p:sp>
        <p:nvSpPr>
          <p:cNvPr id="3" name="מציין מיקום של כותרת תחתונה 2"/>
          <p:cNvSpPr>
            <a:spLocks noGrp="1"/>
          </p:cNvSpPr>
          <p:nvPr>
            <p:ph type="ftr" sz="quarter" idx="11"/>
          </p:nvPr>
        </p:nvSpPr>
        <p:spPr>
          <a:xfrm>
            <a:off x="1763688" y="6237312"/>
            <a:ext cx="5183089" cy="365125"/>
          </a:xfrm>
        </p:spPr>
        <p:txBody>
          <a:bodyPr/>
          <a:lstStyle/>
          <a:p>
            <a:r>
              <a:rPr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pPr algn="ctr"/>
            <a:fld id="{D5BBC35B-A44B-4119-B8DA-DE9E3DFADA20}" type="slidenum">
              <a:rPr kumimoji="0" lang="en-US" smtClean="0"/>
              <a:pPr algn="ctr"/>
              <a:t>1</a:t>
            </a:fld>
            <a:endParaRPr kumimoji="0" lang="en-US" dirty="0"/>
          </a:p>
        </p:txBody>
      </p:sp>
      <p:sp>
        <p:nvSpPr>
          <p:cNvPr id="5" name="כותרת 4"/>
          <p:cNvSpPr>
            <a:spLocks noGrp="1"/>
          </p:cNvSpPr>
          <p:nvPr>
            <p:ph type="title"/>
          </p:nvPr>
        </p:nvSpPr>
        <p:spPr>
          <a:xfrm>
            <a:off x="395536" y="1556792"/>
            <a:ext cx="8496944" cy="2223120"/>
          </a:xfrm>
        </p:spPr>
        <p:txBody>
          <a:bodyPr>
            <a:normAutofit fontScale="90000"/>
          </a:bodyPr>
          <a:lstStyle/>
          <a:p>
            <a:pPr algn="ctr" rtl="0"/>
            <a:r>
              <a:rPr lang="en-US" sz="4400" dirty="0"/>
              <a:t>Ed-ICT International Network</a:t>
            </a:r>
            <a:r>
              <a:rPr lang="en-US" sz="4400" dirty="0" smtClean="0"/>
              <a:t>:</a:t>
            </a:r>
            <a:br>
              <a:rPr lang="en-US" sz="4400" dirty="0" smtClean="0"/>
            </a:br>
            <a:r>
              <a:rPr lang="en-US" sz="2700" dirty="0" smtClean="0"/>
              <a:t>Students </a:t>
            </a:r>
            <a:r>
              <a:rPr lang="en-US" sz="2700" dirty="0"/>
              <a:t>with Disabilities, ICT, Post-Compulsory</a:t>
            </a:r>
            <a:r>
              <a:rPr lang="en-US" sz="6600" dirty="0"/>
              <a:t/>
            </a:r>
            <a:br>
              <a:rPr lang="en-US" sz="6600" dirty="0"/>
            </a:br>
            <a:r>
              <a:rPr lang="en-US" sz="2700" dirty="0" smtClean="0"/>
              <a:t>Education </a:t>
            </a:r>
            <a:r>
              <a:rPr lang="en-US" sz="2700" dirty="0"/>
              <a:t>&amp; Employment: In Search of New Designs</a:t>
            </a:r>
            <a:r>
              <a:rPr lang="en-US" sz="4400" dirty="0"/>
              <a:t/>
            </a:r>
            <a:br>
              <a:rPr lang="en-US" sz="4400" dirty="0"/>
            </a:br>
            <a:r>
              <a:rPr lang="he-IL" dirty="0"/>
              <a:t/>
            </a:r>
            <a:br>
              <a:rPr lang="he-IL" dirty="0"/>
            </a:br>
            <a:endParaRPr lang="he-IL"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24" y="476672"/>
            <a:ext cx="20574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90934"/>
            <a:ext cx="15144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939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10</a:t>
            </a:fld>
            <a:endParaRPr kumimoji="0" lang="en-US"/>
          </a:p>
        </p:txBody>
      </p:sp>
      <p:sp>
        <p:nvSpPr>
          <p:cNvPr id="5" name="כותרת 4"/>
          <p:cNvSpPr>
            <a:spLocks noGrp="1"/>
          </p:cNvSpPr>
          <p:nvPr>
            <p:ph type="title"/>
          </p:nvPr>
        </p:nvSpPr>
        <p:spPr/>
        <p:txBody>
          <a:bodyPr/>
          <a:lstStyle/>
          <a:p>
            <a:pPr algn="ctr" rtl="0"/>
            <a:r>
              <a:rPr lang="en-US" dirty="0" smtClean="0"/>
              <a:t>How?</a:t>
            </a:r>
            <a:endParaRPr lang="he-IL" dirty="0"/>
          </a:p>
        </p:txBody>
      </p:sp>
      <p:sp>
        <p:nvSpPr>
          <p:cNvPr id="2" name="מציין מיקום תוכן 1"/>
          <p:cNvSpPr>
            <a:spLocks noGrp="1"/>
          </p:cNvSpPr>
          <p:nvPr>
            <p:ph idx="1"/>
          </p:nvPr>
        </p:nvSpPr>
        <p:spPr/>
        <p:txBody>
          <a:bodyPr/>
          <a:lstStyle/>
          <a:p>
            <a:pPr algn="l" rtl="0"/>
            <a:r>
              <a:rPr lang="en-US" dirty="0" smtClean="0"/>
              <a:t>Legislation</a:t>
            </a:r>
          </a:p>
          <a:p>
            <a:pPr algn="l" rtl="0"/>
            <a:r>
              <a:rPr lang="en-US" dirty="0" smtClean="0"/>
              <a:t>Investments</a:t>
            </a:r>
          </a:p>
          <a:p>
            <a:pPr algn="l" rtl="0"/>
            <a:r>
              <a:rPr lang="en-US" dirty="0" smtClean="0"/>
              <a:t>Research &amp; Development</a:t>
            </a:r>
          </a:p>
          <a:p>
            <a:pPr marL="109728" indent="0" algn="l" rtl="0">
              <a:buNone/>
            </a:pPr>
            <a:endParaRPr lang="en-US" dirty="0" smtClean="0"/>
          </a:p>
          <a:p>
            <a:pPr algn="l" rtl="0"/>
            <a:endParaRPr lang="he-IL" dirty="0"/>
          </a:p>
        </p:txBody>
      </p:sp>
      <p:sp>
        <p:nvSpPr>
          <p:cNvPr id="9" name="מציין מיקום של כותרת תחתונה 2"/>
          <p:cNvSpPr txBox="1">
            <a:spLocks/>
          </p:cNvSpPr>
          <p:nvPr/>
        </p:nvSpPr>
        <p:spPr>
          <a:xfrm>
            <a:off x="1547664" y="6407944"/>
            <a:ext cx="5183089"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Ed-ICT International Network, Tel-Aviv, 13-14 March 2018</a:t>
            </a:r>
          </a:p>
          <a:p>
            <a:endParaRPr lang="en-US" dirty="0"/>
          </a:p>
        </p:txBody>
      </p:sp>
      <p:pic>
        <p:nvPicPr>
          <p:cNvPr id="5122" name="Picture 2" descr="screens of all siz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047" y="3212976"/>
            <a:ext cx="3986321" cy="296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49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a:off x="3851920" y="6407945"/>
            <a:ext cx="4392488" cy="261416"/>
          </a:xfrm>
        </p:spPr>
        <p:txBody>
          <a:bodyPr/>
          <a:lstStyle/>
          <a:p>
            <a:r>
              <a:rPr kumimoji="0"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11</a:t>
            </a:fld>
            <a:endParaRPr kumimoji="0" lang="en-US"/>
          </a:p>
        </p:txBody>
      </p:sp>
      <p:sp>
        <p:nvSpPr>
          <p:cNvPr id="5" name="כותרת 4"/>
          <p:cNvSpPr>
            <a:spLocks noGrp="1"/>
          </p:cNvSpPr>
          <p:nvPr>
            <p:ph type="title"/>
          </p:nvPr>
        </p:nvSpPr>
        <p:spPr/>
        <p:txBody>
          <a:bodyPr>
            <a:normAutofit fontScale="90000"/>
          </a:bodyPr>
          <a:lstStyle/>
          <a:p>
            <a:pPr algn="ctr" rtl="0"/>
            <a:r>
              <a:rPr lang="en-US" dirty="0" smtClean="0"/>
              <a:t>                  The Open University</a:t>
            </a:r>
            <a:r>
              <a:rPr lang="he-IL" dirty="0" smtClean="0"/>
              <a:t>  </a:t>
            </a:r>
            <a:endParaRPr lang="he-IL" dirty="0"/>
          </a:p>
        </p:txBody>
      </p:sp>
      <p:sp>
        <p:nvSpPr>
          <p:cNvPr id="2" name="מציין מיקום תוכן 1"/>
          <p:cNvSpPr>
            <a:spLocks noGrp="1"/>
          </p:cNvSpPr>
          <p:nvPr>
            <p:ph idx="1"/>
          </p:nvPr>
        </p:nvSpPr>
        <p:spPr/>
        <p:txBody>
          <a:bodyPr/>
          <a:lstStyle/>
          <a:p>
            <a:pPr algn="l" rtl="0"/>
            <a:r>
              <a:rPr lang="en-US" dirty="0" smtClean="0"/>
              <a:t>Awareness </a:t>
            </a:r>
          </a:p>
          <a:p>
            <a:pPr algn="l" rtl="0"/>
            <a:r>
              <a:rPr lang="en-US" dirty="0" smtClean="0"/>
              <a:t>Obligation</a:t>
            </a:r>
          </a:p>
          <a:p>
            <a:pPr algn="l" rtl="0"/>
            <a:r>
              <a:rPr lang="en-US" dirty="0"/>
              <a:t>Technics</a:t>
            </a:r>
          </a:p>
          <a:p>
            <a:pPr algn="l" rtl="0"/>
            <a:endParaRPr lang="en-US" dirty="0" smtClean="0"/>
          </a:p>
          <a:p>
            <a:pPr algn="l" rtl="0"/>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4520"/>
            <a:ext cx="22193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254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481328"/>
            <a:ext cx="8147248" cy="4027297"/>
          </a:xfrm>
        </p:spPr>
        <p:txBody>
          <a:bodyPr/>
          <a:lstStyle/>
          <a:p>
            <a:pPr algn="l" rtl="0"/>
            <a:r>
              <a:rPr lang="he-IL" dirty="0" smtClean="0"/>
              <a:t> </a:t>
            </a:r>
            <a:r>
              <a:rPr lang="en-US" dirty="0" smtClean="0"/>
              <a:t>CEO</a:t>
            </a:r>
          </a:p>
          <a:p>
            <a:pPr algn="l" rtl="0"/>
            <a:r>
              <a:rPr lang="en-US" dirty="0" smtClean="0"/>
              <a:t>Dean of Students</a:t>
            </a:r>
          </a:p>
          <a:p>
            <a:pPr algn="l" rtl="0"/>
            <a:r>
              <a:rPr lang="en-US" dirty="0" smtClean="0"/>
              <a:t>Computer Unit</a:t>
            </a:r>
          </a:p>
          <a:p>
            <a:pPr algn="l" rtl="0"/>
            <a:r>
              <a:rPr lang="en-US" dirty="0" smtClean="0"/>
              <a:t>SHOHAM - Center for Technology in Distance Education </a:t>
            </a:r>
          </a:p>
          <a:p>
            <a:pPr algn="l" rtl="0"/>
            <a:endParaRPr lang="he-IL" dirty="0"/>
          </a:p>
        </p:txBody>
      </p:sp>
      <p:sp>
        <p:nvSpPr>
          <p:cNvPr id="3" name="מציין מיקום של כותרת תחתונה 2"/>
          <p:cNvSpPr>
            <a:spLocks noGrp="1"/>
          </p:cNvSpPr>
          <p:nvPr>
            <p:ph type="ftr" sz="quarter" idx="11"/>
          </p:nvPr>
        </p:nvSpPr>
        <p:spPr>
          <a:xfrm>
            <a:off x="3563888" y="6453336"/>
            <a:ext cx="4896544" cy="319733"/>
          </a:xfrm>
        </p:spPr>
        <p:txBody>
          <a:bodyPr/>
          <a:lstStyle/>
          <a:p>
            <a:r>
              <a:rPr kumimoji="0"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12</a:t>
            </a:fld>
            <a:endParaRPr kumimoji="0" lang="en-US"/>
          </a:p>
        </p:txBody>
      </p:sp>
      <p:sp>
        <p:nvSpPr>
          <p:cNvPr id="5" name="כותרת 4"/>
          <p:cNvSpPr>
            <a:spLocks noGrp="1"/>
          </p:cNvSpPr>
          <p:nvPr>
            <p:ph type="title"/>
          </p:nvPr>
        </p:nvSpPr>
        <p:spPr/>
        <p:txBody>
          <a:bodyPr/>
          <a:lstStyle/>
          <a:p>
            <a:pPr algn="ctr"/>
            <a:r>
              <a:rPr lang="he-IL" dirty="0" smtClean="0"/>
              <a:t> </a:t>
            </a:r>
            <a:endParaRPr lang="he-IL" dirty="0"/>
          </a:p>
        </p:txBody>
      </p:sp>
      <p:pic>
        <p:nvPicPr>
          <p:cNvPr id="8" name="Picture 2" descr="Forum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590" y="3560461"/>
            <a:ext cx="4032448" cy="26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כותרת 4"/>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rtl="0"/>
            <a:r>
              <a:rPr lang="en-US" dirty="0" err="1" smtClean="0"/>
              <a:t>OpenU</a:t>
            </a:r>
            <a:r>
              <a:rPr lang="en-US" dirty="0" smtClean="0"/>
              <a:t> - Accessibility Forum</a:t>
            </a:r>
            <a:endParaRPr lang="he-IL" dirty="0"/>
          </a:p>
        </p:txBody>
      </p:sp>
    </p:spTree>
    <p:extLst>
      <p:ext uri="{BB962C8B-B14F-4D97-AF65-F5344CB8AC3E}">
        <p14:creationId xmlns:p14="http://schemas.microsoft.com/office/powerpoint/2010/main" val="2691478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תוכן 6" descr="a picture of last meeting of accessibility form at the openu university of Isra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3" y="1481138"/>
            <a:ext cx="8046154" cy="4525962"/>
          </a:xfrm>
        </p:spPr>
      </p:pic>
      <p:sp>
        <p:nvSpPr>
          <p:cNvPr id="3" name="מציין מיקום של כותרת תחתונה 2"/>
          <p:cNvSpPr>
            <a:spLocks noGrp="1"/>
          </p:cNvSpPr>
          <p:nvPr>
            <p:ph type="ftr" sz="quarter" idx="11"/>
          </p:nvPr>
        </p:nvSpPr>
        <p:spPr>
          <a:xfrm>
            <a:off x="4380072" y="6407945"/>
            <a:ext cx="4080360" cy="261416"/>
          </a:xfrm>
        </p:spPr>
        <p:txBody>
          <a:bodyPr/>
          <a:lstStyle/>
          <a:p>
            <a:r>
              <a:rPr kumimoji="0"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13</a:t>
            </a:fld>
            <a:endParaRPr kumimoji="0" lang="en-US"/>
          </a:p>
        </p:txBody>
      </p:sp>
      <p:sp>
        <p:nvSpPr>
          <p:cNvPr id="5" name="כותרת 4"/>
          <p:cNvSpPr>
            <a:spLocks noGrp="1"/>
          </p:cNvSpPr>
          <p:nvPr>
            <p:ph type="title"/>
          </p:nvPr>
        </p:nvSpPr>
        <p:spPr/>
        <p:txBody>
          <a:bodyPr/>
          <a:lstStyle/>
          <a:p>
            <a:r>
              <a:rPr lang="he-IL" dirty="0" smtClean="0"/>
              <a:t> </a:t>
            </a:r>
            <a:r>
              <a:rPr lang="en-US" dirty="0" smtClean="0"/>
              <a:t>March 12, 2018</a:t>
            </a:r>
            <a:endParaRPr lang="he-IL" dirty="0"/>
          </a:p>
        </p:txBody>
      </p:sp>
    </p:spTree>
    <p:extLst>
      <p:ext uri="{BB962C8B-B14F-4D97-AF65-F5344CB8AC3E}">
        <p14:creationId xmlns:p14="http://schemas.microsoft.com/office/powerpoint/2010/main" val="23685657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14</a:t>
            </a:fld>
            <a:endParaRPr kumimoji="0" lang="en-US"/>
          </a:p>
        </p:txBody>
      </p:sp>
      <p:sp>
        <p:nvSpPr>
          <p:cNvPr id="5" name="כותרת 4"/>
          <p:cNvSpPr>
            <a:spLocks noGrp="1"/>
          </p:cNvSpPr>
          <p:nvPr>
            <p:ph type="title"/>
          </p:nvPr>
        </p:nvSpPr>
        <p:spPr>
          <a:xfrm>
            <a:off x="395536" y="2492896"/>
            <a:ext cx="8229600" cy="1143000"/>
          </a:xfrm>
        </p:spPr>
        <p:txBody>
          <a:bodyPr/>
          <a:lstStyle/>
          <a:p>
            <a:pPr algn="ctr" rtl="0"/>
            <a:r>
              <a:rPr lang="en-US" dirty="0" smtClean="0"/>
              <a:t>Questions?</a:t>
            </a:r>
            <a:endParaRPr lang="he-IL" dirty="0"/>
          </a:p>
        </p:txBody>
      </p:sp>
      <p:sp>
        <p:nvSpPr>
          <p:cNvPr id="6" name="מציין מיקום של כותרת תחתונה 2"/>
          <p:cNvSpPr txBox="1">
            <a:spLocks/>
          </p:cNvSpPr>
          <p:nvPr/>
        </p:nvSpPr>
        <p:spPr>
          <a:xfrm>
            <a:off x="1547664" y="6407944"/>
            <a:ext cx="5183089"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Ed-ICT International Network, Tel-Aviv, 13-14 March 2018</a:t>
            </a:r>
          </a:p>
          <a:p>
            <a:endParaRPr lang="en-US" dirty="0"/>
          </a:p>
        </p:txBody>
      </p:sp>
    </p:spTree>
    <p:extLst>
      <p:ext uri="{BB962C8B-B14F-4D97-AF65-F5344CB8AC3E}">
        <p14:creationId xmlns:p14="http://schemas.microsoft.com/office/powerpoint/2010/main" val="41448388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p:txBody>
          <a:bodyPr/>
          <a:lstStyle/>
          <a:p>
            <a:pPr algn="ctr"/>
            <a:r>
              <a:rPr lang="en-US" dirty="0" smtClean="0"/>
              <a:t>Thanks</a:t>
            </a:r>
            <a:r>
              <a:rPr lang="he-IL" dirty="0" smtClean="0"/>
              <a:t/>
            </a:r>
            <a:br>
              <a:rPr lang="he-IL" dirty="0" smtClean="0"/>
            </a:br>
            <a:endParaRPr lang="he-IL" dirty="0"/>
          </a:p>
        </p:txBody>
      </p:sp>
      <p:sp>
        <p:nvSpPr>
          <p:cNvPr id="7" name="כותרת משנה 6"/>
          <p:cNvSpPr>
            <a:spLocks noGrp="1"/>
          </p:cNvSpPr>
          <p:nvPr>
            <p:ph type="subTitle" idx="1"/>
          </p:nvPr>
        </p:nvSpPr>
        <p:spPr/>
        <p:txBody>
          <a:bodyPr>
            <a:normAutofit/>
          </a:bodyPr>
          <a:lstStyle/>
          <a:p>
            <a:pPr algn="ctr"/>
            <a:r>
              <a:rPr lang="en-US" sz="4800" b="1" dirty="0" smtClean="0"/>
              <a:t>batsheva@openu.ac.il</a:t>
            </a:r>
            <a:endParaRPr lang="he-IL" sz="48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The Worl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873764"/>
            <a:ext cx="1872208" cy="1872208"/>
          </a:xfrm>
          <a:prstGeom prst="rect">
            <a:avLst/>
          </a:prstGeom>
        </p:spPr>
      </p:pic>
      <p:sp>
        <p:nvSpPr>
          <p:cNvPr id="2" name="מציין מיקום של מספר שקופית 1"/>
          <p:cNvSpPr>
            <a:spLocks noGrp="1"/>
          </p:cNvSpPr>
          <p:nvPr>
            <p:ph type="sldNum" sz="quarter" idx="12"/>
          </p:nvPr>
        </p:nvSpPr>
        <p:spPr/>
        <p:txBody>
          <a:bodyPr/>
          <a:lstStyle/>
          <a:p>
            <a:fld id="{D5BBC35B-A44B-4119-B8DA-DE9E3DFADA20}" type="slidenum">
              <a:rPr kumimoji="0" lang="en-US" smtClean="0"/>
              <a:pPr/>
              <a:t>2</a:t>
            </a:fld>
            <a:endParaRPr kumimoji="0" lang="en-US" dirty="0">
              <a:solidFill>
                <a:srgbClr val="FFFFFF"/>
              </a:solidFill>
            </a:endParaRPr>
          </a:p>
        </p:txBody>
      </p:sp>
      <p:sp>
        <p:nvSpPr>
          <p:cNvPr id="3" name="מלבן 2"/>
          <p:cNvSpPr/>
          <p:nvPr/>
        </p:nvSpPr>
        <p:spPr>
          <a:xfrm>
            <a:off x="1043608" y="6093296"/>
            <a:ext cx="7092280" cy="369332"/>
          </a:xfrm>
          <a:prstGeom prst="rect">
            <a:avLst/>
          </a:prstGeom>
        </p:spPr>
        <p:txBody>
          <a:bodyPr wrap="square">
            <a:spAutoFit/>
          </a:bodyPr>
          <a:lstStyle/>
          <a:p>
            <a:r>
              <a:rPr lang="en-US" dirty="0"/>
              <a:t>Ed-ICT International Network, Tel-Aviv, 13-14 March 2018</a:t>
            </a:r>
          </a:p>
        </p:txBody>
      </p:sp>
    </p:spTree>
    <p:extLst>
      <p:ext uri="{BB962C8B-B14F-4D97-AF65-F5344CB8AC3E}">
        <p14:creationId xmlns:p14="http://schemas.microsoft.com/office/powerpoint/2010/main" val="33045251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מציין מיקום של כותרת תחתונה 2"/>
          <p:cNvSpPr>
            <a:spLocks noGrp="1"/>
          </p:cNvSpPr>
          <p:nvPr>
            <p:ph type="ftr" sz="quarter" idx="11"/>
          </p:nvPr>
        </p:nvSpPr>
        <p:spPr>
          <a:xfrm>
            <a:off x="4380072" y="6407945"/>
            <a:ext cx="4152368" cy="333424"/>
          </a:xfrm>
        </p:spPr>
        <p:txBody>
          <a:bodyPr/>
          <a:lstStyle/>
          <a:p>
            <a:r>
              <a:rPr kumimoji="0"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3</a:t>
            </a:fld>
            <a:endParaRPr kumimoji="0" lang="en-US"/>
          </a:p>
        </p:txBody>
      </p:sp>
      <p:sp>
        <p:nvSpPr>
          <p:cNvPr id="5" name="כותרת 4"/>
          <p:cNvSpPr>
            <a:spLocks noGrp="1"/>
          </p:cNvSpPr>
          <p:nvPr>
            <p:ph type="title"/>
          </p:nvPr>
        </p:nvSpPr>
        <p:spPr/>
        <p:txBody>
          <a:bodyPr/>
          <a:lstStyle/>
          <a:p>
            <a:endParaRPr lang="he-IL" dirty="0"/>
          </a:p>
        </p:txBody>
      </p:sp>
      <p:pic>
        <p:nvPicPr>
          <p:cNvPr id="2050" name="Picture 2" descr="The Middl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939" y="1340768"/>
            <a:ext cx="457333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2"/>
          <p:cNvSpPr txBox="1">
            <a:spLocks/>
          </p:cNvSpPr>
          <p:nvPr/>
        </p:nvSpPr>
        <p:spPr>
          <a:xfrm>
            <a:off x="755576" y="6853683"/>
            <a:ext cx="7776864" cy="463749"/>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Ed-ICT International Network, Tel-Aviv, 13-14 March 2018</a:t>
            </a:r>
            <a:endParaRPr lang="en-US" dirty="0"/>
          </a:p>
        </p:txBody>
      </p:sp>
    </p:spTree>
    <p:extLst>
      <p:ext uri="{BB962C8B-B14F-4D97-AF65-F5344CB8AC3E}">
        <p14:creationId xmlns:p14="http://schemas.microsoft.com/office/powerpoint/2010/main" val="21379651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4</a:t>
            </a:fld>
            <a:endParaRPr kumimoji="0" lang="en-US"/>
          </a:p>
        </p:txBody>
      </p:sp>
      <p:sp>
        <p:nvSpPr>
          <p:cNvPr id="5" name="כותרת 4"/>
          <p:cNvSpPr>
            <a:spLocks noGrp="1"/>
          </p:cNvSpPr>
          <p:nvPr>
            <p:ph type="title"/>
          </p:nvPr>
        </p:nvSpPr>
        <p:spPr/>
        <p:txBody>
          <a:bodyPr/>
          <a:lstStyle/>
          <a:p>
            <a:endParaRPr lang="he-IL" dirty="0"/>
          </a:p>
        </p:txBody>
      </p:sp>
      <p:pic>
        <p:nvPicPr>
          <p:cNvPr id="2050" name="Picture 2" descr="Israel - accessibilit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536" y="1199565"/>
            <a:ext cx="4640943" cy="474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2"/>
          <p:cNvSpPr txBox="1">
            <a:spLocks/>
          </p:cNvSpPr>
          <p:nvPr/>
        </p:nvSpPr>
        <p:spPr>
          <a:xfrm>
            <a:off x="755576" y="6853683"/>
            <a:ext cx="7776864" cy="463749"/>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Ed-ICT International Network, Tel-Aviv, 13-14 March 2018</a:t>
            </a:r>
            <a:endParaRPr lang="en-US" dirty="0"/>
          </a:p>
        </p:txBody>
      </p:sp>
      <p:sp>
        <p:nvSpPr>
          <p:cNvPr id="9" name="מציין מיקום של כותרת תחתונה 2"/>
          <p:cNvSpPr txBox="1">
            <a:spLocks/>
          </p:cNvSpPr>
          <p:nvPr/>
        </p:nvSpPr>
        <p:spPr>
          <a:xfrm>
            <a:off x="2627784" y="6309320"/>
            <a:ext cx="5183089"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Ed-ICT International Network, Tel-Aviv, 13-14 March 2018</a:t>
            </a:r>
          </a:p>
          <a:p>
            <a:endParaRPr lang="en-US" dirty="0"/>
          </a:p>
        </p:txBody>
      </p:sp>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768" y="2797344"/>
            <a:ext cx="432048" cy="432048"/>
          </a:xfrm>
          <a:prstGeom prst="rect">
            <a:avLst/>
          </a:prstGeom>
        </p:spPr>
      </p:pic>
    </p:spTree>
    <p:extLst>
      <p:ext uri="{BB962C8B-B14F-4D97-AF65-F5344CB8AC3E}">
        <p14:creationId xmlns:p14="http://schemas.microsoft.com/office/powerpoint/2010/main" val="30953011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5</a:t>
            </a:fld>
            <a:endParaRPr kumimoji="0" lang="en-US"/>
          </a:p>
        </p:txBody>
      </p:sp>
      <p:sp>
        <p:nvSpPr>
          <p:cNvPr id="5" name="כותרת 4"/>
          <p:cNvSpPr>
            <a:spLocks noGrp="1"/>
          </p:cNvSpPr>
          <p:nvPr>
            <p:ph type="title"/>
          </p:nvPr>
        </p:nvSpPr>
        <p:spPr/>
        <p:txBody>
          <a:bodyPr/>
          <a:lstStyle/>
          <a:p>
            <a:endParaRPr lang="he-IL" dirty="0"/>
          </a:p>
        </p:txBody>
      </p:sp>
      <p:pic>
        <p:nvPicPr>
          <p:cNvPr id="2050" name="Picture 2" descr="Israel - accessibility ol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484784"/>
            <a:ext cx="4187732" cy="428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2"/>
          <p:cNvSpPr txBox="1">
            <a:spLocks/>
          </p:cNvSpPr>
          <p:nvPr/>
        </p:nvSpPr>
        <p:spPr>
          <a:xfrm>
            <a:off x="2123728" y="6018475"/>
            <a:ext cx="5904656" cy="57065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Ed-ICT International Network, Tel-Aviv, 13-14 March 2018</a:t>
            </a:r>
            <a:endParaRPr lang="en-US" dirty="0"/>
          </a:p>
        </p:txBody>
      </p:sp>
      <p:pic>
        <p:nvPicPr>
          <p:cNvPr id="9" name="מציין מיקום תוכן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138" y="2942946"/>
            <a:ext cx="396044" cy="396044"/>
          </a:xfrm>
          <a:prstGeom prst="rect">
            <a:avLst/>
          </a:prstGeom>
        </p:spPr>
      </p:pic>
    </p:spTree>
    <p:extLst>
      <p:ext uri="{BB962C8B-B14F-4D97-AF65-F5344CB8AC3E}">
        <p14:creationId xmlns:p14="http://schemas.microsoft.com/office/powerpoint/2010/main" val="19987482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59366" y="1287098"/>
            <a:ext cx="8229600" cy="4525963"/>
          </a:xfrm>
        </p:spPr>
        <p:txBody>
          <a:bodyPr>
            <a:normAutofit/>
          </a:bodyPr>
          <a:lstStyle/>
          <a:p>
            <a:pPr algn="l" rtl="0"/>
            <a:endParaRPr lang="en-US" dirty="0" smtClean="0"/>
          </a:p>
          <a:p>
            <a:pPr marL="109728" indent="0" algn="l" rtl="0">
              <a:buNone/>
            </a:pPr>
            <a:r>
              <a:rPr lang="en-US" dirty="0" smtClean="0"/>
              <a:t> </a:t>
            </a:r>
          </a:p>
          <a:p>
            <a:pPr marL="109728" indent="0" algn="l" rtl="0">
              <a:buNone/>
            </a:pPr>
            <a:endParaRPr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6</a:t>
            </a:fld>
            <a:endParaRPr kumimoji="0" lang="en-US"/>
          </a:p>
        </p:txBody>
      </p:sp>
      <p:sp>
        <p:nvSpPr>
          <p:cNvPr id="5" name="כותרת 4"/>
          <p:cNvSpPr>
            <a:spLocks noGrp="1"/>
          </p:cNvSpPr>
          <p:nvPr>
            <p:ph type="title"/>
          </p:nvPr>
        </p:nvSpPr>
        <p:spPr/>
        <p:txBody>
          <a:bodyPr>
            <a:normAutofit fontScale="90000"/>
          </a:bodyPr>
          <a:lstStyle/>
          <a:p>
            <a:pPr algn="l" rtl="0"/>
            <a:r>
              <a:rPr lang="he-IL" sz="4400" dirty="0"/>
              <a:t/>
            </a:r>
            <a:br>
              <a:rPr lang="he-IL" sz="4400" dirty="0"/>
            </a:br>
            <a:r>
              <a:rPr lang="en-US" dirty="0" smtClean="0"/>
              <a:t> </a:t>
            </a:r>
            <a:endParaRPr lang="he-IL" sz="4000" dirty="0"/>
          </a:p>
        </p:txBody>
      </p:sp>
      <p:sp>
        <p:nvSpPr>
          <p:cNvPr id="7" name="מציין מיקום של כותרת תחתונה 2"/>
          <p:cNvSpPr>
            <a:spLocks noGrp="1"/>
          </p:cNvSpPr>
          <p:nvPr>
            <p:ph type="ftr" sz="quarter" idx="11"/>
          </p:nvPr>
        </p:nvSpPr>
        <p:spPr>
          <a:xfrm>
            <a:off x="2989311" y="6407944"/>
            <a:ext cx="5183089" cy="365125"/>
          </a:xfrm>
        </p:spPr>
        <p:txBody>
          <a:bodyPr/>
          <a:lstStyle/>
          <a:p>
            <a:r>
              <a:rPr lang="en-US" smtClean="0"/>
              <a:t>Ed-ICT International Network, Tel-Aviv, 13-14 March 2018</a:t>
            </a:r>
            <a:endParaRPr kumimoji="0" lang="en-US" dirty="0"/>
          </a:p>
        </p:txBody>
      </p:sp>
      <p:pic>
        <p:nvPicPr>
          <p:cNvPr id="1026" name="Picture 2" descr="The Standards institution of ISRAE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21" y="4739696"/>
            <a:ext cx="2308880" cy="41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  internet society 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651" y="3719884"/>
            <a:ext cx="771524"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ommission for equal rights of persons with disabilities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70" y="1779488"/>
            <a:ext cx="66389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W3C  web accessibility initi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03" y="2694622"/>
            <a:ext cx="35147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ISOC  internet socie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719884"/>
            <a:ext cx="18002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ministry of justi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606" y="1203424"/>
            <a:ext cx="339877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Council for Higher Education&#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4948444"/>
            <a:ext cx="20097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8735" y="404664"/>
            <a:ext cx="22288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ministry of defen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901" y="692696"/>
            <a:ext cx="22621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title="icon ministry of defen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008" y="548680"/>
            <a:ext cx="4286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9110" y="1052736"/>
            <a:ext cx="3143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access ISRAE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112" y="3521736"/>
            <a:ext cx="1005187" cy="111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600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59366" y="1287098"/>
            <a:ext cx="8229600" cy="4525963"/>
          </a:xfrm>
        </p:spPr>
        <p:txBody>
          <a:bodyPr>
            <a:normAutofit fontScale="85000" lnSpcReduction="20000"/>
          </a:bodyPr>
          <a:lstStyle/>
          <a:p>
            <a:pPr algn="l" rtl="0"/>
            <a:r>
              <a:rPr lang="he-IL" dirty="0"/>
              <a:t>1998</a:t>
            </a:r>
            <a:r>
              <a:rPr lang="en-US" dirty="0"/>
              <a:t> </a:t>
            </a:r>
            <a:r>
              <a:rPr lang="en-US" dirty="0" smtClean="0"/>
              <a:t> Equal Rights </a:t>
            </a:r>
            <a:r>
              <a:rPr lang="en-US" dirty="0"/>
              <a:t>for </a:t>
            </a:r>
            <a:r>
              <a:rPr lang="en-US" dirty="0" smtClean="0"/>
              <a:t>People </a:t>
            </a:r>
            <a:r>
              <a:rPr lang="en-US" dirty="0"/>
              <a:t>with </a:t>
            </a:r>
            <a:r>
              <a:rPr lang="en-US" dirty="0" smtClean="0"/>
              <a:t>Disabilities </a:t>
            </a:r>
            <a:r>
              <a:rPr lang="en-US" dirty="0"/>
              <a:t>– </a:t>
            </a:r>
            <a:r>
              <a:rPr lang="en-US" dirty="0" smtClean="0"/>
              <a:t>   </a:t>
            </a:r>
            <a:r>
              <a:rPr lang="en-US" dirty="0"/>
              <a:t>Law</a:t>
            </a:r>
            <a:endParaRPr lang="he-IL" dirty="0"/>
          </a:p>
          <a:p>
            <a:pPr algn="l" rtl="0"/>
            <a:endParaRPr lang="en-US" dirty="0" smtClean="0"/>
          </a:p>
          <a:p>
            <a:pPr marL="109728" indent="0" algn="l" rtl="0">
              <a:buNone/>
            </a:pPr>
            <a:r>
              <a:rPr lang="en-US" dirty="0" smtClean="0"/>
              <a:t> </a:t>
            </a:r>
          </a:p>
          <a:p>
            <a:pPr marL="109728" indent="0" algn="l" rtl="0">
              <a:buNone/>
            </a:pPr>
            <a:endParaRPr lang="en-US" dirty="0"/>
          </a:p>
          <a:p>
            <a:pPr algn="l" rtl="0"/>
            <a:r>
              <a:rPr lang="he-IL" dirty="0" smtClean="0"/>
              <a:t>2008</a:t>
            </a:r>
            <a:r>
              <a:rPr lang="en-US" dirty="0" smtClean="0"/>
              <a:t>  ISOC </a:t>
            </a:r>
            <a:r>
              <a:rPr lang="en-US" dirty="0"/>
              <a:t>IL  - </a:t>
            </a:r>
            <a:r>
              <a:rPr lang="en-US" dirty="0" smtClean="0"/>
              <a:t>Translation </a:t>
            </a:r>
            <a:r>
              <a:rPr lang="en-US" dirty="0"/>
              <a:t>of WCAG 2.0</a:t>
            </a:r>
          </a:p>
          <a:p>
            <a:pPr algn="l" rtl="0"/>
            <a:r>
              <a:rPr lang="he-IL" dirty="0" smtClean="0"/>
              <a:t>2013</a:t>
            </a:r>
            <a:r>
              <a:rPr lang="en-US" dirty="0" smtClean="0"/>
              <a:t>  Equal </a:t>
            </a:r>
            <a:r>
              <a:rPr lang="en-US" dirty="0"/>
              <a:t>Rights for People with </a:t>
            </a:r>
            <a:r>
              <a:rPr lang="en-US" dirty="0" smtClean="0"/>
              <a:t>Disabilities – Regulation,  Addition: </a:t>
            </a:r>
            <a:r>
              <a:rPr lang="en-US" dirty="0"/>
              <a:t>Accessibility for Internet </a:t>
            </a:r>
            <a:r>
              <a:rPr lang="en-US" dirty="0" smtClean="0"/>
              <a:t>services </a:t>
            </a:r>
          </a:p>
          <a:p>
            <a:pPr algn="l" rtl="0"/>
            <a:r>
              <a:rPr lang="en-US" dirty="0" smtClean="0"/>
              <a:t>Israeli Standards</a:t>
            </a:r>
            <a:r>
              <a:rPr lang="en-US" sz="2800" b="1" dirty="0" smtClean="0">
                <a:hlinkClick r:id="" action="ppaction://hlinkshowjump?jump=nextslide"/>
              </a:rPr>
              <a:t>*</a:t>
            </a:r>
            <a:endParaRPr lang="en-US" sz="2800" b="1" dirty="0"/>
          </a:p>
          <a:p>
            <a:pPr algn="l" rtl="0"/>
            <a:r>
              <a:rPr lang="he-IL" dirty="0" smtClean="0"/>
              <a:t>2016</a:t>
            </a:r>
            <a:r>
              <a:rPr lang="en-US" dirty="0" smtClean="0"/>
              <a:t>  Regulations  for </a:t>
            </a:r>
            <a:r>
              <a:rPr lang="en-US" b="1" dirty="0"/>
              <a:t>Institutions of Higher Education </a:t>
            </a:r>
            <a:endParaRPr lang="en-US" b="1" dirty="0" smtClean="0"/>
          </a:p>
          <a:p>
            <a:pPr algn="l" rtl="0"/>
            <a:r>
              <a:rPr lang="he-IL" dirty="0" smtClean="0"/>
              <a:t>2017</a:t>
            </a:r>
            <a:r>
              <a:rPr lang="en-US" dirty="0" smtClean="0"/>
              <a:t>  Regulations,  2</a:t>
            </a:r>
            <a:r>
              <a:rPr lang="en-US" baseline="30000" dirty="0" smtClean="0"/>
              <a:t>nd</a:t>
            </a:r>
            <a:r>
              <a:rPr lang="en-US" dirty="0" smtClean="0"/>
              <a:t> edition </a:t>
            </a:r>
            <a:endParaRPr lang="en-US" dirty="0"/>
          </a:p>
          <a:p>
            <a:pPr algn="l" rtl="0"/>
            <a:r>
              <a:rPr lang="he-IL" dirty="0" smtClean="0"/>
              <a:t>2018</a:t>
            </a:r>
            <a:r>
              <a:rPr lang="en-US" dirty="0"/>
              <a:t> Israeli </a:t>
            </a:r>
            <a:r>
              <a:rPr lang="en-US" dirty="0" smtClean="0"/>
              <a:t>Standards 2</a:t>
            </a:r>
            <a:r>
              <a:rPr lang="en-US" baseline="30000" dirty="0" smtClean="0"/>
              <a:t>nd</a:t>
            </a:r>
            <a:r>
              <a:rPr lang="en-US" dirty="0" smtClean="0"/>
              <a:t> edition + </a:t>
            </a:r>
            <a:r>
              <a:rPr lang="en-US" sz="2400" b="1" dirty="0" smtClean="0"/>
              <a:t>Accessibility  of </a:t>
            </a:r>
            <a:r>
              <a:rPr lang="en-US" b="1" dirty="0" smtClean="0"/>
              <a:t>Digital </a:t>
            </a:r>
            <a:r>
              <a:rPr lang="en-US" b="1" dirty="0"/>
              <a:t>Documents </a:t>
            </a:r>
            <a:r>
              <a:rPr lang="en-US" sz="2800" b="1" dirty="0" smtClean="0"/>
              <a:t>(</a:t>
            </a:r>
            <a:r>
              <a:rPr lang="en-US" sz="2800" b="1" dirty="0"/>
              <a:t>SII)</a:t>
            </a:r>
            <a:endParaRPr lang="en-US" dirty="0" smtClean="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7</a:t>
            </a:fld>
            <a:endParaRPr kumimoji="0" lang="en-US"/>
          </a:p>
        </p:txBody>
      </p:sp>
      <p:sp>
        <p:nvSpPr>
          <p:cNvPr id="5" name="כותרת 4"/>
          <p:cNvSpPr>
            <a:spLocks noGrp="1"/>
          </p:cNvSpPr>
          <p:nvPr>
            <p:ph type="title"/>
          </p:nvPr>
        </p:nvSpPr>
        <p:spPr/>
        <p:txBody>
          <a:bodyPr>
            <a:normAutofit fontScale="90000"/>
          </a:bodyPr>
          <a:lstStyle/>
          <a:p>
            <a:pPr algn="l" rtl="0"/>
            <a:r>
              <a:rPr lang="en-US" sz="4400" dirty="0"/>
              <a:t>Legislation and Standards</a:t>
            </a:r>
            <a:r>
              <a:rPr lang="he-IL" sz="4400" dirty="0"/>
              <a:t/>
            </a:r>
            <a:br>
              <a:rPr lang="he-IL" sz="4400" dirty="0"/>
            </a:br>
            <a:r>
              <a:rPr lang="en-US" dirty="0" smtClean="0"/>
              <a:t> </a:t>
            </a:r>
            <a:endParaRPr lang="he-IL" sz="4000" dirty="0"/>
          </a:p>
        </p:txBody>
      </p:sp>
      <p:sp>
        <p:nvSpPr>
          <p:cNvPr id="7" name="מציין מיקום של כותרת תחתונה 2"/>
          <p:cNvSpPr>
            <a:spLocks noGrp="1"/>
          </p:cNvSpPr>
          <p:nvPr>
            <p:ph type="ftr" sz="quarter" idx="11"/>
          </p:nvPr>
        </p:nvSpPr>
        <p:spPr>
          <a:xfrm>
            <a:off x="2989311" y="6407944"/>
            <a:ext cx="5183089" cy="365125"/>
          </a:xfrm>
        </p:spPr>
        <p:txBody>
          <a:bodyPr/>
          <a:lstStyle/>
          <a:p>
            <a:r>
              <a:rPr lang="en-US" smtClean="0"/>
              <a:t>Ed-ICT International Network, Tel-Aviv, 13-14 March 2018</a:t>
            </a:r>
            <a:endParaRPr kumimoji="0" lang="en-US" dirty="0"/>
          </a:p>
        </p:txBody>
      </p:sp>
      <p:sp>
        <p:nvSpPr>
          <p:cNvPr id="3" name="חץ למטה 2">
            <a:hlinkClick r:id="rId3" action="ppaction://hlinksldjump"/>
          </p:cNvPr>
          <p:cNvSpPr/>
          <p:nvPr/>
        </p:nvSpPr>
        <p:spPr>
          <a:xfrm>
            <a:off x="1547664" y="5661248"/>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709756"/>
            <a:ext cx="2308880" cy="41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351" y="2546846"/>
            <a:ext cx="466610"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5864" y="185332"/>
            <a:ext cx="2158752" cy="57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211" y="1813421"/>
            <a:ext cx="66389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21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pPr algn="ctr" rtl="0"/>
            <a:r>
              <a:rPr lang="en-GB" dirty="0" smtClean="0">
                <a:effectLst/>
              </a:rPr>
              <a:t>Hebrew </a:t>
            </a:r>
            <a:endParaRPr lang="he-IL" dirty="0"/>
          </a:p>
        </p:txBody>
      </p:sp>
      <p:sp>
        <p:nvSpPr>
          <p:cNvPr id="2" name="מציין מיקום תוכן 1"/>
          <p:cNvSpPr>
            <a:spLocks noGrp="1"/>
          </p:cNvSpPr>
          <p:nvPr>
            <p:ph idx="1"/>
          </p:nvPr>
        </p:nvSpPr>
        <p:spPr/>
        <p:txBody>
          <a:bodyPr>
            <a:normAutofit/>
          </a:bodyPr>
          <a:lstStyle/>
          <a:p>
            <a:pPr algn="l" rtl="0"/>
            <a:endParaRPr lang="en-US" b="1" dirty="0" smtClean="0"/>
          </a:p>
          <a:p>
            <a:pPr algn="l" rtl="0"/>
            <a:r>
              <a:rPr lang="en-US" b="1" dirty="0" smtClean="0"/>
              <a:t>RTL</a:t>
            </a:r>
            <a:endParaRPr lang="he-IL" b="1" dirty="0" smtClean="0"/>
          </a:p>
          <a:p>
            <a:pPr algn="l" rtl="0"/>
            <a:r>
              <a:rPr lang="en-US" sz="2800" dirty="0" smtClean="0"/>
              <a:t>TTS </a:t>
            </a:r>
            <a:endParaRPr lang="he-IL" sz="2800" dirty="0" smtClean="0"/>
          </a:p>
          <a:p>
            <a:pPr algn="l" rtl="0"/>
            <a:r>
              <a:rPr lang="en-US" sz="2800" dirty="0" smtClean="0"/>
              <a:t>STT</a:t>
            </a:r>
            <a:endParaRPr lang="en-US" sz="2800" dirty="0"/>
          </a:p>
          <a:p>
            <a:pPr algn="l" rtl="0"/>
            <a:r>
              <a:rPr lang="en-US" sz="2800" dirty="0"/>
              <a:t>Law (What) -  </a:t>
            </a:r>
            <a:r>
              <a:rPr lang="en-US" sz="2800" dirty="0" err="1"/>
              <a:t>Includind</a:t>
            </a:r>
            <a:r>
              <a:rPr lang="en-US" sz="2800" dirty="0"/>
              <a:t> digital documents</a:t>
            </a:r>
            <a:endParaRPr lang="he-IL" sz="2800" dirty="0"/>
          </a:p>
          <a:p>
            <a:pPr marL="452628" indent="-342900" algn="l" rtl="0"/>
            <a:r>
              <a:rPr lang="en-US" sz="2800" dirty="0"/>
              <a:t>SII (how) – Changes of </a:t>
            </a:r>
            <a:r>
              <a:rPr lang="en-US" sz="2800" dirty="0" smtClean="0"/>
              <a:t>WCAG</a:t>
            </a:r>
            <a:endParaRPr lang="en-US" sz="2800" dirty="0"/>
          </a:p>
        </p:txBody>
      </p:sp>
      <p:sp>
        <p:nvSpPr>
          <p:cNvPr id="3" name="מציין מיקום של כותרת תחתונה 2"/>
          <p:cNvSpPr>
            <a:spLocks noGrp="1"/>
          </p:cNvSpPr>
          <p:nvPr>
            <p:ph type="ftr" sz="quarter" idx="11"/>
          </p:nvPr>
        </p:nvSpPr>
        <p:spPr>
          <a:xfrm>
            <a:off x="1619672" y="6407944"/>
            <a:ext cx="6552728" cy="365125"/>
          </a:xfrm>
        </p:spPr>
        <p:txBody>
          <a:bodyPr/>
          <a:lstStyle/>
          <a:p>
            <a:r>
              <a:rPr lang="en-US"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8</a:t>
            </a:fld>
            <a:endParaRPr kumimoji="0" lang="en-US"/>
          </a:p>
        </p:txBody>
      </p:sp>
      <p:sp>
        <p:nvSpPr>
          <p:cNvPr id="6" name="חץ ימינה 5">
            <a:hlinkClick r:id="" action="ppaction://hlinkshowjump?jump=previousslide"/>
          </p:cNvPr>
          <p:cNvSpPr/>
          <p:nvPr/>
        </p:nvSpPr>
        <p:spPr>
          <a:xfrm>
            <a:off x="752343" y="537321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Israel population - only 37% speak Hebrew as native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28" y="456747"/>
            <a:ext cx="9705628" cy="9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כוכב עם 5 פינות 6">
            <a:hlinkClick r:id="rId4" action="ppaction://hlinksldjump"/>
          </p:cNvPr>
          <p:cNvSpPr/>
          <p:nvPr/>
        </p:nvSpPr>
        <p:spPr>
          <a:xfrm>
            <a:off x="1907704" y="2492896"/>
            <a:ext cx="57606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5348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dirty="0"/>
          </a:p>
        </p:txBody>
      </p:sp>
      <p:sp>
        <p:nvSpPr>
          <p:cNvPr id="3" name="מציין מיקום של כותרת תחתונה 2"/>
          <p:cNvSpPr>
            <a:spLocks noGrp="1"/>
          </p:cNvSpPr>
          <p:nvPr>
            <p:ph type="ftr" sz="quarter" idx="11"/>
          </p:nvPr>
        </p:nvSpPr>
        <p:spPr>
          <a:xfrm>
            <a:off x="4380072" y="6407945"/>
            <a:ext cx="4152368" cy="261416"/>
          </a:xfrm>
        </p:spPr>
        <p:txBody>
          <a:bodyPr/>
          <a:lstStyle/>
          <a:p>
            <a:r>
              <a:rPr kumimoji="0" lang="en-US" dirty="0" smtClean="0"/>
              <a:t>Ed-ICT International Network, Tel-Aviv, 13-14 March 2018</a:t>
            </a:r>
            <a:endParaRPr kumimoji="0" lang="en-US" dirty="0"/>
          </a:p>
        </p:txBody>
      </p:sp>
      <p:sp>
        <p:nvSpPr>
          <p:cNvPr id="4" name="מציין מיקום של מספר שקופית 3"/>
          <p:cNvSpPr>
            <a:spLocks noGrp="1"/>
          </p:cNvSpPr>
          <p:nvPr>
            <p:ph type="sldNum" sz="quarter" idx="12"/>
          </p:nvPr>
        </p:nvSpPr>
        <p:spPr/>
        <p:txBody>
          <a:bodyPr/>
          <a:lstStyle/>
          <a:p>
            <a:fld id="{D5BBC35B-A44B-4119-B8DA-DE9E3DFADA20}" type="slidenum">
              <a:rPr kumimoji="0" lang="en-US" smtClean="0"/>
              <a:pPr/>
              <a:t>9</a:t>
            </a:fld>
            <a:endParaRPr kumimoji="0" lang="en-US"/>
          </a:p>
        </p:txBody>
      </p:sp>
      <p:sp>
        <p:nvSpPr>
          <p:cNvPr id="5" name="כותרת 4"/>
          <p:cNvSpPr>
            <a:spLocks noGrp="1"/>
          </p:cNvSpPr>
          <p:nvPr>
            <p:ph type="title"/>
          </p:nvPr>
        </p:nvSpPr>
        <p:spPr/>
        <p:txBody>
          <a:bodyPr/>
          <a:lstStyle/>
          <a:p>
            <a:pPr algn="ctr"/>
            <a:r>
              <a:rPr lang="en-US" dirty="0" smtClean="0"/>
              <a:t>Google Translator</a:t>
            </a:r>
            <a:endParaRPr lang="he-IL" dirty="0"/>
          </a:p>
        </p:txBody>
      </p:sp>
      <p:pic>
        <p:nvPicPr>
          <p:cNvPr id="3074" name="Picture 2" descr="A good hotel serves hotel for breakfast&#10;should be&#10;A good hotel serves melon for breakfas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595563"/>
            <a:ext cx="69437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154" y="4437112"/>
            <a:ext cx="6477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970878"/>
            <a:ext cx="64103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כוכב עם 5 פינות 5">
            <a:hlinkClick r:id="" action="ppaction://hlinkshowjump?jump=lastslideviewed"/>
          </p:cNvPr>
          <p:cNvSpPr/>
          <p:nvPr/>
        </p:nvSpPr>
        <p:spPr>
          <a:xfrm>
            <a:off x="3851920" y="573325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257531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13011</TotalTime>
  <Words>646</Words>
  <Application>Microsoft Office PowerPoint</Application>
  <PresentationFormat>‫הצגה על המסך (4:3)</PresentationFormat>
  <Paragraphs>146</Paragraphs>
  <Slides>15</Slides>
  <Notes>13</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Concourse</vt:lpstr>
      <vt:lpstr>Ed-ICT International Network: Students with Disabilities, ICT, Post-Compulsory Education &amp; Employment: In Search of New Designs  </vt:lpstr>
      <vt:lpstr>מצגת של PowerPoint</vt:lpstr>
      <vt:lpstr>מצגת של PowerPoint</vt:lpstr>
      <vt:lpstr>מצגת של PowerPoint</vt:lpstr>
      <vt:lpstr>מצגת של PowerPoint</vt:lpstr>
      <vt:lpstr>  </vt:lpstr>
      <vt:lpstr>Legislation and Standards  </vt:lpstr>
      <vt:lpstr>Hebrew </vt:lpstr>
      <vt:lpstr>Google Translator</vt:lpstr>
      <vt:lpstr>How?</vt:lpstr>
      <vt:lpstr>                  The Open University  </vt:lpstr>
      <vt:lpstr> </vt:lpstr>
      <vt:lpstr> March 12, 2018</vt:lpstr>
      <vt:lpstr>Questions?</vt:lpstr>
      <vt:lpstr>Thanks </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בניית אתר  נגיש</dc:title>
  <dc:creator>1189</dc:creator>
  <cp:lastModifiedBy>קורא</cp:lastModifiedBy>
  <cp:revision>478</cp:revision>
  <cp:lastPrinted>2017-10-25T04:40:13Z</cp:lastPrinted>
  <dcterms:created xsi:type="dcterms:W3CDTF">2012-08-29T07:10:31Z</dcterms:created>
  <dcterms:modified xsi:type="dcterms:W3CDTF">2018-03-21T09:38:15Z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1993213457</vt:i4>
  </property>
  <property fmtid="{D5CDD505-2E9C-101B-9397-08002B2CF9AE}" pid="3" name="_NewReviewCycle">
    <vt:lpwstr/>
  </property>
  <property fmtid="{D5CDD505-2E9C-101B-9397-08002B2CF9AE}" pid="4" name="_EmailSubject">
    <vt:lpwstr>International panel PPT</vt:lpwstr>
  </property>
  <property fmtid="{D5CDD505-2E9C-101B-9397-08002B2CF9AE}" pid="5" name="_AuthorEmail">
    <vt:lpwstr>talihe@openu.ac.il</vt:lpwstr>
  </property>
  <property fmtid="{D5CDD505-2E9C-101B-9397-08002B2CF9AE}" pid="6" name="_AuthorEmailDisplayName">
    <vt:lpwstr>Tali Heiman</vt:lpwstr>
  </property>
</Properties>
</file>