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59" r:id="rId3"/>
    <p:sldId id="265" r:id="rId4"/>
    <p:sldId id="263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70" autoAdjust="0"/>
  </p:normalViewPr>
  <p:slideViewPr>
    <p:cSldViewPr snapToGrid="0">
      <p:cViewPr>
        <p:scale>
          <a:sx n="87" d="100"/>
          <a:sy n="87" d="100"/>
        </p:scale>
        <p:origin x="-72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645C6A-4D1D-4EE4-88B0-038CF1FF225C}" type="datetimeFigureOut">
              <a:rPr lang="en-GB" smtClean="0"/>
              <a:t>24/05/2017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88AFAD-AC55-4105-B2AA-085D7EF7772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627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7B87B-DFC1-4D50-A2BE-CF5E075BF77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721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8A30E-BC19-4D6E-ABAA-F29D396252C6}" type="datetimeFigureOut">
              <a:rPr lang="en-GB" smtClean="0"/>
              <a:t>24/05/2017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536E-F5E8-40AB-8F02-E41B68CCFF6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598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8A30E-BC19-4D6E-ABAA-F29D396252C6}" type="datetimeFigureOut">
              <a:rPr lang="en-GB" smtClean="0"/>
              <a:t>24/05/2017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536E-F5E8-40AB-8F02-E41B68CCFF6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773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8A30E-BC19-4D6E-ABAA-F29D396252C6}" type="datetimeFigureOut">
              <a:rPr lang="en-GB" smtClean="0"/>
              <a:t>24/05/2017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536E-F5E8-40AB-8F02-E41B68CCFF6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494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8A30E-BC19-4D6E-ABAA-F29D396252C6}" type="datetimeFigureOut">
              <a:rPr lang="en-GB" smtClean="0"/>
              <a:t>24/05/2017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536E-F5E8-40AB-8F02-E41B68CCFF6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910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8A30E-BC19-4D6E-ABAA-F29D396252C6}" type="datetimeFigureOut">
              <a:rPr lang="en-GB" smtClean="0"/>
              <a:t>24/05/2017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536E-F5E8-40AB-8F02-E41B68CCFF6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011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8A30E-BC19-4D6E-ABAA-F29D396252C6}" type="datetimeFigureOut">
              <a:rPr lang="en-GB" smtClean="0"/>
              <a:t>24/05/2017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536E-F5E8-40AB-8F02-E41B68CCFF6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068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8A30E-BC19-4D6E-ABAA-F29D396252C6}" type="datetimeFigureOut">
              <a:rPr lang="en-GB" smtClean="0"/>
              <a:t>24/05/2017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536E-F5E8-40AB-8F02-E41B68CCFF6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03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8A30E-BC19-4D6E-ABAA-F29D396252C6}" type="datetimeFigureOut">
              <a:rPr lang="en-GB" smtClean="0"/>
              <a:t>24/05/2017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536E-F5E8-40AB-8F02-E41B68CCFF6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685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8A30E-BC19-4D6E-ABAA-F29D396252C6}" type="datetimeFigureOut">
              <a:rPr lang="en-GB" smtClean="0"/>
              <a:t>24/05/2017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536E-F5E8-40AB-8F02-E41B68CCFF6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103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8A30E-BC19-4D6E-ABAA-F29D396252C6}" type="datetimeFigureOut">
              <a:rPr lang="en-GB" smtClean="0"/>
              <a:t>24/05/2017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536E-F5E8-40AB-8F02-E41B68CCFF6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30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8A30E-BC19-4D6E-ABAA-F29D396252C6}" type="datetimeFigureOut">
              <a:rPr lang="en-GB" smtClean="0"/>
              <a:t>24/05/2017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536E-F5E8-40AB-8F02-E41B68CCFF6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874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8A30E-BC19-4D6E-ABAA-F29D396252C6}" type="datetimeFigureOut">
              <a:rPr lang="en-GB" smtClean="0"/>
              <a:t>24/05/2017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4536E-F5E8-40AB-8F02-E41B68CCFF6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366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Open University UK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Mission to be open (no entry requirements) and offers flexible study</a:t>
            </a:r>
          </a:p>
          <a:p>
            <a:r>
              <a:rPr lang="en-GB" dirty="0" smtClean="0"/>
              <a:t>Separation between module production (lecturers/academics) and module delivery (tutors)</a:t>
            </a:r>
          </a:p>
          <a:p>
            <a:r>
              <a:rPr lang="en-GB" dirty="0" smtClean="0"/>
              <a:t>Print and online materials supported by face to face and online tutorials</a:t>
            </a:r>
          </a:p>
          <a:p>
            <a:endParaRPr lang="en-GB" dirty="0"/>
          </a:p>
          <a:p>
            <a:r>
              <a:rPr lang="en-GB" dirty="0" smtClean="0"/>
              <a:t>Our definition of ‘stakeholders’: those who deliver or receive services</a:t>
            </a:r>
          </a:p>
        </p:txBody>
      </p:sp>
    </p:spTree>
    <p:extLst>
      <p:ext uri="{BB962C8B-B14F-4D97-AF65-F5344CB8AC3E}">
        <p14:creationId xmlns:p14="http://schemas.microsoft.com/office/powerpoint/2010/main" val="840580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699" y="318630"/>
            <a:ext cx="10515600" cy="1325563"/>
          </a:xfrm>
        </p:spPr>
        <p:txBody>
          <a:bodyPr>
            <a:normAutofit fontScale="90000"/>
          </a:bodyPr>
          <a:lstStyle/>
          <a:p>
            <a:pPr lvl="0"/>
            <a:r>
              <a:rPr lang="en-GB" sz="4800" dirty="0" smtClean="0"/>
              <a:t>Who are the stakeholders …? And</a:t>
            </a:r>
            <a:r>
              <a:rPr lang="en-GB" sz="4800" baseline="0" dirty="0" smtClean="0"/>
              <a:t> what strategies…?</a:t>
            </a:r>
            <a:endParaRPr lang="en-GB" sz="4800" dirty="0"/>
          </a:p>
        </p:txBody>
      </p:sp>
      <p:graphicFrame>
        <p:nvGraphicFramePr>
          <p:cNvPr id="4" name="Content Placeholder 4" descr="Table with two columns and 7 rows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0659693"/>
              </p:ext>
            </p:extLst>
          </p:nvPr>
        </p:nvGraphicFramePr>
        <p:xfrm>
          <a:off x="4014063" y="1117249"/>
          <a:ext cx="7067225" cy="63654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71618"/>
                <a:gridCol w="3595607"/>
              </a:tblGrid>
              <a:tr h="607351">
                <a:tc>
                  <a:txBody>
                    <a:bodyPr/>
                    <a:lstStyle/>
                    <a:p>
                      <a:pPr marL="0" indent="-22860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Stakeholders</a:t>
                      </a:r>
                      <a:endParaRPr lang="en-GB" sz="2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419" marR="59419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2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Strategies</a:t>
                      </a:r>
                      <a:endParaRPr lang="en-GB" sz="2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419" marR="59419" marT="0" marB="0"/>
                </a:tc>
              </a:tr>
              <a:tr h="1151614">
                <a:tc>
                  <a:txBody>
                    <a:bodyPr/>
                    <a:lstStyle/>
                    <a:p>
                      <a:pPr marL="0" indent="-22860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Students</a:t>
                      </a:r>
                      <a:endParaRPr lang="en-GB" sz="2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419" marR="59419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Evaluation</a:t>
                      </a:r>
                      <a:endParaRPr lang="en-GB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Consultation</a:t>
                      </a:r>
                      <a:endParaRPr lang="en-GB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Representation</a:t>
                      </a:r>
                      <a:endParaRPr lang="en-GB" sz="2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419" marR="59419" marT="0" marB="0"/>
                </a:tc>
              </a:tr>
              <a:tr h="767743">
                <a:tc>
                  <a:txBody>
                    <a:bodyPr/>
                    <a:lstStyle/>
                    <a:p>
                      <a:pPr marL="0" indent="-22860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2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School Accessibility Coordinators</a:t>
                      </a:r>
                      <a:endParaRPr lang="en-GB" sz="2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419" marR="59419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2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Workshops</a:t>
                      </a:r>
                      <a:endParaRPr lang="en-GB" sz="2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419" marR="59419" marT="0" marB="0"/>
                </a:tc>
              </a:tr>
              <a:tr h="767743">
                <a:tc>
                  <a:txBody>
                    <a:bodyPr/>
                    <a:lstStyle/>
                    <a:p>
                      <a:pPr marL="0" indent="-22860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2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Disabled Student Services</a:t>
                      </a:r>
                      <a:endParaRPr lang="en-GB" sz="2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419" marR="59419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Representation and collaboration</a:t>
                      </a:r>
                      <a:endParaRPr lang="en-GB" sz="2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419" marR="59419" marT="0" marB="0"/>
                </a:tc>
              </a:tr>
              <a:tr h="767743">
                <a:tc>
                  <a:txBody>
                    <a:bodyPr/>
                    <a:lstStyle/>
                    <a:p>
                      <a:pPr marL="0" indent="-22860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Website / </a:t>
                      </a:r>
                      <a:r>
                        <a:rPr lang="en-US" sz="2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</a:t>
                      </a:r>
                      <a:r>
                        <a:rPr lang="en-US" sz="2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developers</a:t>
                      </a:r>
                      <a:endParaRPr lang="en-GB" sz="2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419" marR="59419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2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Guidelines</a:t>
                      </a:r>
                      <a:endParaRPr lang="en-GB" sz="2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2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Workshops</a:t>
                      </a:r>
                      <a:endParaRPr lang="en-GB" sz="2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419" marR="59419" marT="0" marB="0"/>
                </a:tc>
              </a:tr>
              <a:tr h="1151614">
                <a:tc>
                  <a:txBody>
                    <a:bodyPr/>
                    <a:lstStyle/>
                    <a:p>
                      <a:pPr marL="0" indent="-22860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Library</a:t>
                      </a:r>
                      <a:endParaRPr lang="en-GB" sz="2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419" marR="59419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Services to students</a:t>
                      </a:r>
                      <a:endParaRPr lang="en-GB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Liaison with publishers</a:t>
                      </a:r>
                      <a:endParaRPr lang="en-GB" sz="2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419" marR="59419" marT="0" marB="0"/>
                </a:tc>
              </a:tr>
              <a:tr h="1151614">
                <a:tc>
                  <a:txBody>
                    <a:bodyPr/>
                    <a:lstStyle/>
                    <a:p>
                      <a:pPr marL="0" indent="-22860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2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Marketing </a:t>
                      </a:r>
                      <a:endParaRPr lang="en-GB" sz="2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419" marR="59419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en-GB" sz="2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Bridge-building</a:t>
                      </a:r>
                      <a:endParaRPr lang="en-GB" sz="2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419" marR="5941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797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strategies for engaging multiple stakeholders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Securing </a:t>
            </a:r>
            <a:r>
              <a:rPr lang="en-US" dirty="0"/>
              <a:t>Greater Accessibility programme</a:t>
            </a:r>
            <a:endParaRPr lang="en-GB" dirty="0"/>
          </a:p>
          <a:p>
            <a:pPr lvl="1"/>
            <a:r>
              <a:rPr lang="en-US" dirty="0" smtClean="0"/>
              <a:t>Coordination group with reps from across units</a:t>
            </a:r>
            <a:endParaRPr lang="en-GB" dirty="0" smtClean="0"/>
          </a:p>
          <a:p>
            <a:pPr lvl="1"/>
            <a:r>
              <a:rPr lang="en-US" dirty="0" smtClean="0"/>
              <a:t>Workshops</a:t>
            </a:r>
            <a:endParaRPr lang="en-GB" dirty="0"/>
          </a:p>
          <a:p>
            <a:pPr lvl="1"/>
            <a:r>
              <a:rPr lang="en-US" dirty="0"/>
              <a:t>Online </a:t>
            </a:r>
            <a:r>
              <a:rPr lang="en-US" dirty="0" smtClean="0"/>
              <a:t>community forum</a:t>
            </a:r>
          </a:p>
          <a:p>
            <a:pPr lvl="1"/>
            <a:r>
              <a:rPr lang="en-US" dirty="0" smtClean="0"/>
              <a:t>‘Bridge-building’ role</a:t>
            </a:r>
            <a:endParaRPr lang="en-GB" dirty="0"/>
          </a:p>
          <a:p>
            <a:r>
              <a:rPr lang="en-US" dirty="0" smtClean="0"/>
              <a:t>Global Accessibility Awareness Day – face to face and online activities</a:t>
            </a:r>
            <a:endParaRPr lang="en-GB" dirty="0" smtClean="0"/>
          </a:p>
          <a:p>
            <a:pPr lvl="0"/>
            <a:r>
              <a:rPr lang="en-US" dirty="0" smtClean="0"/>
              <a:t>Accessibility </a:t>
            </a:r>
            <a:r>
              <a:rPr lang="en-US" dirty="0"/>
              <a:t>policy </a:t>
            </a:r>
            <a:r>
              <a:rPr lang="en-US" dirty="0" smtClean="0"/>
              <a:t>and working group</a:t>
            </a:r>
            <a:endParaRPr lang="en-GB" dirty="0"/>
          </a:p>
          <a:p>
            <a:pPr lvl="0"/>
            <a:r>
              <a:rPr lang="en-US" dirty="0"/>
              <a:t>Web accessibility guidelines and working group</a:t>
            </a:r>
            <a:endParaRPr lang="en-GB" dirty="0"/>
          </a:p>
          <a:p>
            <a:pPr lvl="0"/>
            <a:r>
              <a:rPr lang="en-US" dirty="0"/>
              <a:t>Survey of </a:t>
            </a:r>
            <a:r>
              <a:rPr lang="en-US" dirty="0" smtClean="0"/>
              <a:t>staff attitudes </a:t>
            </a:r>
            <a:r>
              <a:rPr lang="en-US" dirty="0"/>
              <a:t>and perceptions (upcoming</a:t>
            </a:r>
            <a:r>
              <a:rPr lang="en-US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4168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 smtClean="0"/>
              <a:t>Who are the stakeholders that you view as difficult to engage?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Senior management – decision-makers and budget-holders</a:t>
            </a:r>
          </a:p>
          <a:p>
            <a:pPr lvl="1"/>
            <a:r>
              <a:rPr lang="en-GB" dirty="0" smtClean="0"/>
              <a:t>Disability Champion and some inroads in governance</a:t>
            </a:r>
          </a:p>
          <a:p>
            <a:pPr fontAlgn="t"/>
            <a:r>
              <a:rPr lang="en-US" dirty="0" smtClean="0"/>
              <a:t>Tutors</a:t>
            </a:r>
          </a:p>
          <a:p>
            <a:pPr lvl="1" fontAlgn="t"/>
            <a:r>
              <a:rPr lang="en-US" dirty="0" smtClean="0"/>
              <a:t>Informal discussions with their representatives</a:t>
            </a:r>
            <a:endParaRPr lang="en-GB" dirty="0"/>
          </a:p>
          <a:p>
            <a:pPr fontAlgn="t"/>
            <a:r>
              <a:rPr lang="en-US" dirty="0" smtClean="0"/>
              <a:t>Academics</a:t>
            </a:r>
            <a:endParaRPr lang="en-GB" dirty="0"/>
          </a:p>
          <a:p>
            <a:pPr lvl="0"/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0193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 smtClean="0"/>
              <a:t>What are the challenges…?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Distance: Geographical and Hierarchical/structural</a:t>
            </a:r>
            <a:endParaRPr lang="en-GB" dirty="0"/>
          </a:p>
          <a:p>
            <a:r>
              <a:rPr lang="en-US" dirty="0" smtClean="0"/>
              <a:t>Unrecognized responsibility</a:t>
            </a:r>
          </a:p>
          <a:p>
            <a:r>
              <a:rPr lang="en-US" dirty="0" smtClean="0"/>
              <a:t>Tutor employment contracts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75506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197</Words>
  <Application>Microsoft Office PowerPoint</Application>
  <PresentationFormat>Benutzerdefiniert</PresentationFormat>
  <Paragraphs>46</Paragraphs>
  <Slides>5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Office Theme</vt:lpstr>
      <vt:lpstr>Open University UK</vt:lpstr>
      <vt:lpstr>Who are the stakeholders …? And what strategies…?</vt:lpstr>
      <vt:lpstr>Other strategies for engaging multiple stakeholders</vt:lpstr>
      <vt:lpstr>Who are the stakeholders that you view as difficult to engage?</vt:lpstr>
      <vt:lpstr>What are the challenges…?</vt:lpstr>
    </vt:vector>
  </TitlesOfParts>
  <Company>The Open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University UK</dc:title>
  <dc:creator>Chetz.Colwell</dc:creator>
  <cp:lastModifiedBy>fisseler</cp:lastModifiedBy>
  <cp:revision>15</cp:revision>
  <dcterms:created xsi:type="dcterms:W3CDTF">2017-05-22T08:09:42Z</dcterms:created>
  <dcterms:modified xsi:type="dcterms:W3CDTF">2017-05-24T07:52:43Z</dcterms:modified>
</cp:coreProperties>
</file>